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17"/>
  </p:notesMasterIdLst>
  <p:handoutMasterIdLst>
    <p:handoutMasterId r:id="rId118"/>
  </p:handoutMasterIdLst>
  <p:sldIdLst>
    <p:sldId id="423" r:id="rId2"/>
    <p:sldId id="424" r:id="rId3"/>
    <p:sldId id="577" r:id="rId4"/>
    <p:sldId id="544" r:id="rId5"/>
    <p:sldId id="540" r:id="rId6"/>
    <p:sldId id="541" r:id="rId7"/>
    <p:sldId id="542" r:id="rId8"/>
    <p:sldId id="543" r:id="rId9"/>
    <p:sldId id="545" r:id="rId10"/>
    <p:sldId id="546" r:id="rId11"/>
    <p:sldId id="547" r:id="rId12"/>
    <p:sldId id="548" r:id="rId13"/>
    <p:sldId id="549" r:id="rId14"/>
    <p:sldId id="550" r:id="rId15"/>
    <p:sldId id="46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48" r:id="rId39"/>
    <p:sldId id="449" r:id="rId40"/>
    <p:sldId id="450" r:id="rId41"/>
    <p:sldId id="451" r:id="rId42"/>
    <p:sldId id="452" r:id="rId43"/>
    <p:sldId id="453" r:id="rId44"/>
    <p:sldId id="454" r:id="rId45"/>
    <p:sldId id="455" r:id="rId46"/>
    <p:sldId id="456" r:id="rId47"/>
    <p:sldId id="457" r:id="rId48"/>
    <p:sldId id="458" r:id="rId49"/>
    <p:sldId id="459" r:id="rId50"/>
    <p:sldId id="460" r:id="rId51"/>
    <p:sldId id="461" r:id="rId52"/>
    <p:sldId id="462" r:id="rId53"/>
    <p:sldId id="463" r:id="rId54"/>
    <p:sldId id="464" r:id="rId55"/>
    <p:sldId id="484" r:id="rId56"/>
    <p:sldId id="522" r:id="rId57"/>
    <p:sldId id="486" r:id="rId58"/>
    <p:sldId id="487" r:id="rId59"/>
    <p:sldId id="488" r:id="rId60"/>
    <p:sldId id="489" r:id="rId61"/>
    <p:sldId id="490" r:id="rId62"/>
    <p:sldId id="491" r:id="rId63"/>
    <p:sldId id="492" r:id="rId64"/>
    <p:sldId id="493" r:id="rId65"/>
    <p:sldId id="494" r:id="rId66"/>
    <p:sldId id="552" r:id="rId67"/>
    <p:sldId id="553" r:id="rId68"/>
    <p:sldId id="554" r:id="rId69"/>
    <p:sldId id="555" r:id="rId70"/>
    <p:sldId id="556" r:id="rId71"/>
    <p:sldId id="565" r:id="rId72"/>
    <p:sldId id="566" r:id="rId73"/>
    <p:sldId id="567" r:id="rId74"/>
    <p:sldId id="574" r:id="rId75"/>
    <p:sldId id="568" r:id="rId76"/>
    <p:sldId id="569" r:id="rId77"/>
    <p:sldId id="570" r:id="rId78"/>
    <p:sldId id="573" r:id="rId79"/>
    <p:sldId id="557" r:id="rId80"/>
    <p:sldId id="558" r:id="rId81"/>
    <p:sldId id="575" r:id="rId82"/>
    <p:sldId id="576" r:id="rId83"/>
    <p:sldId id="559" r:id="rId84"/>
    <p:sldId id="560" r:id="rId85"/>
    <p:sldId id="561" r:id="rId86"/>
    <p:sldId id="563" r:id="rId87"/>
    <p:sldId id="564" r:id="rId88"/>
    <p:sldId id="562" r:id="rId89"/>
    <p:sldId id="495" r:id="rId90"/>
    <p:sldId id="496" r:id="rId91"/>
    <p:sldId id="497" r:id="rId92"/>
    <p:sldId id="498" r:id="rId93"/>
    <p:sldId id="499" r:id="rId94"/>
    <p:sldId id="500" r:id="rId95"/>
    <p:sldId id="501" r:id="rId96"/>
    <p:sldId id="502" r:id="rId97"/>
    <p:sldId id="503" r:id="rId98"/>
    <p:sldId id="504" r:id="rId99"/>
    <p:sldId id="505" r:id="rId100"/>
    <p:sldId id="506" r:id="rId101"/>
    <p:sldId id="507" r:id="rId102"/>
    <p:sldId id="508" r:id="rId103"/>
    <p:sldId id="509" r:id="rId104"/>
    <p:sldId id="510" r:id="rId105"/>
    <p:sldId id="511" r:id="rId106"/>
    <p:sldId id="512" r:id="rId107"/>
    <p:sldId id="513" r:id="rId108"/>
    <p:sldId id="516" r:id="rId109"/>
    <p:sldId id="517" r:id="rId110"/>
    <p:sldId id="518" r:id="rId111"/>
    <p:sldId id="519" r:id="rId112"/>
    <p:sldId id="520" r:id="rId113"/>
    <p:sldId id="521" r:id="rId114"/>
    <p:sldId id="578" r:id="rId115"/>
    <p:sldId id="572" r:id="rId116"/>
  </p:sldIdLst>
  <p:sldSz cx="9144000" cy="6858000" type="screen4x3"/>
  <p:notesSz cx="6985000" cy="9283700"/>
  <p:custDataLst>
    <p:tags r:id="rId11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carl" initials="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8F4D"/>
    <a:srgbClr val="9F5C49"/>
    <a:srgbClr val="74A0DC"/>
    <a:srgbClr val="0060AA"/>
    <a:srgbClr val="DD3B3C"/>
    <a:srgbClr val="D7C5D9"/>
    <a:srgbClr val="704D74"/>
    <a:srgbClr val="CEB904"/>
    <a:srgbClr val="7C4800"/>
    <a:srgbClr val="363A4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042" autoAdjust="0"/>
    <p:restoredTop sz="87626" autoAdjust="0"/>
  </p:normalViewPr>
  <p:slideViewPr>
    <p:cSldViewPr snapToGrid="0">
      <p:cViewPr varScale="1">
        <p:scale>
          <a:sx n="155" d="100"/>
          <a:sy n="155" d="100"/>
        </p:scale>
        <p:origin x="-1104" y="-90"/>
      </p:cViewPr>
      <p:guideLst>
        <p:guide orient="horz" pos="2160"/>
        <p:guide pos="2880"/>
      </p:guideLst>
    </p:cSldViewPr>
  </p:slideViewPr>
  <p:outlineViewPr>
    <p:cViewPr>
      <p:scale>
        <a:sx n="33" d="100"/>
        <a:sy n="33" d="100"/>
      </p:scale>
      <p:origin x="0" y="1368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scatterChart>
        <c:scatterStyle val="lineMarker"/>
        <c:ser>
          <c:idx val="0"/>
          <c:order val="0"/>
          <c:tx>
            <c:strRef>
              <c:f>Sheet1!$B$1</c:f>
              <c:strCache>
                <c:ptCount val="1"/>
                <c:pt idx="0">
                  <c:v>Prior Tree Height</c:v>
                </c:pt>
              </c:strCache>
            </c:strRef>
          </c:tx>
          <c:spPr>
            <a:ln w="28575">
              <a:noFill/>
            </a:ln>
          </c:spPr>
          <c:marker>
            <c:spPr>
              <a:solidFill>
                <a:srgbClr val="DD3B3C"/>
              </a:solidFill>
            </c:spPr>
          </c:marker>
          <c:xVal>
            <c:numRef>
              <c:f>Sheet1!$A$2:$A$30</c:f>
              <c:numCache>
                <c:formatCode>General</c:formatCode>
                <c:ptCount val="29"/>
                <c:pt idx="0">
                  <c:v>21</c:v>
                </c:pt>
                <c:pt idx="1">
                  <c:v>28</c:v>
                </c:pt>
                <c:pt idx="2">
                  <c:v>29</c:v>
                </c:pt>
                <c:pt idx="3">
                  <c:v>33</c:v>
                </c:pt>
                <c:pt idx="4">
                  <c:v>35</c:v>
                </c:pt>
                <c:pt idx="5">
                  <c:v>37</c:v>
                </c:pt>
                <c:pt idx="6">
                  <c:v>40</c:v>
                </c:pt>
                <c:pt idx="7">
                  <c:v>42</c:v>
                </c:pt>
                <c:pt idx="8">
                  <c:v>45</c:v>
                </c:pt>
                <c:pt idx="9">
                  <c:v>51</c:v>
                </c:pt>
                <c:pt idx="10">
                  <c:v>53</c:v>
                </c:pt>
                <c:pt idx="11">
                  <c:v>55</c:v>
                </c:pt>
                <c:pt idx="12">
                  <c:v>56</c:v>
                </c:pt>
                <c:pt idx="13">
                  <c:v>60</c:v>
                </c:pt>
                <c:pt idx="14">
                  <c:v>62</c:v>
                </c:pt>
                <c:pt idx="15">
                  <c:v>63</c:v>
                </c:pt>
                <c:pt idx="16">
                  <c:v>66</c:v>
                </c:pt>
                <c:pt idx="17">
                  <c:v>68</c:v>
                </c:pt>
                <c:pt idx="18">
                  <c:v>73</c:v>
                </c:pt>
                <c:pt idx="19">
                  <c:v>74</c:v>
                </c:pt>
                <c:pt idx="20">
                  <c:v>75</c:v>
                </c:pt>
                <c:pt idx="21">
                  <c:v>79</c:v>
                </c:pt>
                <c:pt idx="22">
                  <c:v>84</c:v>
                </c:pt>
                <c:pt idx="23">
                  <c:v>84</c:v>
                </c:pt>
                <c:pt idx="24">
                  <c:v>87</c:v>
                </c:pt>
                <c:pt idx="25">
                  <c:v>92</c:v>
                </c:pt>
                <c:pt idx="26">
                  <c:v>93</c:v>
                </c:pt>
                <c:pt idx="27">
                  <c:v>98</c:v>
                </c:pt>
                <c:pt idx="28">
                  <c:v>101</c:v>
                </c:pt>
              </c:numCache>
            </c:numRef>
          </c:xVal>
          <c:yVal>
            <c:numRef>
              <c:f>Sheet1!$B$2:$B$30</c:f>
              <c:numCache>
                <c:formatCode>General</c:formatCode>
                <c:ptCount val="29"/>
                <c:pt idx="0">
                  <c:v>6</c:v>
                </c:pt>
                <c:pt idx="1">
                  <c:v>3</c:v>
                </c:pt>
                <c:pt idx="2">
                  <c:v>11</c:v>
                </c:pt>
                <c:pt idx="3">
                  <c:v>7</c:v>
                </c:pt>
                <c:pt idx="4">
                  <c:v>18</c:v>
                </c:pt>
                <c:pt idx="5">
                  <c:v>12</c:v>
                </c:pt>
                <c:pt idx="6">
                  <c:v>15</c:v>
                </c:pt>
                <c:pt idx="7">
                  <c:v>9</c:v>
                </c:pt>
                <c:pt idx="8">
                  <c:v>8</c:v>
                </c:pt>
                <c:pt idx="9">
                  <c:v>20</c:v>
                </c:pt>
                <c:pt idx="10">
                  <c:v>24</c:v>
                </c:pt>
                <c:pt idx="11">
                  <c:v>28</c:v>
                </c:pt>
                <c:pt idx="12">
                  <c:v>14</c:v>
                </c:pt>
                <c:pt idx="13">
                  <c:v>22</c:v>
                </c:pt>
                <c:pt idx="14">
                  <c:v>21</c:v>
                </c:pt>
                <c:pt idx="15">
                  <c:v>25</c:v>
                </c:pt>
                <c:pt idx="16">
                  <c:v>27</c:v>
                </c:pt>
                <c:pt idx="17">
                  <c:v>20</c:v>
                </c:pt>
                <c:pt idx="18">
                  <c:v>24</c:v>
                </c:pt>
                <c:pt idx="19">
                  <c:v>28</c:v>
                </c:pt>
                <c:pt idx="20">
                  <c:v>18</c:v>
                </c:pt>
                <c:pt idx="21">
                  <c:v>20</c:v>
                </c:pt>
                <c:pt idx="22">
                  <c:v>33</c:v>
                </c:pt>
                <c:pt idx="23">
                  <c:v>20</c:v>
                </c:pt>
                <c:pt idx="24">
                  <c:v>30</c:v>
                </c:pt>
                <c:pt idx="25">
                  <c:v>27</c:v>
                </c:pt>
                <c:pt idx="26">
                  <c:v>30</c:v>
                </c:pt>
                <c:pt idx="27">
                  <c:v>34</c:v>
                </c:pt>
                <c:pt idx="28">
                  <c:v>32</c:v>
                </c:pt>
              </c:numCache>
            </c:numRef>
          </c:yVal>
        </c:ser>
        <c:axId val="116069120"/>
        <c:axId val="116071040"/>
      </c:scatterChart>
      <c:valAx>
        <c:axId val="116069120"/>
        <c:scaling>
          <c:orientation val="minMax"/>
        </c:scaling>
        <c:axPos val="b"/>
        <c:numFmt formatCode="General" sourceLinked="1"/>
        <c:tickLblPos val="nextTo"/>
        <c:crossAx val="116071040"/>
        <c:crosses val="autoZero"/>
        <c:crossBetween val="midCat"/>
        <c:majorUnit val="20"/>
      </c:valAx>
      <c:valAx>
        <c:axId val="116071040"/>
        <c:scaling>
          <c:orientation val="minMax"/>
        </c:scaling>
        <c:axPos val="l"/>
        <c:majorGridlines/>
        <c:numFmt formatCode="General" sourceLinked="1"/>
        <c:tickLblPos val="nextTo"/>
        <c:crossAx val="116069120"/>
        <c:crosses val="autoZero"/>
        <c:crossBetween val="midCat"/>
      </c:valAx>
    </c:plotArea>
    <c:legend>
      <c:legendPos val="r"/>
      <c:layout>
        <c:manualLayout>
          <c:xMode val="edge"/>
          <c:yMode val="edge"/>
          <c:x val="0.72604170014462732"/>
          <c:y val="0.45799566720826707"/>
          <c:w val="0.25355013659006909"/>
          <c:h val="7.3426446694163233E-2"/>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rgbClr val="FF0000"/>
              </a:solidFill>
            </c:spPr>
          </c:dPt>
          <c:dPt>
            <c:idx val="1"/>
            <c:spPr>
              <a:solidFill>
                <a:srgbClr val="FFC000"/>
              </a:solidFill>
            </c:spPr>
          </c:dPt>
          <c:dPt>
            <c:idx val="2"/>
            <c:spPr>
              <a:solidFill>
                <a:srgbClr val="92D050"/>
              </a:solidFill>
            </c:spPr>
          </c:dPt>
          <c:dPt>
            <c:idx val="3"/>
            <c:spPr>
              <a:solidFill>
                <a:srgbClr val="00B05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20</c:v>
                </c:pt>
                <c:pt idx="2">
                  <c:v>30</c:v>
                </c:pt>
                <c:pt idx="3">
                  <c:v>40</c:v>
                </c:pt>
              </c:numCache>
            </c:numRef>
          </c:val>
        </c:ser>
        <c:ser>
          <c:idx val="1"/>
          <c:order val="1"/>
          <c:tx>
            <c:strRef>
              <c:f>Sheet1!$B$1</c:f>
              <c:strCache>
                <c:ptCount val="1"/>
                <c:pt idx="0">
                  <c:v>Sales</c:v>
                </c:pt>
              </c:strCache>
            </c:strRef>
          </c:tx>
          <c:spPr>
            <a:ln>
              <a:solidFill>
                <a:prstClr val="black"/>
              </a:solidFill>
            </a:ln>
          </c:spPr>
          <c:dPt>
            <c:idx val="0"/>
            <c:spPr>
              <a:solidFill>
                <a:srgbClr val="FF0088"/>
              </a:solidFill>
              <a:ln>
                <a:solidFill>
                  <a:prstClr val="black"/>
                </a:solidFill>
              </a:ln>
            </c:spPr>
          </c:dPt>
          <c:dPt>
            <c:idx val="1"/>
            <c:spPr>
              <a:solidFill>
                <a:srgbClr val="FEFF03"/>
              </a:solidFill>
              <a:ln>
                <a:solidFill>
                  <a:prstClr val="black"/>
                </a:solidFill>
              </a:ln>
            </c:spPr>
          </c:dPt>
          <c:dPt>
            <c:idx val="2"/>
            <c:spPr>
              <a:solidFill>
                <a:srgbClr val="84FE85"/>
              </a:solidFill>
              <a:ln>
                <a:solidFill>
                  <a:prstClr val="black"/>
                </a:solidFill>
              </a:ln>
            </c:spPr>
          </c:dPt>
          <c:dPt>
            <c:idx val="3"/>
            <c:spPr>
              <a:solidFill>
                <a:srgbClr val="8482FF"/>
              </a:solidFill>
              <a:ln>
                <a:solidFill>
                  <a:prstClr val="black"/>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20</c:v>
                </c:pt>
                <c:pt idx="2">
                  <c:v>30</c:v>
                </c:pt>
                <c:pt idx="3">
                  <c:v>40</c:v>
                </c:pt>
              </c:numCache>
            </c:numRef>
          </c:val>
        </c:ser>
        <c:firstSliceAng val="0"/>
      </c:pieChart>
      <c:spPr>
        <a:noFill/>
        <a:ln w="25344">
          <a:noFill/>
        </a:ln>
      </c:spPr>
    </c:plotArea>
    <c:plotVisOnly val="1"/>
    <c:dispBlanksAs val="zero"/>
  </c:chart>
  <c:txPr>
    <a:bodyPr/>
    <a:lstStyle/>
    <a:p>
      <a:pPr>
        <a:defRPr sz="1796"/>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olidFill>
              <a:srgbClr val="00B050"/>
            </a:solidFill>
          </c:spPr>
          <c:dPt>
            <c:idx val="0"/>
            <c:spPr>
              <a:solidFill>
                <a:srgbClr val="FF0000"/>
              </a:solidFill>
            </c:spPr>
          </c:dPt>
          <c:dPt>
            <c:idx val="1"/>
            <c:spPr>
              <a:solidFill>
                <a:srgbClr val="FFC000"/>
              </a:solidFill>
            </c:spPr>
          </c:dPt>
          <c:dPt>
            <c:idx val="2"/>
            <c:spPr>
              <a:solidFill>
                <a:srgbClr val="92D05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2"/>
          <c:order val="2"/>
          <c:tx>
            <c:strRef>
              <c:f>Sheet1!$B$1</c:f>
              <c:strCache>
                <c:ptCount val="1"/>
                <c:pt idx="0">
                  <c:v>Sales</c:v>
                </c:pt>
              </c:strCache>
            </c:strRef>
          </c:tx>
          <c:spPr>
            <a:ln>
              <a:solidFill>
                <a:prstClr val="black"/>
              </a:solidFill>
            </a:ln>
          </c:spPr>
          <c:dPt>
            <c:idx val="0"/>
            <c:spPr>
              <a:solidFill>
                <a:srgbClr val="FF0088"/>
              </a:solidFill>
              <a:ln>
                <a:solidFill>
                  <a:prstClr val="black"/>
                </a:solidFill>
              </a:ln>
            </c:spPr>
          </c:dPt>
          <c:dPt>
            <c:idx val="1"/>
            <c:spPr>
              <a:solidFill>
                <a:srgbClr val="FEFF03"/>
              </a:solidFill>
              <a:ln>
                <a:solidFill>
                  <a:prstClr val="black"/>
                </a:solidFill>
              </a:ln>
            </c:spPr>
          </c:dPt>
          <c:dPt>
            <c:idx val="2"/>
            <c:spPr>
              <a:solidFill>
                <a:srgbClr val="84FE85"/>
              </a:solidFill>
              <a:ln>
                <a:solidFill>
                  <a:prstClr val="black"/>
                </a:solidFill>
              </a:ln>
            </c:spPr>
          </c:dPt>
          <c:dPt>
            <c:idx val="3"/>
            <c:spPr>
              <a:solidFill>
                <a:srgbClr val="8482FF"/>
              </a:solidFill>
              <a:ln>
                <a:solidFill>
                  <a:prstClr val="black"/>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3"/>
          <c:order val="3"/>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rgbClr val="FF0000"/>
              </a:solidFill>
            </c:spPr>
          </c:dPt>
          <c:dPt>
            <c:idx val="1"/>
            <c:spPr>
              <a:solidFill>
                <a:srgbClr val="FFC000"/>
              </a:solidFill>
            </c:spPr>
          </c:dPt>
          <c:dPt>
            <c:idx val="2"/>
            <c:spPr>
              <a:solidFill>
                <a:srgbClr val="92D050"/>
              </a:solidFill>
            </c:spPr>
          </c:dPt>
          <c:dPt>
            <c:idx val="3"/>
            <c:spPr>
              <a:solidFill>
                <a:srgbClr val="00B05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2"/>
          <c:order val="2"/>
          <c:tx>
            <c:strRef>
              <c:f>Sheet1!$B$1</c:f>
              <c:strCache>
                <c:ptCount val="1"/>
                <c:pt idx="0">
                  <c:v>Sales</c:v>
                </c:pt>
              </c:strCache>
            </c:strRef>
          </c:tx>
          <c:spPr>
            <a:ln>
              <a:solidFill>
                <a:prstClr val="black"/>
              </a:solidFill>
            </a:ln>
          </c:spPr>
          <c:dPt>
            <c:idx val="0"/>
            <c:spPr>
              <a:solidFill>
                <a:srgbClr val="FF0088"/>
              </a:solidFill>
              <a:ln>
                <a:solidFill>
                  <a:prstClr val="black"/>
                </a:solidFill>
              </a:ln>
            </c:spPr>
          </c:dPt>
          <c:dPt>
            <c:idx val="1"/>
            <c:spPr>
              <a:solidFill>
                <a:srgbClr val="FEFF03"/>
              </a:solidFill>
              <a:ln>
                <a:solidFill>
                  <a:prstClr val="black"/>
                </a:solidFill>
              </a:ln>
            </c:spPr>
          </c:dPt>
          <c:dPt>
            <c:idx val="2"/>
            <c:spPr>
              <a:solidFill>
                <a:srgbClr val="84FE85"/>
              </a:solidFill>
              <a:ln>
                <a:solidFill>
                  <a:prstClr val="black"/>
                </a:solidFill>
              </a:ln>
            </c:spPr>
          </c:dPt>
          <c:dPt>
            <c:idx val="3"/>
            <c:spPr>
              <a:solidFill>
                <a:srgbClr val="8482FF"/>
              </a:solidFill>
              <a:ln>
                <a:solidFill>
                  <a:prstClr val="black"/>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3"/>
          <c:order val="3"/>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ser>
          <c:idx val="0"/>
          <c:order val="0"/>
          <c:tx>
            <c:strRef>
              <c:f>Sheet1!$B$1</c:f>
              <c:strCache>
                <c:ptCount val="1"/>
                <c:pt idx="0">
                  <c:v>Sales</c:v>
                </c:pt>
              </c:strCache>
            </c:strRef>
          </c:tx>
          <c:spPr>
            <a:solidFill>
              <a:schemeClr val="bg1">
                <a:lumMod val="75000"/>
              </a:schemeClr>
            </a:solidFill>
          </c:spPr>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20</c:v>
                </c:pt>
                <c:pt idx="2">
                  <c:v>30</c:v>
                </c:pt>
                <c:pt idx="3">
                  <c:v>40</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20</c:v>
                </c:pt>
                <c:pt idx="2">
                  <c:v>30</c:v>
                </c:pt>
                <c:pt idx="3">
                  <c:v>40</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ser>
          <c:idx val="0"/>
          <c:order val="0"/>
          <c:tx>
            <c:strRef>
              <c:f>Sheet1!$B$1</c:f>
              <c:strCache>
                <c:ptCount val="1"/>
                <c:pt idx="0">
                  <c:v>Sales</c:v>
                </c:pt>
              </c:strCache>
            </c:strRef>
          </c:tx>
          <c:spPr>
            <a:solidFill>
              <a:prstClr val="white">
                <a:lumMod val="75000"/>
              </a:prstClr>
            </a:solidFill>
          </c:spPr>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2"/>
          <c:order val="2"/>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3"/>
          <c:order val="3"/>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ser>
          <c:idx val="0"/>
          <c:order val="0"/>
          <c:tx>
            <c:strRef>
              <c:f>Sheet1!$B$1</c:f>
              <c:strCache>
                <c:ptCount val="1"/>
                <c:pt idx="0">
                  <c:v>Sales</c:v>
                </c:pt>
              </c:strCache>
            </c:strRef>
          </c:tx>
          <c:spPr>
            <a:solidFill>
              <a:prstClr val="white">
                <a:lumMod val="75000"/>
              </a:prstClr>
            </a:solidFill>
          </c:spPr>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2"/>
          <c:order val="2"/>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3"/>
          <c:order val="3"/>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7.0494536397236393E-2"/>
          <c:y val="4.2294921468149824E-2"/>
          <c:w val="0.62352322031174678"/>
          <c:h val="0.8521451485231053"/>
        </c:manualLayout>
      </c:layout>
      <c:scatterChart>
        <c:scatterStyle val="lineMarker"/>
        <c:ser>
          <c:idx val="0"/>
          <c:order val="0"/>
          <c:tx>
            <c:strRef>
              <c:f>Sheet1!$B$1</c:f>
              <c:strCache>
                <c:ptCount val="1"/>
                <c:pt idx="0">
                  <c:v>Tree Diameter</c:v>
                </c:pt>
              </c:strCache>
            </c:strRef>
          </c:tx>
          <c:spPr>
            <a:ln w="28575">
              <a:noFill/>
            </a:ln>
          </c:spPr>
          <c:marker>
            <c:spPr>
              <a:solidFill>
                <a:schemeClr val="tx2">
                  <a:lumMod val="75000"/>
                </a:schemeClr>
              </a:solidFill>
              <a:ln>
                <a:noFill/>
              </a:ln>
            </c:spPr>
          </c:marker>
          <c:xVal>
            <c:numRef>
              <c:f>Sheet1!$A$2:$A$30</c:f>
              <c:numCache>
                <c:formatCode>General</c:formatCode>
                <c:ptCount val="29"/>
                <c:pt idx="0">
                  <c:v>11.08933472515977</c:v>
                </c:pt>
                <c:pt idx="1">
                  <c:v>11.288925792487541</c:v>
                </c:pt>
                <c:pt idx="2">
                  <c:v>12.440304297803324</c:v>
                </c:pt>
                <c:pt idx="3">
                  <c:v>13.414763805953028</c:v>
                </c:pt>
                <c:pt idx="4">
                  <c:v>13.733047659373749</c:v>
                </c:pt>
                <c:pt idx="5">
                  <c:v>14.062324464195317</c:v>
                </c:pt>
                <c:pt idx="6">
                  <c:v>16.649917776561189</c:v>
                </c:pt>
                <c:pt idx="7">
                  <c:v>17.026913058176518</c:v>
                </c:pt>
                <c:pt idx="8">
                  <c:v>18.26546759346104</c:v>
                </c:pt>
                <c:pt idx="9">
                  <c:v>18.36199614444579</c:v>
                </c:pt>
                <c:pt idx="10">
                  <c:v>22.738455900365523</c:v>
                </c:pt>
                <c:pt idx="11">
                  <c:v>23.542349230400017</c:v>
                </c:pt>
                <c:pt idx="12">
                  <c:v>27.038422472716519</c:v>
                </c:pt>
                <c:pt idx="13">
                  <c:v>29.735753596204628</c:v>
                </c:pt>
                <c:pt idx="14">
                  <c:v>29.837441372213824</c:v>
                </c:pt>
                <c:pt idx="15">
                  <c:v>30.675584119019831</c:v>
                </c:pt>
                <c:pt idx="16">
                  <c:v>31.575967133420818</c:v>
                </c:pt>
                <c:pt idx="17">
                  <c:v>32.259422409938914</c:v>
                </c:pt>
                <c:pt idx="18">
                  <c:v>34.659299253820294</c:v>
                </c:pt>
                <c:pt idx="19">
                  <c:v>39.577078552839296</c:v>
                </c:pt>
                <c:pt idx="20">
                  <c:v>43.403726007255074</c:v>
                </c:pt>
                <c:pt idx="21">
                  <c:v>48.690808626289353</c:v>
                </c:pt>
                <c:pt idx="22">
                  <c:v>49.023625817803484</c:v>
                </c:pt>
                <c:pt idx="23">
                  <c:v>51.404822063539392</c:v>
                </c:pt>
                <c:pt idx="24">
                  <c:v>52.383611169365828</c:v>
                </c:pt>
                <c:pt idx="25">
                  <c:v>63.600973298790052</c:v>
                </c:pt>
                <c:pt idx="26">
                  <c:v>66.755841565617402</c:v>
                </c:pt>
                <c:pt idx="27">
                  <c:v>68.341302245848496</c:v>
                </c:pt>
                <c:pt idx="28">
                  <c:v>69.980270976418154</c:v>
                </c:pt>
              </c:numCache>
            </c:numRef>
          </c:xVal>
          <c:yVal>
            <c:numRef>
              <c:f>Sheet1!$B$2:$B$30</c:f>
              <c:numCache>
                <c:formatCode>General</c:formatCode>
                <c:ptCount val="29"/>
                <c:pt idx="0">
                  <c:v>24</c:v>
                </c:pt>
                <c:pt idx="1">
                  <c:v>20</c:v>
                </c:pt>
                <c:pt idx="2">
                  <c:v>8</c:v>
                </c:pt>
                <c:pt idx="3">
                  <c:v>14</c:v>
                </c:pt>
                <c:pt idx="4">
                  <c:v>12</c:v>
                </c:pt>
                <c:pt idx="5">
                  <c:v>21</c:v>
                </c:pt>
                <c:pt idx="6">
                  <c:v>18</c:v>
                </c:pt>
                <c:pt idx="7">
                  <c:v>24</c:v>
                </c:pt>
                <c:pt idx="8">
                  <c:v>28</c:v>
                </c:pt>
                <c:pt idx="9">
                  <c:v>20</c:v>
                </c:pt>
                <c:pt idx="10">
                  <c:v>30</c:v>
                </c:pt>
                <c:pt idx="11">
                  <c:v>28</c:v>
                </c:pt>
                <c:pt idx="12">
                  <c:v>18</c:v>
                </c:pt>
                <c:pt idx="13">
                  <c:v>9</c:v>
                </c:pt>
                <c:pt idx="14">
                  <c:v>25</c:v>
                </c:pt>
                <c:pt idx="15">
                  <c:v>27</c:v>
                </c:pt>
                <c:pt idx="16">
                  <c:v>15</c:v>
                </c:pt>
                <c:pt idx="17">
                  <c:v>27</c:v>
                </c:pt>
                <c:pt idx="18">
                  <c:v>20</c:v>
                </c:pt>
                <c:pt idx="19">
                  <c:v>33</c:v>
                </c:pt>
                <c:pt idx="20">
                  <c:v>8</c:v>
                </c:pt>
                <c:pt idx="21">
                  <c:v>17</c:v>
                </c:pt>
                <c:pt idx="22">
                  <c:v>11</c:v>
                </c:pt>
                <c:pt idx="23">
                  <c:v>30</c:v>
                </c:pt>
                <c:pt idx="24">
                  <c:v>7</c:v>
                </c:pt>
                <c:pt idx="25">
                  <c:v>22</c:v>
                </c:pt>
                <c:pt idx="26">
                  <c:v>20</c:v>
                </c:pt>
                <c:pt idx="27">
                  <c:v>34</c:v>
                </c:pt>
                <c:pt idx="28">
                  <c:v>6</c:v>
                </c:pt>
              </c:numCache>
            </c:numRef>
          </c:yVal>
        </c:ser>
        <c:axId val="127280640"/>
        <c:axId val="127282560"/>
      </c:scatterChart>
      <c:valAx>
        <c:axId val="127280640"/>
        <c:scaling>
          <c:orientation val="minMax"/>
        </c:scaling>
        <c:axPos val="b"/>
        <c:numFmt formatCode="General" sourceLinked="1"/>
        <c:tickLblPos val="nextTo"/>
        <c:crossAx val="127282560"/>
        <c:crosses val="autoZero"/>
        <c:crossBetween val="midCat"/>
        <c:majorUnit val="20"/>
      </c:valAx>
      <c:valAx>
        <c:axId val="127282560"/>
        <c:scaling>
          <c:orientation val="minMax"/>
        </c:scaling>
        <c:axPos val="l"/>
        <c:majorGridlines/>
        <c:numFmt formatCode="General" sourceLinked="1"/>
        <c:tickLblPos val="nextTo"/>
        <c:crossAx val="127280640"/>
        <c:crosses val="autoZero"/>
        <c:crossBetween val="midCat"/>
      </c:valAx>
    </c:plotArea>
    <c:legend>
      <c:legendPos val="r"/>
      <c:layout>
        <c:manualLayout>
          <c:xMode val="edge"/>
          <c:yMode val="edge"/>
          <c:x val="0.72604170014462777"/>
          <c:y val="0.45799566720826734"/>
          <c:w val="0.25355013659006909"/>
          <c:h val="7.3426446694163233E-2"/>
        </c:manualLayout>
      </c:layout>
    </c:legend>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7.0494536397236393E-2"/>
          <c:y val="4.2294921468149824E-2"/>
          <c:w val="0.62352322031174678"/>
          <c:h val="0.8521451485231053"/>
        </c:manualLayout>
      </c:layout>
      <c:scatterChart>
        <c:scatterStyle val="lineMarker"/>
        <c:ser>
          <c:idx val="0"/>
          <c:order val="0"/>
          <c:tx>
            <c:strRef>
              <c:f>Sheet1!$B$1</c:f>
              <c:strCache>
                <c:ptCount val="1"/>
                <c:pt idx="0">
                  <c:v>Tree Diameter</c:v>
                </c:pt>
              </c:strCache>
            </c:strRef>
          </c:tx>
          <c:spPr>
            <a:ln w="28575">
              <a:noFill/>
            </a:ln>
          </c:spPr>
          <c:marker>
            <c:spPr>
              <a:solidFill>
                <a:schemeClr val="tx2">
                  <a:lumMod val="75000"/>
                </a:schemeClr>
              </a:solidFill>
              <a:ln>
                <a:noFill/>
              </a:ln>
            </c:spPr>
          </c:marker>
          <c:xVal>
            <c:numRef>
              <c:f>Sheet1!$A$2:$A$30</c:f>
              <c:numCache>
                <c:formatCode>General</c:formatCode>
                <c:ptCount val="29"/>
                <c:pt idx="0">
                  <c:v>11.08933472515977</c:v>
                </c:pt>
                <c:pt idx="1">
                  <c:v>11.288925792487541</c:v>
                </c:pt>
                <c:pt idx="2">
                  <c:v>12.440304297803324</c:v>
                </c:pt>
                <c:pt idx="3">
                  <c:v>13.414763805953028</c:v>
                </c:pt>
                <c:pt idx="4">
                  <c:v>13.733047659373749</c:v>
                </c:pt>
                <c:pt idx="5">
                  <c:v>14.062324464195317</c:v>
                </c:pt>
                <c:pt idx="6">
                  <c:v>16.649917776561189</c:v>
                </c:pt>
                <c:pt idx="7">
                  <c:v>17.026913058176518</c:v>
                </c:pt>
                <c:pt idx="8">
                  <c:v>18.26546759346104</c:v>
                </c:pt>
                <c:pt idx="9">
                  <c:v>18.36199614444579</c:v>
                </c:pt>
                <c:pt idx="10">
                  <c:v>22.738455900365523</c:v>
                </c:pt>
                <c:pt idx="11">
                  <c:v>23.542349230400017</c:v>
                </c:pt>
                <c:pt idx="12">
                  <c:v>27.038422472716519</c:v>
                </c:pt>
                <c:pt idx="13">
                  <c:v>29.735753596204628</c:v>
                </c:pt>
                <c:pt idx="14">
                  <c:v>29.837441372213824</c:v>
                </c:pt>
                <c:pt idx="15">
                  <c:v>30.675584119019831</c:v>
                </c:pt>
                <c:pt idx="16">
                  <c:v>31.575967133420818</c:v>
                </c:pt>
                <c:pt idx="17">
                  <c:v>32.259422409938914</c:v>
                </c:pt>
                <c:pt idx="18">
                  <c:v>34.659299253820294</c:v>
                </c:pt>
                <c:pt idx="19">
                  <c:v>39.577078552839296</c:v>
                </c:pt>
                <c:pt idx="20">
                  <c:v>43.403726007255074</c:v>
                </c:pt>
                <c:pt idx="21">
                  <c:v>48.690808626289353</c:v>
                </c:pt>
                <c:pt idx="22">
                  <c:v>49.023625817803484</c:v>
                </c:pt>
                <c:pt idx="23">
                  <c:v>51.404822063539392</c:v>
                </c:pt>
                <c:pt idx="24">
                  <c:v>52.383611169365828</c:v>
                </c:pt>
                <c:pt idx="25">
                  <c:v>63.600973298790052</c:v>
                </c:pt>
                <c:pt idx="26">
                  <c:v>66.755841565617402</c:v>
                </c:pt>
                <c:pt idx="27">
                  <c:v>68.341302245848496</c:v>
                </c:pt>
                <c:pt idx="28">
                  <c:v>69.980270976418154</c:v>
                </c:pt>
              </c:numCache>
            </c:numRef>
          </c:xVal>
          <c:yVal>
            <c:numRef>
              <c:f>Sheet1!$B$2:$B$30</c:f>
              <c:numCache>
                <c:formatCode>General</c:formatCode>
                <c:ptCount val="29"/>
                <c:pt idx="0">
                  <c:v>4</c:v>
                </c:pt>
                <c:pt idx="1">
                  <c:v>13</c:v>
                </c:pt>
                <c:pt idx="2">
                  <c:v>5</c:v>
                </c:pt>
                <c:pt idx="3">
                  <c:v>14</c:v>
                </c:pt>
                <c:pt idx="4">
                  <c:v>12</c:v>
                </c:pt>
                <c:pt idx="5">
                  <c:v>10</c:v>
                </c:pt>
                <c:pt idx="6">
                  <c:v>18</c:v>
                </c:pt>
                <c:pt idx="7">
                  <c:v>12</c:v>
                </c:pt>
                <c:pt idx="8">
                  <c:v>11</c:v>
                </c:pt>
                <c:pt idx="9">
                  <c:v>20</c:v>
                </c:pt>
                <c:pt idx="10">
                  <c:v>17</c:v>
                </c:pt>
                <c:pt idx="11">
                  <c:v>21</c:v>
                </c:pt>
                <c:pt idx="12">
                  <c:v>18</c:v>
                </c:pt>
                <c:pt idx="13">
                  <c:v>9</c:v>
                </c:pt>
                <c:pt idx="14">
                  <c:v>25</c:v>
                </c:pt>
                <c:pt idx="15">
                  <c:v>27</c:v>
                </c:pt>
                <c:pt idx="16">
                  <c:v>15</c:v>
                </c:pt>
                <c:pt idx="17">
                  <c:v>27</c:v>
                </c:pt>
                <c:pt idx="18">
                  <c:v>20</c:v>
                </c:pt>
                <c:pt idx="19">
                  <c:v>33</c:v>
                </c:pt>
                <c:pt idx="20">
                  <c:v>29</c:v>
                </c:pt>
                <c:pt idx="21">
                  <c:v>28</c:v>
                </c:pt>
                <c:pt idx="22">
                  <c:v>27</c:v>
                </c:pt>
                <c:pt idx="23">
                  <c:v>30</c:v>
                </c:pt>
                <c:pt idx="24">
                  <c:v>22</c:v>
                </c:pt>
                <c:pt idx="25">
                  <c:v>25</c:v>
                </c:pt>
                <c:pt idx="26">
                  <c:v>26</c:v>
                </c:pt>
                <c:pt idx="27">
                  <c:v>34</c:v>
                </c:pt>
                <c:pt idx="28">
                  <c:v>34</c:v>
                </c:pt>
              </c:numCache>
            </c:numRef>
          </c:yVal>
        </c:ser>
        <c:axId val="127322752"/>
        <c:axId val="127333120"/>
      </c:scatterChart>
      <c:valAx>
        <c:axId val="127322752"/>
        <c:scaling>
          <c:orientation val="minMax"/>
        </c:scaling>
        <c:axPos val="b"/>
        <c:numFmt formatCode="General" sourceLinked="1"/>
        <c:tickLblPos val="nextTo"/>
        <c:crossAx val="127333120"/>
        <c:crosses val="autoZero"/>
        <c:crossBetween val="midCat"/>
        <c:majorUnit val="20"/>
      </c:valAx>
      <c:valAx>
        <c:axId val="127333120"/>
        <c:scaling>
          <c:orientation val="minMax"/>
        </c:scaling>
        <c:axPos val="l"/>
        <c:majorGridlines/>
        <c:numFmt formatCode="General" sourceLinked="1"/>
        <c:tickLblPos val="nextTo"/>
        <c:crossAx val="127322752"/>
        <c:crosses val="autoZero"/>
        <c:crossBetween val="midCat"/>
      </c:valAx>
    </c:plotArea>
    <c:legend>
      <c:legendPos val="r"/>
      <c:layout>
        <c:manualLayout>
          <c:xMode val="edge"/>
          <c:yMode val="edge"/>
          <c:x val="0.72604170014462754"/>
          <c:y val="0.45799566720826718"/>
          <c:w val="0.25355013659006909"/>
          <c:h val="7.3426446694163233E-2"/>
        </c:manualLayout>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9F128-7808-4E8C-A364-E2E9185523E8}"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ACAE80D3-2F8F-48C1-BE77-C0D9506DBAC5}">
      <dgm:prSet phldrT="[Text]"/>
      <dgm:spPr/>
      <dgm:t>
        <a:bodyPr/>
        <a:lstStyle/>
        <a:p>
          <a:r>
            <a:rPr lang="en-US" dirty="0" smtClean="0"/>
            <a:t>Objective</a:t>
          </a:r>
          <a:endParaRPr lang="en-US" dirty="0"/>
        </a:p>
      </dgm:t>
    </dgm:pt>
    <dgm:pt modelId="{6AEE185E-1BEA-4B34-ACEB-428180F5AD4A}" type="parTrans" cxnId="{358637FF-3D40-4D6E-B3C6-7DB14B91AF58}">
      <dgm:prSet/>
      <dgm:spPr/>
      <dgm:t>
        <a:bodyPr/>
        <a:lstStyle/>
        <a:p>
          <a:endParaRPr lang="en-US"/>
        </a:p>
      </dgm:t>
    </dgm:pt>
    <dgm:pt modelId="{5A38D1C8-FD40-40EA-9475-4AD4F6831CF8}" type="sibTrans" cxnId="{358637FF-3D40-4D6E-B3C6-7DB14B91AF58}">
      <dgm:prSet/>
      <dgm:spPr/>
      <dgm:t>
        <a:bodyPr/>
        <a:lstStyle/>
        <a:p>
          <a:endParaRPr lang="en-US"/>
        </a:p>
      </dgm:t>
    </dgm:pt>
    <dgm:pt modelId="{CAE2D533-BB7F-4645-8A6D-E60C8AAB53A8}">
      <dgm:prSet phldrT="[Text]"/>
      <dgm:spPr/>
      <dgm:t>
        <a:bodyPr/>
        <a:lstStyle/>
        <a:p>
          <a:r>
            <a:rPr lang="en-US" dirty="0" smtClean="0"/>
            <a:t>Output</a:t>
          </a:r>
          <a:endParaRPr lang="en-US" dirty="0"/>
        </a:p>
      </dgm:t>
    </dgm:pt>
    <dgm:pt modelId="{D170B674-3DFE-409B-9E93-B0553241AEE6}" type="parTrans" cxnId="{3899E46A-B594-49DC-95D5-CC2E59E5560C}">
      <dgm:prSet/>
      <dgm:spPr/>
      <dgm:t>
        <a:bodyPr/>
        <a:lstStyle/>
        <a:p>
          <a:endParaRPr lang="en-US"/>
        </a:p>
      </dgm:t>
    </dgm:pt>
    <dgm:pt modelId="{67AF1F6F-BBAA-4F92-A717-83D445DD7101}" type="sibTrans" cxnId="{3899E46A-B594-49DC-95D5-CC2E59E5560C}">
      <dgm:prSet/>
      <dgm:spPr/>
      <dgm:t>
        <a:bodyPr/>
        <a:lstStyle/>
        <a:p>
          <a:endParaRPr lang="en-US"/>
        </a:p>
      </dgm:t>
    </dgm:pt>
    <dgm:pt modelId="{C172E65D-D23D-4E3F-95B1-195B9A195ECE}">
      <dgm:prSet phldrT="[Text]"/>
      <dgm:spPr/>
      <dgm:t>
        <a:bodyPr/>
        <a:lstStyle/>
        <a:p>
          <a:r>
            <a:rPr lang="en-US" dirty="0" smtClean="0"/>
            <a:t>Productivity estimates for contribution of educational units (schools, grade-level teams) to student achievement</a:t>
          </a:r>
          <a:br>
            <a:rPr lang="en-US" dirty="0" smtClean="0"/>
          </a:br>
          <a:r>
            <a:rPr lang="en-US" dirty="0" smtClean="0"/>
            <a:t>growth</a:t>
          </a:r>
          <a:endParaRPr lang="en-US" dirty="0"/>
        </a:p>
      </dgm:t>
    </dgm:pt>
    <dgm:pt modelId="{CEBAF3A2-20CD-49A4-9C3E-5FDCCCE51052}" type="parTrans" cxnId="{14E120BA-5D82-40EB-9F6A-7DF29832BBD7}">
      <dgm:prSet/>
      <dgm:spPr/>
      <dgm:t>
        <a:bodyPr/>
        <a:lstStyle/>
        <a:p>
          <a:endParaRPr lang="en-US"/>
        </a:p>
      </dgm:t>
    </dgm:pt>
    <dgm:pt modelId="{F255AD63-1033-4EED-A643-8F0F2C8ABEEC}" type="sibTrans" cxnId="{14E120BA-5D82-40EB-9F6A-7DF29832BBD7}">
      <dgm:prSet/>
      <dgm:spPr/>
      <dgm:t>
        <a:bodyPr/>
        <a:lstStyle/>
        <a:p>
          <a:endParaRPr lang="en-US"/>
        </a:p>
      </dgm:t>
    </dgm:pt>
    <dgm:pt modelId="{4C43A3AD-FE6E-4470-BAA5-AA92C5E5C10B}">
      <dgm:prSet phldrT="[Text]"/>
      <dgm:spPr/>
      <dgm:t>
        <a:bodyPr/>
        <a:lstStyle/>
        <a:p>
          <a:r>
            <a:rPr lang="en-US" dirty="0" smtClean="0"/>
            <a:t>Controls for non-school factors </a:t>
          </a:r>
          <a:br>
            <a:rPr lang="en-US" dirty="0" smtClean="0"/>
          </a:br>
          <a:r>
            <a:rPr lang="en-US" dirty="0" smtClean="0"/>
            <a:t>(prior achievement, student and family characteristics)</a:t>
          </a:r>
          <a:endParaRPr lang="en-US" dirty="0"/>
        </a:p>
      </dgm:t>
    </dgm:pt>
    <dgm:pt modelId="{5E80E590-C172-4ECF-9C44-B769B9609D10}" type="sibTrans" cxnId="{0EED61A8-073F-44DB-81E1-CA2A3D258D40}">
      <dgm:prSet/>
      <dgm:spPr/>
      <dgm:t>
        <a:bodyPr/>
        <a:lstStyle/>
        <a:p>
          <a:endParaRPr lang="en-US"/>
        </a:p>
      </dgm:t>
    </dgm:pt>
    <dgm:pt modelId="{98EE69EE-B74E-4E86-8B8D-6F5674C5629D}" type="parTrans" cxnId="{0EED61A8-073F-44DB-81E1-CA2A3D258D40}">
      <dgm:prSet/>
      <dgm:spPr/>
      <dgm:t>
        <a:bodyPr/>
        <a:lstStyle/>
        <a:p>
          <a:endParaRPr lang="en-US"/>
        </a:p>
      </dgm:t>
    </dgm:pt>
    <dgm:pt modelId="{3CBD703C-BE2D-4F3C-A9A4-89C1290971FD}">
      <dgm:prSet phldrT="[Text]"/>
      <dgm:spPr/>
      <dgm:t>
        <a:bodyPr/>
        <a:lstStyle/>
        <a:p>
          <a:r>
            <a:rPr lang="en-US" dirty="0" smtClean="0"/>
            <a:t>Quasi-experimental statistical model</a:t>
          </a:r>
          <a:endParaRPr lang="en-US" dirty="0"/>
        </a:p>
      </dgm:t>
    </dgm:pt>
    <dgm:pt modelId="{B7A748A1-A2B8-4E2F-8188-9FF459128B9B}" type="sibTrans" cxnId="{373DE2DE-70CC-4389-9E0D-465F1A618475}">
      <dgm:prSet/>
      <dgm:spPr/>
      <dgm:t>
        <a:bodyPr/>
        <a:lstStyle/>
        <a:p>
          <a:endParaRPr lang="en-US"/>
        </a:p>
      </dgm:t>
    </dgm:pt>
    <dgm:pt modelId="{0C958EE2-5BB8-40A2-A60E-A6BFF4434F95}" type="parTrans" cxnId="{373DE2DE-70CC-4389-9E0D-465F1A618475}">
      <dgm:prSet/>
      <dgm:spPr/>
      <dgm:t>
        <a:bodyPr/>
        <a:lstStyle/>
        <a:p>
          <a:endParaRPr lang="en-US"/>
        </a:p>
      </dgm:t>
    </dgm:pt>
    <dgm:pt modelId="{9A2CC2A4-4779-4D15-868A-E1EB18458FA7}">
      <dgm:prSet phldrT="[Text]"/>
      <dgm:spPr/>
      <dgm:t>
        <a:bodyPr/>
        <a:lstStyle/>
        <a:p>
          <a:r>
            <a:rPr lang="en-US" dirty="0" smtClean="0"/>
            <a:t>Valid and fair comparisons of school productivity, given that schools may serve very different student populations</a:t>
          </a:r>
          <a:endParaRPr lang="en-US" dirty="0"/>
        </a:p>
      </dgm:t>
    </dgm:pt>
    <dgm:pt modelId="{4A45D0CC-FFEA-4D89-82E4-DF657C8EF904}" type="parTrans" cxnId="{05782DD7-45D1-42E6-B2E1-6EC07D01CC45}">
      <dgm:prSet/>
      <dgm:spPr/>
      <dgm:t>
        <a:bodyPr/>
        <a:lstStyle/>
        <a:p>
          <a:endParaRPr lang="en-US"/>
        </a:p>
      </dgm:t>
    </dgm:pt>
    <dgm:pt modelId="{8BCC90A2-B361-435A-B635-4B81CEDEA5B9}" type="sibTrans" cxnId="{05782DD7-45D1-42E6-B2E1-6EC07D01CC45}">
      <dgm:prSet/>
      <dgm:spPr/>
      <dgm:t>
        <a:bodyPr/>
        <a:lstStyle/>
        <a:p>
          <a:endParaRPr lang="en-US"/>
        </a:p>
      </dgm:t>
    </dgm:pt>
    <dgm:pt modelId="{33725E9F-FC3A-4733-9FFF-205234F9E0B6}">
      <dgm:prSet phldrT="[Text]"/>
      <dgm:spPr/>
      <dgm:t>
        <a:bodyPr/>
        <a:lstStyle/>
        <a:p>
          <a:r>
            <a:rPr lang="en-US" dirty="0" smtClean="0"/>
            <a:t>Design</a:t>
          </a:r>
          <a:endParaRPr lang="en-US" dirty="0"/>
        </a:p>
      </dgm:t>
    </dgm:pt>
    <dgm:pt modelId="{A526E83A-5F51-4647-AD60-529B318D688F}" type="parTrans" cxnId="{FEEC8CFC-07A8-47CC-AA3F-070FAC59F893}">
      <dgm:prSet/>
      <dgm:spPr/>
    </dgm:pt>
    <dgm:pt modelId="{C64B3ECC-62F3-411E-825B-3A2E2E88BC75}" type="sibTrans" cxnId="{FEEC8CFC-07A8-47CC-AA3F-070FAC59F893}">
      <dgm:prSet/>
      <dgm:spPr/>
    </dgm:pt>
    <dgm:pt modelId="{5C112C9C-08DE-452A-A91E-69A67F11356C}" type="pres">
      <dgm:prSet presAssocID="{8ED9F128-7808-4E8C-A364-E2E9185523E8}" presName="Name0" presStyleCnt="0">
        <dgm:presLayoutVars>
          <dgm:dir/>
          <dgm:resizeHandles val="exact"/>
        </dgm:presLayoutVars>
      </dgm:prSet>
      <dgm:spPr/>
      <dgm:t>
        <a:bodyPr/>
        <a:lstStyle/>
        <a:p>
          <a:endParaRPr lang="en-US"/>
        </a:p>
      </dgm:t>
    </dgm:pt>
    <dgm:pt modelId="{1F60F471-1A58-4198-8F4D-E719B38B65E1}" type="pres">
      <dgm:prSet presAssocID="{ACAE80D3-2F8F-48C1-BE77-C0D9506DBAC5}" presName="node" presStyleLbl="node1" presStyleIdx="0" presStyleCnt="3">
        <dgm:presLayoutVars>
          <dgm:bulletEnabled val="1"/>
        </dgm:presLayoutVars>
      </dgm:prSet>
      <dgm:spPr/>
      <dgm:t>
        <a:bodyPr/>
        <a:lstStyle/>
        <a:p>
          <a:endParaRPr lang="en-US"/>
        </a:p>
      </dgm:t>
    </dgm:pt>
    <dgm:pt modelId="{6137FFF7-2F66-4937-9C7B-92395BC02289}" type="pres">
      <dgm:prSet presAssocID="{5A38D1C8-FD40-40EA-9475-4AD4F6831CF8}" presName="sibTrans" presStyleCnt="0"/>
      <dgm:spPr/>
      <dgm:t>
        <a:bodyPr/>
        <a:lstStyle/>
        <a:p>
          <a:endParaRPr lang="en-US"/>
        </a:p>
      </dgm:t>
    </dgm:pt>
    <dgm:pt modelId="{A90DFDD6-5640-4AAF-BAA9-CF533B00601A}" type="pres">
      <dgm:prSet presAssocID="{33725E9F-FC3A-4733-9FFF-205234F9E0B6}" presName="node" presStyleLbl="node1" presStyleIdx="1" presStyleCnt="3">
        <dgm:presLayoutVars>
          <dgm:bulletEnabled val="1"/>
        </dgm:presLayoutVars>
      </dgm:prSet>
      <dgm:spPr/>
      <dgm:t>
        <a:bodyPr/>
        <a:lstStyle/>
        <a:p>
          <a:endParaRPr lang="en-US"/>
        </a:p>
      </dgm:t>
    </dgm:pt>
    <dgm:pt modelId="{960F1989-07BE-49DF-9DF0-CDB7FBDCFBC5}" type="pres">
      <dgm:prSet presAssocID="{C64B3ECC-62F3-411E-825B-3A2E2E88BC75}" presName="sibTrans" presStyleCnt="0"/>
      <dgm:spPr/>
    </dgm:pt>
    <dgm:pt modelId="{6F6993E7-A6BE-47AF-8DEC-39C0ECBB4ACB}" type="pres">
      <dgm:prSet presAssocID="{CAE2D533-BB7F-4645-8A6D-E60C8AAB53A8}" presName="node" presStyleLbl="node1" presStyleIdx="2" presStyleCnt="3">
        <dgm:presLayoutVars>
          <dgm:bulletEnabled val="1"/>
        </dgm:presLayoutVars>
      </dgm:prSet>
      <dgm:spPr/>
      <dgm:t>
        <a:bodyPr/>
        <a:lstStyle/>
        <a:p>
          <a:endParaRPr lang="en-US"/>
        </a:p>
      </dgm:t>
    </dgm:pt>
  </dgm:ptLst>
  <dgm:cxnLst>
    <dgm:cxn modelId="{7630826D-3ABA-4804-827E-13445883EA0F}" type="presOf" srcId="{4C43A3AD-FE6E-4470-BAA5-AA92C5E5C10B}" destId="{A90DFDD6-5640-4AAF-BAA9-CF533B00601A}" srcOrd="0" destOrd="2" presId="urn:microsoft.com/office/officeart/2005/8/layout/hList6"/>
    <dgm:cxn modelId="{05782DD7-45D1-42E6-B2E1-6EC07D01CC45}" srcId="{ACAE80D3-2F8F-48C1-BE77-C0D9506DBAC5}" destId="{9A2CC2A4-4779-4D15-868A-E1EB18458FA7}" srcOrd="0" destOrd="0" parTransId="{4A45D0CC-FFEA-4D89-82E4-DF657C8EF904}" sibTransId="{8BCC90A2-B361-435A-B635-4B81CEDEA5B9}"/>
    <dgm:cxn modelId="{A95D935F-8B7B-4099-900B-3BF183367E57}" type="presOf" srcId="{8ED9F128-7808-4E8C-A364-E2E9185523E8}" destId="{5C112C9C-08DE-452A-A91E-69A67F11356C}" srcOrd="0" destOrd="0" presId="urn:microsoft.com/office/officeart/2005/8/layout/hList6"/>
    <dgm:cxn modelId="{0EED61A8-073F-44DB-81E1-CA2A3D258D40}" srcId="{33725E9F-FC3A-4733-9FFF-205234F9E0B6}" destId="{4C43A3AD-FE6E-4470-BAA5-AA92C5E5C10B}" srcOrd="1" destOrd="0" parTransId="{98EE69EE-B74E-4E86-8B8D-6F5674C5629D}" sibTransId="{5E80E590-C172-4ECF-9C44-B769B9609D10}"/>
    <dgm:cxn modelId="{7944CF54-55D4-4D98-8F1A-3D276E495952}" type="presOf" srcId="{C172E65D-D23D-4E3F-95B1-195B9A195ECE}" destId="{6F6993E7-A6BE-47AF-8DEC-39C0ECBB4ACB}" srcOrd="0" destOrd="1" presId="urn:microsoft.com/office/officeart/2005/8/layout/hList6"/>
    <dgm:cxn modelId="{63CC2779-2815-48DA-8172-9BAB09BAC730}" type="presOf" srcId="{9A2CC2A4-4779-4D15-868A-E1EB18458FA7}" destId="{1F60F471-1A58-4198-8F4D-E719B38B65E1}" srcOrd="0" destOrd="1" presId="urn:microsoft.com/office/officeart/2005/8/layout/hList6"/>
    <dgm:cxn modelId="{3EEB81CC-DC8A-4147-87E7-1F982A03AB07}" type="presOf" srcId="{3CBD703C-BE2D-4F3C-A9A4-89C1290971FD}" destId="{A90DFDD6-5640-4AAF-BAA9-CF533B00601A}" srcOrd="0" destOrd="1" presId="urn:microsoft.com/office/officeart/2005/8/layout/hList6"/>
    <dgm:cxn modelId="{373DE2DE-70CC-4389-9E0D-465F1A618475}" srcId="{33725E9F-FC3A-4733-9FFF-205234F9E0B6}" destId="{3CBD703C-BE2D-4F3C-A9A4-89C1290971FD}" srcOrd="0" destOrd="0" parTransId="{0C958EE2-5BB8-40A2-A60E-A6BFF4434F95}" sibTransId="{B7A748A1-A2B8-4E2F-8188-9FF459128B9B}"/>
    <dgm:cxn modelId="{75342EFA-8EF8-49C4-854D-23E88CBDFE27}" type="presOf" srcId="{CAE2D533-BB7F-4645-8A6D-E60C8AAB53A8}" destId="{6F6993E7-A6BE-47AF-8DEC-39C0ECBB4ACB}" srcOrd="0" destOrd="0" presId="urn:microsoft.com/office/officeart/2005/8/layout/hList6"/>
    <dgm:cxn modelId="{5E85F420-5247-444C-B58A-EF5A2F29ED7C}" type="presOf" srcId="{33725E9F-FC3A-4733-9FFF-205234F9E0B6}" destId="{A90DFDD6-5640-4AAF-BAA9-CF533B00601A}" srcOrd="0" destOrd="0" presId="urn:microsoft.com/office/officeart/2005/8/layout/hList6"/>
    <dgm:cxn modelId="{FEEC8CFC-07A8-47CC-AA3F-070FAC59F893}" srcId="{8ED9F128-7808-4E8C-A364-E2E9185523E8}" destId="{33725E9F-FC3A-4733-9FFF-205234F9E0B6}" srcOrd="1" destOrd="0" parTransId="{A526E83A-5F51-4647-AD60-529B318D688F}" sibTransId="{C64B3ECC-62F3-411E-825B-3A2E2E88BC75}"/>
    <dgm:cxn modelId="{14E120BA-5D82-40EB-9F6A-7DF29832BBD7}" srcId="{CAE2D533-BB7F-4645-8A6D-E60C8AAB53A8}" destId="{C172E65D-D23D-4E3F-95B1-195B9A195ECE}" srcOrd="0" destOrd="0" parTransId="{CEBAF3A2-20CD-49A4-9C3E-5FDCCCE51052}" sibTransId="{F255AD63-1033-4EED-A643-8F0F2C8ABEEC}"/>
    <dgm:cxn modelId="{69A88EC0-89B3-4ED7-BC64-7E5D40B516B0}" type="presOf" srcId="{ACAE80D3-2F8F-48C1-BE77-C0D9506DBAC5}" destId="{1F60F471-1A58-4198-8F4D-E719B38B65E1}" srcOrd="0" destOrd="0" presId="urn:microsoft.com/office/officeart/2005/8/layout/hList6"/>
    <dgm:cxn modelId="{358637FF-3D40-4D6E-B3C6-7DB14B91AF58}" srcId="{8ED9F128-7808-4E8C-A364-E2E9185523E8}" destId="{ACAE80D3-2F8F-48C1-BE77-C0D9506DBAC5}" srcOrd="0" destOrd="0" parTransId="{6AEE185E-1BEA-4B34-ACEB-428180F5AD4A}" sibTransId="{5A38D1C8-FD40-40EA-9475-4AD4F6831CF8}"/>
    <dgm:cxn modelId="{3899E46A-B594-49DC-95D5-CC2E59E5560C}" srcId="{8ED9F128-7808-4E8C-A364-E2E9185523E8}" destId="{CAE2D533-BB7F-4645-8A6D-E60C8AAB53A8}" srcOrd="2" destOrd="0" parTransId="{D170B674-3DFE-409B-9E93-B0553241AEE6}" sibTransId="{67AF1F6F-BBAA-4F92-A717-83D445DD7101}"/>
    <dgm:cxn modelId="{03FD835C-ED53-40D9-8FCC-5B3F2103A74A}" type="presParOf" srcId="{5C112C9C-08DE-452A-A91E-69A67F11356C}" destId="{1F60F471-1A58-4198-8F4D-E719B38B65E1}" srcOrd="0" destOrd="0" presId="urn:microsoft.com/office/officeart/2005/8/layout/hList6"/>
    <dgm:cxn modelId="{31160BD4-9595-422D-82EF-193F3345C7EB}" type="presParOf" srcId="{5C112C9C-08DE-452A-A91E-69A67F11356C}" destId="{6137FFF7-2F66-4937-9C7B-92395BC02289}" srcOrd="1" destOrd="0" presId="urn:microsoft.com/office/officeart/2005/8/layout/hList6"/>
    <dgm:cxn modelId="{D32622F9-33BC-4FF9-8C4F-5F4E713D69C7}" type="presParOf" srcId="{5C112C9C-08DE-452A-A91E-69A67F11356C}" destId="{A90DFDD6-5640-4AAF-BAA9-CF533B00601A}" srcOrd="2" destOrd="0" presId="urn:microsoft.com/office/officeart/2005/8/layout/hList6"/>
    <dgm:cxn modelId="{992131BB-CBB1-4A01-9913-5B23C65929E7}" type="presParOf" srcId="{5C112C9C-08DE-452A-A91E-69A67F11356C}" destId="{960F1989-07BE-49DF-9DF0-CDB7FBDCFBC5}" srcOrd="3" destOrd="0" presId="urn:microsoft.com/office/officeart/2005/8/layout/hList6"/>
    <dgm:cxn modelId="{85B30C36-DA7E-48DA-9DCB-736F9D2E12DF}" type="presParOf" srcId="{5C112C9C-08DE-452A-A91E-69A67F11356C}" destId="{6F6993E7-A6BE-47AF-8DEC-39C0ECBB4ACB}"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2F1185-5A83-4262-8410-AAB7A841A1A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5EC240F-3D24-4FFD-817D-3639FFA43878}">
      <dgm:prSet phldrT="[Text]"/>
      <dgm:spPr/>
      <dgm:t>
        <a:bodyPr/>
        <a:lstStyle/>
        <a:p>
          <a:r>
            <a:rPr lang="en-US" dirty="0" smtClean="0"/>
            <a:t>Check 1: Is this factor outside the gardener’s influence?</a:t>
          </a:r>
          <a:endParaRPr lang="en-US" dirty="0"/>
        </a:p>
      </dgm:t>
    </dgm:pt>
    <dgm:pt modelId="{D25D0AB6-3799-450C-A872-E7FAAD9D0258}" type="parTrans" cxnId="{7ABB2C7F-4338-49BD-850C-ACD6D229DA74}">
      <dgm:prSet/>
      <dgm:spPr/>
      <dgm:t>
        <a:bodyPr/>
        <a:lstStyle/>
        <a:p>
          <a:endParaRPr lang="en-US"/>
        </a:p>
      </dgm:t>
    </dgm:pt>
    <dgm:pt modelId="{C11B0ADF-1924-4E73-9B0F-1F3C5B056B83}" type="sibTrans" cxnId="{7ABB2C7F-4338-49BD-850C-ACD6D229DA74}">
      <dgm:prSet/>
      <dgm:spPr/>
      <dgm:t>
        <a:bodyPr/>
        <a:lstStyle/>
        <a:p>
          <a:endParaRPr lang="en-US"/>
        </a:p>
      </dgm:t>
    </dgm:pt>
    <dgm:pt modelId="{19B7E7D2-7BE4-4908-B10B-19B99C40FA8F}">
      <dgm:prSet phldrT="[Text]"/>
      <dgm:spPr/>
      <dgm:t>
        <a:bodyPr/>
        <a:lstStyle/>
        <a:p>
          <a:r>
            <a:rPr lang="en-US" dirty="0" smtClean="0"/>
            <a:t>Check 2: Do we have reliable data?</a:t>
          </a:r>
          <a:endParaRPr lang="en-US" dirty="0"/>
        </a:p>
      </dgm:t>
    </dgm:pt>
    <dgm:pt modelId="{34C77963-E3B7-4094-92A1-6A6B8F246417}" type="parTrans" cxnId="{FD836575-4562-4719-B831-60AF228EE43F}">
      <dgm:prSet/>
      <dgm:spPr/>
      <dgm:t>
        <a:bodyPr/>
        <a:lstStyle/>
        <a:p>
          <a:endParaRPr lang="en-US"/>
        </a:p>
      </dgm:t>
    </dgm:pt>
    <dgm:pt modelId="{B455929E-16F3-4771-93E6-24FAA1905ECF}" type="sibTrans" cxnId="{FD836575-4562-4719-B831-60AF228EE43F}">
      <dgm:prSet/>
      <dgm:spPr/>
      <dgm:t>
        <a:bodyPr/>
        <a:lstStyle/>
        <a:p>
          <a:endParaRPr lang="en-US"/>
        </a:p>
      </dgm:t>
    </dgm:pt>
    <dgm:pt modelId="{13DEDBD3-3904-4B4B-9CD4-87560AC29E2D}">
      <dgm:prSet phldrT="[Text]"/>
      <dgm:spPr/>
      <dgm:t>
        <a:bodyPr/>
        <a:lstStyle/>
        <a:p>
          <a:r>
            <a:rPr lang="en-US" dirty="0" smtClean="0"/>
            <a:t>Check 3: If not, can we pick up the effect by proxy?</a:t>
          </a:r>
          <a:endParaRPr lang="en-US" dirty="0"/>
        </a:p>
      </dgm:t>
    </dgm:pt>
    <dgm:pt modelId="{64E271C0-9DB0-4F7F-BD27-0DDACD55918A}" type="parTrans" cxnId="{BCE72C36-4854-4701-9AF5-91E1BD09347F}">
      <dgm:prSet/>
      <dgm:spPr/>
      <dgm:t>
        <a:bodyPr/>
        <a:lstStyle/>
        <a:p>
          <a:endParaRPr lang="en-US"/>
        </a:p>
      </dgm:t>
    </dgm:pt>
    <dgm:pt modelId="{48F13432-895F-40AC-95B0-31F12F94A589}" type="sibTrans" cxnId="{BCE72C36-4854-4701-9AF5-91E1BD09347F}">
      <dgm:prSet/>
      <dgm:spPr/>
      <dgm:t>
        <a:bodyPr/>
        <a:lstStyle/>
        <a:p>
          <a:endParaRPr lang="en-US"/>
        </a:p>
      </dgm:t>
    </dgm:pt>
    <dgm:pt modelId="{4D5D1874-FEC3-4D41-B3C9-5D92648CCD3D}">
      <dgm:prSet phldrT="[Text]"/>
      <dgm:spPr/>
      <dgm:t>
        <a:bodyPr/>
        <a:lstStyle/>
        <a:p>
          <a:r>
            <a:rPr lang="en-US" dirty="0" smtClean="0"/>
            <a:t>Check 4: Does it increase the predictive power of the model?</a:t>
          </a:r>
          <a:endParaRPr lang="en-US" dirty="0"/>
        </a:p>
      </dgm:t>
    </dgm:pt>
    <dgm:pt modelId="{8E8128A5-7E63-46CA-8744-06991193D171}" type="parTrans" cxnId="{73871327-9ACC-4BD7-A6C5-61965F5EC925}">
      <dgm:prSet/>
      <dgm:spPr/>
      <dgm:t>
        <a:bodyPr/>
        <a:lstStyle/>
        <a:p>
          <a:endParaRPr lang="en-US"/>
        </a:p>
      </dgm:t>
    </dgm:pt>
    <dgm:pt modelId="{AB450CF9-537C-4C7B-B24A-9C7F3AE3BAE0}" type="sibTrans" cxnId="{73871327-9ACC-4BD7-A6C5-61965F5EC925}">
      <dgm:prSet/>
      <dgm:spPr/>
      <dgm:t>
        <a:bodyPr/>
        <a:lstStyle/>
        <a:p>
          <a:endParaRPr lang="en-US"/>
        </a:p>
      </dgm:t>
    </dgm:pt>
    <dgm:pt modelId="{34D736BD-7046-4436-91D2-DE92C2B6529F}">
      <dgm:prSet/>
      <dgm:spPr/>
      <dgm:t>
        <a:bodyPr/>
        <a:lstStyle/>
        <a:p>
          <a:endParaRPr lang="en-US" dirty="0"/>
        </a:p>
      </dgm:t>
    </dgm:pt>
    <dgm:pt modelId="{C2547891-92E6-4078-AF40-E41D855EF426}" type="parTrans" cxnId="{607C27FA-BA87-4E86-82C1-7AD9D905A542}">
      <dgm:prSet/>
      <dgm:spPr/>
      <dgm:t>
        <a:bodyPr/>
        <a:lstStyle/>
        <a:p>
          <a:endParaRPr lang="en-US"/>
        </a:p>
      </dgm:t>
    </dgm:pt>
    <dgm:pt modelId="{BE56C9D8-FC8F-45C8-BC07-43317A2F995E}" type="sibTrans" cxnId="{607C27FA-BA87-4E86-82C1-7AD9D905A542}">
      <dgm:prSet/>
      <dgm:spPr/>
      <dgm:t>
        <a:bodyPr/>
        <a:lstStyle/>
        <a:p>
          <a:endParaRPr lang="en-US"/>
        </a:p>
      </dgm:t>
    </dgm:pt>
    <dgm:pt modelId="{C74F83F6-050B-43FB-ACAC-6D1F90AE16A6}">
      <dgm:prSet/>
      <dgm:spPr/>
      <dgm:t>
        <a:bodyPr/>
        <a:lstStyle/>
        <a:p>
          <a:endParaRPr lang="en-US" dirty="0"/>
        </a:p>
      </dgm:t>
    </dgm:pt>
    <dgm:pt modelId="{BCC54592-C882-4250-8205-57A453195AAF}" type="parTrans" cxnId="{91822676-4FD0-4669-AD2F-3081EF9CFFFB}">
      <dgm:prSet/>
      <dgm:spPr/>
      <dgm:t>
        <a:bodyPr/>
        <a:lstStyle/>
        <a:p>
          <a:endParaRPr lang="en-US"/>
        </a:p>
      </dgm:t>
    </dgm:pt>
    <dgm:pt modelId="{9010CF2E-11BD-40BD-B699-56902B868475}" type="sibTrans" cxnId="{91822676-4FD0-4669-AD2F-3081EF9CFFFB}">
      <dgm:prSet/>
      <dgm:spPr/>
      <dgm:t>
        <a:bodyPr/>
        <a:lstStyle/>
        <a:p>
          <a:endParaRPr lang="en-US"/>
        </a:p>
      </dgm:t>
    </dgm:pt>
    <dgm:pt modelId="{28344161-4B6E-4D9A-9669-DD165C6A72CB}" type="pres">
      <dgm:prSet presAssocID="{D72F1185-5A83-4262-8410-AAB7A841A1A0}" presName="linear" presStyleCnt="0">
        <dgm:presLayoutVars>
          <dgm:dir/>
          <dgm:animLvl val="lvl"/>
          <dgm:resizeHandles val="exact"/>
        </dgm:presLayoutVars>
      </dgm:prSet>
      <dgm:spPr/>
      <dgm:t>
        <a:bodyPr/>
        <a:lstStyle/>
        <a:p>
          <a:endParaRPr lang="en-US"/>
        </a:p>
      </dgm:t>
    </dgm:pt>
    <dgm:pt modelId="{93CE36B1-8D8E-47F9-BC5F-62E3DA137CA4}" type="pres">
      <dgm:prSet presAssocID="{D5EC240F-3D24-4FFD-817D-3639FFA43878}" presName="parentLin" presStyleCnt="0"/>
      <dgm:spPr/>
      <dgm:t>
        <a:bodyPr/>
        <a:lstStyle/>
        <a:p>
          <a:endParaRPr lang="en-US"/>
        </a:p>
      </dgm:t>
    </dgm:pt>
    <dgm:pt modelId="{7B6B358D-A81A-4046-9707-AC6EA5F37163}" type="pres">
      <dgm:prSet presAssocID="{D5EC240F-3D24-4FFD-817D-3639FFA43878}" presName="parentLeftMargin" presStyleLbl="node1" presStyleIdx="0" presStyleCnt="4"/>
      <dgm:spPr/>
      <dgm:t>
        <a:bodyPr/>
        <a:lstStyle/>
        <a:p>
          <a:endParaRPr lang="en-US"/>
        </a:p>
      </dgm:t>
    </dgm:pt>
    <dgm:pt modelId="{56D6FDC3-3587-43AC-94EB-7D78178F16F8}" type="pres">
      <dgm:prSet presAssocID="{D5EC240F-3D24-4FFD-817D-3639FFA43878}" presName="parentText" presStyleLbl="node1" presStyleIdx="0" presStyleCnt="4">
        <dgm:presLayoutVars>
          <dgm:chMax val="0"/>
          <dgm:bulletEnabled val="1"/>
        </dgm:presLayoutVars>
      </dgm:prSet>
      <dgm:spPr/>
      <dgm:t>
        <a:bodyPr/>
        <a:lstStyle/>
        <a:p>
          <a:endParaRPr lang="en-US"/>
        </a:p>
      </dgm:t>
    </dgm:pt>
    <dgm:pt modelId="{D46725BF-354C-4C5C-A549-0F9B484BBE61}" type="pres">
      <dgm:prSet presAssocID="{D5EC240F-3D24-4FFD-817D-3639FFA43878}" presName="negativeSpace" presStyleCnt="0"/>
      <dgm:spPr/>
      <dgm:t>
        <a:bodyPr/>
        <a:lstStyle/>
        <a:p>
          <a:endParaRPr lang="en-US"/>
        </a:p>
      </dgm:t>
    </dgm:pt>
    <dgm:pt modelId="{F1997E12-3518-4B33-855D-D44919AFC2C4}" type="pres">
      <dgm:prSet presAssocID="{D5EC240F-3D24-4FFD-817D-3639FFA43878}" presName="childText" presStyleLbl="conFgAcc1" presStyleIdx="0" presStyleCnt="4">
        <dgm:presLayoutVars>
          <dgm:bulletEnabled val="1"/>
        </dgm:presLayoutVars>
      </dgm:prSet>
      <dgm:spPr/>
      <dgm:t>
        <a:bodyPr/>
        <a:lstStyle/>
        <a:p>
          <a:endParaRPr lang="en-US"/>
        </a:p>
      </dgm:t>
    </dgm:pt>
    <dgm:pt modelId="{CCFF7511-0E0D-4264-9D97-BE59097D92B2}" type="pres">
      <dgm:prSet presAssocID="{C11B0ADF-1924-4E73-9B0F-1F3C5B056B83}" presName="spaceBetweenRectangles" presStyleCnt="0"/>
      <dgm:spPr/>
      <dgm:t>
        <a:bodyPr/>
        <a:lstStyle/>
        <a:p>
          <a:endParaRPr lang="en-US"/>
        </a:p>
      </dgm:t>
    </dgm:pt>
    <dgm:pt modelId="{FA4D66D5-266D-4C18-931D-6A3C79AE0C0E}" type="pres">
      <dgm:prSet presAssocID="{19B7E7D2-7BE4-4908-B10B-19B99C40FA8F}" presName="parentLin" presStyleCnt="0"/>
      <dgm:spPr/>
      <dgm:t>
        <a:bodyPr/>
        <a:lstStyle/>
        <a:p>
          <a:endParaRPr lang="en-US"/>
        </a:p>
      </dgm:t>
    </dgm:pt>
    <dgm:pt modelId="{3B2CBF6C-C3F3-4D1A-8F13-41664079105B}" type="pres">
      <dgm:prSet presAssocID="{19B7E7D2-7BE4-4908-B10B-19B99C40FA8F}" presName="parentLeftMargin" presStyleLbl="node1" presStyleIdx="0" presStyleCnt="4"/>
      <dgm:spPr/>
      <dgm:t>
        <a:bodyPr/>
        <a:lstStyle/>
        <a:p>
          <a:endParaRPr lang="en-US"/>
        </a:p>
      </dgm:t>
    </dgm:pt>
    <dgm:pt modelId="{8AF4E71A-7143-49A5-95C3-44F7DF68B17A}" type="pres">
      <dgm:prSet presAssocID="{19B7E7D2-7BE4-4908-B10B-19B99C40FA8F}" presName="parentText" presStyleLbl="node1" presStyleIdx="1" presStyleCnt="4">
        <dgm:presLayoutVars>
          <dgm:chMax val="0"/>
          <dgm:bulletEnabled val="1"/>
        </dgm:presLayoutVars>
      </dgm:prSet>
      <dgm:spPr/>
      <dgm:t>
        <a:bodyPr/>
        <a:lstStyle/>
        <a:p>
          <a:endParaRPr lang="en-US"/>
        </a:p>
      </dgm:t>
    </dgm:pt>
    <dgm:pt modelId="{24BBBBC8-A5BD-4A1D-AC2E-E0CDCF516454}" type="pres">
      <dgm:prSet presAssocID="{19B7E7D2-7BE4-4908-B10B-19B99C40FA8F}" presName="negativeSpace" presStyleCnt="0"/>
      <dgm:spPr/>
      <dgm:t>
        <a:bodyPr/>
        <a:lstStyle/>
        <a:p>
          <a:endParaRPr lang="en-US"/>
        </a:p>
      </dgm:t>
    </dgm:pt>
    <dgm:pt modelId="{3AC4CDCC-E92E-4141-A463-49FDB79FEF8B}" type="pres">
      <dgm:prSet presAssocID="{19B7E7D2-7BE4-4908-B10B-19B99C40FA8F}" presName="childText" presStyleLbl="conFgAcc1" presStyleIdx="1" presStyleCnt="4">
        <dgm:presLayoutVars>
          <dgm:bulletEnabled val="1"/>
        </dgm:presLayoutVars>
      </dgm:prSet>
      <dgm:spPr/>
      <dgm:t>
        <a:bodyPr/>
        <a:lstStyle/>
        <a:p>
          <a:endParaRPr lang="en-US"/>
        </a:p>
      </dgm:t>
    </dgm:pt>
    <dgm:pt modelId="{AFDCDCE9-E065-4B99-87A9-D8AD9BCE8518}" type="pres">
      <dgm:prSet presAssocID="{B455929E-16F3-4771-93E6-24FAA1905ECF}" presName="spaceBetweenRectangles" presStyleCnt="0"/>
      <dgm:spPr/>
      <dgm:t>
        <a:bodyPr/>
        <a:lstStyle/>
        <a:p>
          <a:endParaRPr lang="en-US"/>
        </a:p>
      </dgm:t>
    </dgm:pt>
    <dgm:pt modelId="{BC56CADB-7617-4A10-B6E1-5FC2FA11811E}" type="pres">
      <dgm:prSet presAssocID="{13DEDBD3-3904-4B4B-9CD4-87560AC29E2D}" presName="parentLin" presStyleCnt="0"/>
      <dgm:spPr/>
      <dgm:t>
        <a:bodyPr/>
        <a:lstStyle/>
        <a:p>
          <a:endParaRPr lang="en-US"/>
        </a:p>
      </dgm:t>
    </dgm:pt>
    <dgm:pt modelId="{4DA9DB14-6AE4-45F8-A892-4A0D2211C107}" type="pres">
      <dgm:prSet presAssocID="{13DEDBD3-3904-4B4B-9CD4-87560AC29E2D}" presName="parentLeftMargin" presStyleLbl="node1" presStyleIdx="1" presStyleCnt="4"/>
      <dgm:spPr/>
      <dgm:t>
        <a:bodyPr/>
        <a:lstStyle/>
        <a:p>
          <a:endParaRPr lang="en-US"/>
        </a:p>
      </dgm:t>
    </dgm:pt>
    <dgm:pt modelId="{C863C330-C5BF-4B31-B775-A485F40EE36F}" type="pres">
      <dgm:prSet presAssocID="{13DEDBD3-3904-4B4B-9CD4-87560AC29E2D}" presName="parentText" presStyleLbl="node1" presStyleIdx="2" presStyleCnt="4">
        <dgm:presLayoutVars>
          <dgm:chMax val="0"/>
          <dgm:bulletEnabled val="1"/>
        </dgm:presLayoutVars>
      </dgm:prSet>
      <dgm:spPr/>
      <dgm:t>
        <a:bodyPr/>
        <a:lstStyle/>
        <a:p>
          <a:endParaRPr lang="en-US"/>
        </a:p>
      </dgm:t>
    </dgm:pt>
    <dgm:pt modelId="{4A48C49E-8843-4BA7-8F5B-1659582B75D5}" type="pres">
      <dgm:prSet presAssocID="{13DEDBD3-3904-4B4B-9CD4-87560AC29E2D}" presName="negativeSpace" presStyleCnt="0"/>
      <dgm:spPr/>
      <dgm:t>
        <a:bodyPr/>
        <a:lstStyle/>
        <a:p>
          <a:endParaRPr lang="en-US"/>
        </a:p>
      </dgm:t>
    </dgm:pt>
    <dgm:pt modelId="{C809B187-64BE-49E0-B07F-645D829482DE}" type="pres">
      <dgm:prSet presAssocID="{13DEDBD3-3904-4B4B-9CD4-87560AC29E2D}" presName="childText" presStyleLbl="conFgAcc1" presStyleIdx="2" presStyleCnt="4">
        <dgm:presLayoutVars>
          <dgm:bulletEnabled val="1"/>
        </dgm:presLayoutVars>
      </dgm:prSet>
      <dgm:spPr/>
      <dgm:t>
        <a:bodyPr/>
        <a:lstStyle/>
        <a:p>
          <a:endParaRPr lang="en-US"/>
        </a:p>
      </dgm:t>
    </dgm:pt>
    <dgm:pt modelId="{1B21FD1E-FFC5-40B1-81BE-551D42BEC2DD}" type="pres">
      <dgm:prSet presAssocID="{48F13432-895F-40AC-95B0-31F12F94A589}" presName="spaceBetweenRectangles" presStyleCnt="0"/>
      <dgm:spPr/>
      <dgm:t>
        <a:bodyPr/>
        <a:lstStyle/>
        <a:p>
          <a:endParaRPr lang="en-US"/>
        </a:p>
      </dgm:t>
    </dgm:pt>
    <dgm:pt modelId="{04B29F90-6E11-4EA9-80D5-41DD2906267B}" type="pres">
      <dgm:prSet presAssocID="{4D5D1874-FEC3-4D41-B3C9-5D92648CCD3D}" presName="parentLin" presStyleCnt="0"/>
      <dgm:spPr/>
      <dgm:t>
        <a:bodyPr/>
        <a:lstStyle/>
        <a:p>
          <a:endParaRPr lang="en-US"/>
        </a:p>
      </dgm:t>
    </dgm:pt>
    <dgm:pt modelId="{FEFC2965-288C-4543-ADB4-B07AFF8B1778}" type="pres">
      <dgm:prSet presAssocID="{4D5D1874-FEC3-4D41-B3C9-5D92648CCD3D}" presName="parentLeftMargin" presStyleLbl="node1" presStyleIdx="2" presStyleCnt="4"/>
      <dgm:spPr/>
      <dgm:t>
        <a:bodyPr/>
        <a:lstStyle/>
        <a:p>
          <a:endParaRPr lang="en-US"/>
        </a:p>
      </dgm:t>
    </dgm:pt>
    <dgm:pt modelId="{CDF24F9C-401B-4D01-A8CC-9530C89AA220}" type="pres">
      <dgm:prSet presAssocID="{4D5D1874-FEC3-4D41-B3C9-5D92648CCD3D}" presName="parentText" presStyleLbl="node1" presStyleIdx="3" presStyleCnt="4">
        <dgm:presLayoutVars>
          <dgm:chMax val="0"/>
          <dgm:bulletEnabled val="1"/>
        </dgm:presLayoutVars>
      </dgm:prSet>
      <dgm:spPr/>
      <dgm:t>
        <a:bodyPr/>
        <a:lstStyle/>
        <a:p>
          <a:endParaRPr lang="en-US"/>
        </a:p>
      </dgm:t>
    </dgm:pt>
    <dgm:pt modelId="{51B8CB14-0434-47EA-9579-FF7653561515}" type="pres">
      <dgm:prSet presAssocID="{4D5D1874-FEC3-4D41-B3C9-5D92648CCD3D}" presName="negativeSpace" presStyleCnt="0"/>
      <dgm:spPr/>
      <dgm:t>
        <a:bodyPr/>
        <a:lstStyle/>
        <a:p>
          <a:endParaRPr lang="en-US"/>
        </a:p>
      </dgm:t>
    </dgm:pt>
    <dgm:pt modelId="{A0015E5D-F527-4E12-8CB5-A19B69390247}" type="pres">
      <dgm:prSet presAssocID="{4D5D1874-FEC3-4D41-B3C9-5D92648CCD3D}" presName="childText" presStyleLbl="conFgAcc1" presStyleIdx="3" presStyleCnt="4">
        <dgm:presLayoutVars>
          <dgm:bulletEnabled val="1"/>
        </dgm:presLayoutVars>
      </dgm:prSet>
      <dgm:spPr/>
      <dgm:t>
        <a:bodyPr/>
        <a:lstStyle/>
        <a:p>
          <a:endParaRPr lang="en-US"/>
        </a:p>
      </dgm:t>
    </dgm:pt>
  </dgm:ptLst>
  <dgm:cxnLst>
    <dgm:cxn modelId="{E61DD059-0ADB-4FDF-A7BC-50C23BEE632F}" type="presOf" srcId="{D5EC240F-3D24-4FFD-817D-3639FFA43878}" destId="{7B6B358D-A81A-4046-9707-AC6EA5F37163}" srcOrd="0" destOrd="0" presId="urn:microsoft.com/office/officeart/2005/8/layout/list1"/>
    <dgm:cxn modelId="{607C27FA-BA87-4E86-82C1-7AD9D905A542}" srcId="{D5EC240F-3D24-4FFD-817D-3639FFA43878}" destId="{34D736BD-7046-4436-91D2-DE92C2B6529F}" srcOrd="0" destOrd="0" parTransId="{C2547891-92E6-4078-AF40-E41D855EF426}" sibTransId="{BE56C9D8-FC8F-45C8-BC07-43317A2F995E}"/>
    <dgm:cxn modelId="{65295819-7948-4543-AB91-F628D0D463A7}" type="presOf" srcId="{4D5D1874-FEC3-4D41-B3C9-5D92648CCD3D}" destId="{CDF24F9C-401B-4D01-A8CC-9530C89AA220}" srcOrd="1" destOrd="0" presId="urn:microsoft.com/office/officeart/2005/8/layout/list1"/>
    <dgm:cxn modelId="{7ABB2C7F-4338-49BD-850C-ACD6D229DA74}" srcId="{D72F1185-5A83-4262-8410-AAB7A841A1A0}" destId="{D5EC240F-3D24-4FFD-817D-3639FFA43878}" srcOrd="0" destOrd="0" parTransId="{D25D0AB6-3799-450C-A872-E7FAAD9D0258}" sibTransId="{C11B0ADF-1924-4E73-9B0F-1F3C5B056B83}"/>
    <dgm:cxn modelId="{91822676-4FD0-4669-AD2F-3081EF9CFFFB}" srcId="{19B7E7D2-7BE4-4908-B10B-19B99C40FA8F}" destId="{C74F83F6-050B-43FB-ACAC-6D1F90AE16A6}" srcOrd="0" destOrd="0" parTransId="{BCC54592-C882-4250-8205-57A453195AAF}" sibTransId="{9010CF2E-11BD-40BD-B699-56902B868475}"/>
    <dgm:cxn modelId="{9EC37EE6-4B98-4FDC-82F5-8F93CAD3AA41}" type="presOf" srcId="{19B7E7D2-7BE4-4908-B10B-19B99C40FA8F}" destId="{3B2CBF6C-C3F3-4D1A-8F13-41664079105B}" srcOrd="0" destOrd="0" presId="urn:microsoft.com/office/officeart/2005/8/layout/list1"/>
    <dgm:cxn modelId="{FD836575-4562-4719-B831-60AF228EE43F}" srcId="{D72F1185-5A83-4262-8410-AAB7A841A1A0}" destId="{19B7E7D2-7BE4-4908-B10B-19B99C40FA8F}" srcOrd="1" destOrd="0" parTransId="{34C77963-E3B7-4094-92A1-6A6B8F246417}" sibTransId="{B455929E-16F3-4771-93E6-24FAA1905ECF}"/>
    <dgm:cxn modelId="{D9C0BAAF-4953-4981-8811-0920EFF283F8}" type="presOf" srcId="{19B7E7D2-7BE4-4908-B10B-19B99C40FA8F}" destId="{8AF4E71A-7143-49A5-95C3-44F7DF68B17A}" srcOrd="1" destOrd="0" presId="urn:microsoft.com/office/officeart/2005/8/layout/list1"/>
    <dgm:cxn modelId="{BCE72C36-4854-4701-9AF5-91E1BD09347F}" srcId="{D72F1185-5A83-4262-8410-AAB7A841A1A0}" destId="{13DEDBD3-3904-4B4B-9CD4-87560AC29E2D}" srcOrd="2" destOrd="0" parTransId="{64E271C0-9DB0-4F7F-BD27-0DDACD55918A}" sibTransId="{48F13432-895F-40AC-95B0-31F12F94A589}"/>
    <dgm:cxn modelId="{F4691144-BEAA-468D-9E50-2124F4A8A309}" type="presOf" srcId="{D72F1185-5A83-4262-8410-AAB7A841A1A0}" destId="{28344161-4B6E-4D9A-9669-DD165C6A72CB}" srcOrd="0" destOrd="0" presId="urn:microsoft.com/office/officeart/2005/8/layout/list1"/>
    <dgm:cxn modelId="{E48B84F5-C75D-4444-8217-61AEBBF7E581}" type="presOf" srcId="{13DEDBD3-3904-4B4B-9CD4-87560AC29E2D}" destId="{4DA9DB14-6AE4-45F8-A892-4A0D2211C107}" srcOrd="0" destOrd="0" presId="urn:microsoft.com/office/officeart/2005/8/layout/list1"/>
    <dgm:cxn modelId="{73C7F3E1-C95A-4B24-BBB6-D6FD3F4C9D8A}" type="presOf" srcId="{34D736BD-7046-4436-91D2-DE92C2B6529F}" destId="{F1997E12-3518-4B33-855D-D44919AFC2C4}" srcOrd="0" destOrd="0" presId="urn:microsoft.com/office/officeart/2005/8/layout/list1"/>
    <dgm:cxn modelId="{73871327-9ACC-4BD7-A6C5-61965F5EC925}" srcId="{D72F1185-5A83-4262-8410-AAB7A841A1A0}" destId="{4D5D1874-FEC3-4D41-B3C9-5D92648CCD3D}" srcOrd="3" destOrd="0" parTransId="{8E8128A5-7E63-46CA-8744-06991193D171}" sibTransId="{AB450CF9-537C-4C7B-B24A-9C7F3AE3BAE0}"/>
    <dgm:cxn modelId="{298A889F-343A-48CC-976D-0FC2A19B700B}" type="presOf" srcId="{C74F83F6-050B-43FB-ACAC-6D1F90AE16A6}" destId="{3AC4CDCC-E92E-4141-A463-49FDB79FEF8B}" srcOrd="0" destOrd="0" presId="urn:microsoft.com/office/officeart/2005/8/layout/list1"/>
    <dgm:cxn modelId="{8113991E-A0A6-4C94-ADF3-E75EC3F45B6D}" type="presOf" srcId="{D5EC240F-3D24-4FFD-817D-3639FFA43878}" destId="{56D6FDC3-3587-43AC-94EB-7D78178F16F8}" srcOrd="1" destOrd="0" presId="urn:microsoft.com/office/officeart/2005/8/layout/list1"/>
    <dgm:cxn modelId="{077EA00B-8ECE-46BF-8E98-DEBFCE8B4E71}" type="presOf" srcId="{4D5D1874-FEC3-4D41-B3C9-5D92648CCD3D}" destId="{FEFC2965-288C-4543-ADB4-B07AFF8B1778}" srcOrd="0" destOrd="0" presId="urn:microsoft.com/office/officeart/2005/8/layout/list1"/>
    <dgm:cxn modelId="{0D523E09-B33B-4421-A756-8FBB4270C9EE}" type="presOf" srcId="{13DEDBD3-3904-4B4B-9CD4-87560AC29E2D}" destId="{C863C330-C5BF-4B31-B775-A485F40EE36F}" srcOrd="1" destOrd="0" presId="urn:microsoft.com/office/officeart/2005/8/layout/list1"/>
    <dgm:cxn modelId="{8A2B8B3B-B9B8-4518-A2FF-ED720EB685CF}" type="presParOf" srcId="{28344161-4B6E-4D9A-9669-DD165C6A72CB}" destId="{93CE36B1-8D8E-47F9-BC5F-62E3DA137CA4}" srcOrd="0" destOrd="0" presId="urn:microsoft.com/office/officeart/2005/8/layout/list1"/>
    <dgm:cxn modelId="{104A55D0-93CD-4B84-A352-BE810CDCB692}" type="presParOf" srcId="{93CE36B1-8D8E-47F9-BC5F-62E3DA137CA4}" destId="{7B6B358D-A81A-4046-9707-AC6EA5F37163}" srcOrd="0" destOrd="0" presId="urn:microsoft.com/office/officeart/2005/8/layout/list1"/>
    <dgm:cxn modelId="{A311799E-D295-4D63-8B1B-62D38E33A114}" type="presParOf" srcId="{93CE36B1-8D8E-47F9-BC5F-62E3DA137CA4}" destId="{56D6FDC3-3587-43AC-94EB-7D78178F16F8}" srcOrd="1" destOrd="0" presId="urn:microsoft.com/office/officeart/2005/8/layout/list1"/>
    <dgm:cxn modelId="{660DB884-6F6C-490F-A3BB-91238C7C1AAA}" type="presParOf" srcId="{28344161-4B6E-4D9A-9669-DD165C6A72CB}" destId="{D46725BF-354C-4C5C-A549-0F9B484BBE61}" srcOrd="1" destOrd="0" presId="urn:microsoft.com/office/officeart/2005/8/layout/list1"/>
    <dgm:cxn modelId="{4A47DE6C-1FC9-4FDF-8141-59137E9A4203}" type="presParOf" srcId="{28344161-4B6E-4D9A-9669-DD165C6A72CB}" destId="{F1997E12-3518-4B33-855D-D44919AFC2C4}" srcOrd="2" destOrd="0" presId="urn:microsoft.com/office/officeart/2005/8/layout/list1"/>
    <dgm:cxn modelId="{63414AB0-6CAE-4BDD-9134-9810EB9913DD}" type="presParOf" srcId="{28344161-4B6E-4D9A-9669-DD165C6A72CB}" destId="{CCFF7511-0E0D-4264-9D97-BE59097D92B2}" srcOrd="3" destOrd="0" presId="urn:microsoft.com/office/officeart/2005/8/layout/list1"/>
    <dgm:cxn modelId="{56B08EF0-3A74-4770-8042-CC280F73BDB0}" type="presParOf" srcId="{28344161-4B6E-4D9A-9669-DD165C6A72CB}" destId="{FA4D66D5-266D-4C18-931D-6A3C79AE0C0E}" srcOrd="4" destOrd="0" presId="urn:microsoft.com/office/officeart/2005/8/layout/list1"/>
    <dgm:cxn modelId="{250230A6-189D-4B02-B37A-574026263EA2}" type="presParOf" srcId="{FA4D66D5-266D-4C18-931D-6A3C79AE0C0E}" destId="{3B2CBF6C-C3F3-4D1A-8F13-41664079105B}" srcOrd="0" destOrd="0" presId="urn:microsoft.com/office/officeart/2005/8/layout/list1"/>
    <dgm:cxn modelId="{167E7998-C5BC-4E4A-9A6E-157F55570C87}" type="presParOf" srcId="{FA4D66D5-266D-4C18-931D-6A3C79AE0C0E}" destId="{8AF4E71A-7143-49A5-95C3-44F7DF68B17A}" srcOrd="1" destOrd="0" presId="urn:microsoft.com/office/officeart/2005/8/layout/list1"/>
    <dgm:cxn modelId="{A84210DD-415A-4F08-92DB-F0520EB5AA6D}" type="presParOf" srcId="{28344161-4B6E-4D9A-9669-DD165C6A72CB}" destId="{24BBBBC8-A5BD-4A1D-AC2E-E0CDCF516454}" srcOrd="5" destOrd="0" presId="urn:microsoft.com/office/officeart/2005/8/layout/list1"/>
    <dgm:cxn modelId="{904EF8E1-28C2-446F-90B2-9D9BC492AD04}" type="presParOf" srcId="{28344161-4B6E-4D9A-9669-DD165C6A72CB}" destId="{3AC4CDCC-E92E-4141-A463-49FDB79FEF8B}" srcOrd="6" destOrd="0" presId="urn:microsoft.com/office/officeart/2005/8/layout/list1"/>
    <dgm:cxn modelId="{44194C71-DE96-489F-8F8F-CC8DBC6F6518}" type="presParOf" srcId="{28344161-4B6E-4D9A-9669-DD165C6A72CB}" destId="{AFDCDCE9-E065-4B99-87A9-D8AD9BCE8518}" srcOrd="7" destOrd="0" presId="urn:microsoft.com/office/officeart/2005/8/layout/list1"/>
    <dgm:cxn modelId="{3563D7E4-B751-4A56-8CBB-C2DA1D65F76D}" type="presParOf" srcId="{28344161-4B6E-4D9A-9669-DD165C6A72CB}" destId="{BC56CADB-7617-4A10-B6E1-5FC2FA11811E}" srcOrd="8" destOrd="0" presId="urn:microsoft.com/office/officeart/2005/8/layout/list1"/>
    <dgm:cxn modelId="{4D6FC27A-C1D4-4ECB-B83F-CA544D6DB3C1}" type="presParOf" srcId="{BC56CADB-7617-4A10-B6E1-5FC2FA11811E}" destId="{4DA9DB14-6AE4-45F8-A892-4A0D2211C107}" srcOrd="0" destOrd="0" presId="urn:microsoft.com/office/officeart/2005/8/layout/list1"/>
    <dgm:cxn modelId="{66B5FF25-A49E-411D-AE3B-EA0B0245E8F4}" type="presParOf" srcId="{BC56CADB-7617-4A10-B6E1-5FC2FA11811E}" destId="{C863C330-C5BF-4B31-B775-A485F40EE36F}" srcOrd="1" destOrd="0" presId="urn:microsoft.com/office/officeart/2005/8/layout/list1"/>
    <dgm:cxn modelId="{9B2D5E82-576F-4055-B2E9-8D8B7AE352C5}" type="presParOf" srcId="{28344161-4B6E-4D9A-9669-DD165C6A72CB}" destId="{4A48C49E-8843-4BA7-8F5B-1659582B75D5}" srcOrd="9" destOrd="0" presId="urn:microsoft.com/office/officeart/2005/8/layout/list1"/>
    <dgm:cxn modelId="{6583141A-BA06-4A0D-A3E9-B56AE4FDFDD9}" type="presParOf" srcId="{28344161-4B6E-4D9A-9669-DD165C6A72CB}" destId="{C809B187-64BE-49E0-B07F-645D829482DE}" srcOrd="10" destOrd="0" presId="urn:microsoft.com/office/officeart/2005/8/layout/list1"/>
    <dgm:cxn modelId="{4D616636-16BF-4EAE-B327-DE53E26DE36B}" type="presParOf" srcId="{28344161-4B6E-4D9A-9669-DD165C6A72CB}" destId="{1B21FD1E-FFC5-40B1-81BE-551D42BEC2DD}" srcOrd="11" destOrd="0" presId="urn:microsoft.com/office/officeart/2005/8/layout/list1"/>
    <dgm:cxn modelId="{B7BEBF44-1DEB-479A-8C40-97048877B1A5}" type="presParOf" srcId="{28344161-4B6E-4D9A-9669-DD165C6A72CB}" destId="{04B29F90-6E11-4EA9-80D5-41DD2906267B}" srcOrd="12" destOrd="0" presId="urn:microsoft.com/office/officeart/2005/8/layout/list1"/>
    <dgm:cxn modelId="{8C872059-1D77-4F70-B973-8707F2C8D475}" type="presParOf" srcId="{04B29F90-6E11-4EA9-80D5-41DD2906267B}" destId="{FEFC2965-288C-4543-ADB4-B07AFF8B1778}" srcOrd="0" destOrd="0" presId="urn:microsoft.com/office/officeart/2005/8/layout/list1"/>
    <dgm:cxn modelId="{6A5B6B04-DC37-45C2-A56C-62F976EA59A1}" type="presParOf" srcId="{04B29F90-6E11-4EA9-80D5-41DD2906267B}" destId="{CDF24F9C-401B-4D01-A8CC-9530C89AA220}" srcOrd="1" destOrd="0" presId="urn:microsoft.com/office/officeart/2005/8/layout/list1"/>
    <dgm:cxn modelId="{7C1C1CF0-CB75-4EA5-B72C-1EE1AE10C880}" type="presParOf" srcId="{28344161-4B6E-4D9A-9669-DD165C6A72CB}" destId="{51B8CB14-0434-47EA-9579-FF7653561515}" srcOrd="13" destOrd="0" presId="urn:microsoft.com/office/officeart/2005/8/layout/list1"/>
    <dgm:cxn modelId="{31116972-AFCC-4016-AEFB-2FBF7FE007E4}" type="presParOf" srcId="{28344161-4B6E-4D9A-9669-DD165C6A72CB}" destId="{A0015E5D-F527-4E12-8CB5-A19B6939024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2F1185-5A83-4262-8410-AAB7A841A1A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5EC240F-3D24-4FFD-817D-3639FFA43878}">
      <dgm:prSet phldrT="[Text]"/>
      <dgm:spPr/>
      <dgm:t>
        <a:bodyPr/>
        <a:lstStyle/>
        <a:p>
          <a:r>
            <a:rPr lang="en-US" dirty="0" smtClean="0"/>
            <a:t>Check 1: Is this factor outside the school or teacher’s influence?</a:t>
          </a:r>
          <a:endParaRPr lang="en-US" dirty="0"/>
        </a:p>
      </dgm:t>
    </dgm:pt>
    <dgm:pt modelId="{D25D0AB6-3799-450C-A872-E7FAAD9D0258}" type="parTrans" cxnId="{7ABB2C7F-4338-49BD-850C-ACD6D229DA74}">
      <dgm:prSet/>
      <dgm:spPr/>
      <dgm:t>
        <a:bodyPr/>
        <a:lstStyle/>
        <a:p>
          <a:endParaRPr lang="en-US"/>
        </a:p>
      </dgm:t>
    </dgm:pt>
    <dgm:pt modelId="{C11B0ADF-1924-4E73-9B0F-1F3C5B056B83}" type="sibTrans" cxnId="{7ABB2C7F-4338-49BD-850C-ACD6D229DA74}">
      <dgm:prSet/>
      <dgm:spPr/>
      <dgm:t>
        <a:bodyPr/>
        <a:lstStyle/>
        <a:p>
          <a:endParaRPr lang="en-US"/>
        </a:p>
      </dgm:t>
    </dgm:pt>
    <dgm:pt modelId="{19B7E7D2-7BE4-4908-B10B-19B99C40FA8F}">
      <dgm:prSet phldrT="[Text]"/>
      <dgm:spPr/>
      <dgm:t>
        <a:bodyPr/>
        <a:lstStyle/>
        <a:p>
          <a:r>
            <a:rPr lang="en-US" dirty="0" smtClean="0"/>
            <a:t>Check 2: Do we have reliable data?</a:t>
          </a:r>
          <a:endParaRPr lang="en-US" dirty="0"/>
        </a:p>
      </dgm:t>
    </dgm:pt>
    <dgm:pt modelId="{34C77963-E3B7-4094-92A1-6A6B8F246417}" type="parTrans" cxnId="{FD836575-4562-4719-B831-60AF228EE43F}">
      <dgm:prSet/>
      <dgm:spPr/>
      <dgm:t>
        <a:bodyPr/>
        <a:lstStyle/>
        <a:p>
          <a:endParaRPr lang="en-US"/>
        </a:p>
      </dgm:t>
    </dgm:pt>
    <dgm:pt modelId="{B455929E-16F3-4771-93E6-24FAA1905ECF}" type="sibTrans" cxnId="{FD836575-4562-4719-B831-60AF228EE43F}">
      <dgm:prSet/>
      <dgm:spPr/>
      <dgm:t>
        <a:bodyPr/>
        <a:lstStyle/>
        <a:p>
          <a:endParaRPr lang="en-US"/>
        </a:p>
      </dgm:t>
    </dgm:pt>
    <dgm:pt modelId="{13DEDBD3-3904-4B4B-9CD4-87560AC29E2D}">
      <dgm:prSet phldrT="[Text]"/>
      <dgm:spPr/>
      <dgm:t>
        <a:bodyPr/>
        <a:lstStyle/>
        <a:p>
          <a:r>
            <a:rPr lang="en-US" dirty="0" smtClean="0"/>
            <a:t>Check 3: If not, can we pick up the effect by proxy?</a:t>
          </a:r>
          <a:endParaRPr lang="en-US" dirty="0"/>
        </a:p>
      </dgm:t>
    </dgm:pt>
    <dgm:pt modelId="{64E271C0-9DB0-4F7F-BD27-0DDACD55918A}" type="parTrans" cxnId="{BCE72C36-4854-4701-9AF5-91E1BD09347F}">
      <dgm:prSet/>
      <dgm:spPr/>
      <dgm:t>
        <a:bodyPr/>
        <a:lstStyle/>
        <a:p>
          <a:endParaRPr lang="en-US"/>
        </a:p>
      </dgm:t>
    </dgm:pt>
    <dgm:pt modelId="{48F13432-895F-40AC-95B0-31F12F94A589}" type="sibTrans" cxnId="{BCE72C36-4854-4701-9AF5-91E1BD09347F}">
      <dgm:prSet/>
      <dgm:spPr/>
      <dgm:t>
        <a:bodyPr/>
        <a:lstStyle/>
        <a:p>
          <a:endParaRPr lang="en-US"/>
        </a:p>
      </dgm:t>
    </dgm:pt>
    <dgm:pt modelId="{4D5D1874-FEC3-4D41-B3C9-5D92648CCD3D}">
      <dgm:prSet phldrT="[Text]"/>
      <dgm:spPr/>
      <dgm:t>
        <a:bodyPr/>
        <a:lstStyle/>
        <a:p>
          <a:r>
            <a:rPr lang="en-US" dirty="0" smtClean="0"/>
            <a:t>Check 4: Does it increase the predictive power of the model?</a:t>
          </a:r>
          <a:endParaRPr lang="en-US" dirty="0"/>
        </a:p>
      </dgm:t>
    </dgm:pt>
    <dgm:pt modelId="{8E8128A5-7E63-46CA-8744-06991193D171}" type="parTrans" cxnId="{73871327-9ACC-4BD7-A6C5-61965F5EC925}">
      <dgm:prSet/>
      <dgm:spPr/>
      <dgm:t>
        <a:bodyPr/>
        <a:lstStyle/>
        <a:p>
          <a:endParaRPr lang="en-US"/>
        </a:p>
      </dgm:t>
    </dgm:pt>
    <dgm:pt modelId="{AB450CF9-537C-4C7B-B24A-9C7F3AE3BAE0}" type="sibTrans" cxnId="{73871327-9ACC-4BD7-A6C5-61965F5EC925}">
      <dgm:prSet/>
      <dgm:spPr/>
      <dgm:t>
        <a:bodyPr/>
        <a:lstStyle/>
        <a:p>
          <a:endParaRPr lang="en-US"/>
        </a:p>
      </dgm:t>
    </dgm:pt>
    <dgm:pt modelId="{34D736BD-7046-4436-91D2-DE92C2B6529F}">
      <dgm:prSet/>
      <dgm:spPr/>
      <dgm:t>
        <a:bodyPr/>
        <a:lstStyle/>
        <a:p>
          <a:endParaRPr lang="en-US" dirty="0"/>
        </a:p>
      </dgm:t>
    </dgm:pt>
    <dgm:pt modelId="{C2547891-92E6-4078-AF40-E41D855EF426}" type="parTrans" cxnId="{607C27FA-BA87-4E86-82C1-7AD9D905A542}">
      <dgm:prSet/>
      <dgm:spPr/>
      <dgm:t>
        <a:bodyPr/>
        <a:lstStyle/>
        <a:p>
          <a:endParaRPr lang="en-US"/>
        </a:p>
      </dgm:t>
    </dgm:pt>
    <dgm:pt modelId="{BE56C9D8-FC8F-45C8-BC07-43317A2F995E}" type="sibTrans" cxnId="{607C27FA-BA87-4E86-82C1-7AD9D905A542}">
      <dgm:prSet/>
      <dgm:spPr/>
      <dgm:t>
        <a:bodyPr/>
        <a:lstStyle/>
        <a:p>
          <a:endParaRPr lang="en-US"/>
        </a:p>
      </dgm:t>
    </dgm:pt>
    <dgm:pt modelId="{C74F83F6-050B-43FB-ACAC-6D1F90AE16A6}">
      <dgm:prSet/>
      <dgm:spPr/>
      <dgm:t>
        <a:bodyPr/>
        <a:lstStyle/>
        <a:p>
          <a:endParaRPr lang="en-US" dirty="0"/>
        </a:p>
      </dgm:t>
    </dgm:pt>
    <dgm:pt modelId="{BCC54592-C882-4250-8205-57A453195AAF}" type="parTrans" cxnId="{91822676-4FD0-4669-AD2F-3081EF9CFFFB}">
      <dgm:prSet/>
      <dgm:spPr/>
      <dgm:t>
        <a:bodyPr/>
        <a:lstStyle/>
        <a:p>
          <a:endParaRPr lang="en-US"/>
        </a:p>
      </dgm:t>
    </dgm:pt>
    <dgm:pt modelId="{9010CF2E-11BD-40BD-B699-56902B868475}" type="sibTrans" cxnId="{91822676-4FD0-4669-AD2F-3081EF9CFFFB}">
      <dgm:prSet/>
      <dgm:spPr/>
      <dgm:t>
        <a:bodyPr/>
        <a:lstStyle/>
        <a:p>
          <a:endParaRPr lang="en-US"/>
        </a:p>
      </dgm:t>
    </dgm:pt>
    <dgm:pt modelId="{28344161-4B6E-4D9A-9669-DD165C6A72CB}" type="pres">
      <dgm:prSet presAssocID="{D72F1185-5A83-4262-8410-AAB7A841A1A0}" presName="linear" presStyleCnt="0">
        <dgm:presLayoutVars>
          <dgm:dir/>
          <dgm:animLvl val="lvl"/>
          <dgm:resizeHandles val="exact"/>
        </dgm:presLayoutVars>
      </dgm:prSet>
      <dgm:spPr/>
      <dgm:t>
        <a:bodyPr/>
        <a:lstStyle/>
        <a:p>
          <a:endParaRPr lang="en-US"/>
        </a:p>
      </dgm:t>
    </dgm:pt>
    <dgm:pt modelId="{93CE36B1-8D8E-47F9-BC5F-62E3DA137CA4}" type="pres">
      <dgm:prSet presAssocID="{D5EC240F-3D24-4FFD-817D-3639FFA43878}" presName="parentLin" presStyleCnt="0"/>
      <dgm:spPr/>
      <dgm:t>
        <a:bodyPr/>
        <a:lstStyle/>
        <a:p>
          <a:endParaRPr lang="en-US"/>
        </a:p>
      </dgm:t>
    </dgm:pt>
    <dgm:pt modelId="{7B6B358D-A81A-4046-9707-AC6EA5F37163}" type="pres">
      <dgm:prSet presAssocID="{D5EC240F-3D24-4FFD-817D-3639FFA43878}" presName="parentLeftMargin" presStyleLbl="node1" presStyleIdx="0" presStyleCnt="4"/>
      <dgm:spPr/>
      <dgm:t>
        <a:bodyPr/>
        <a:lstStyle/>
        <a:p>
          <a:endParaRPr lang="en-US"/>
        </a:p>
      </dgm:t>
    </dgm:pt>
    <dgm:pt modelId="{56D6FDC3-3587-43AC-94EB-7D78178F16F8}" type="pres">
      <dgm:prSet presAssocID="{D5EC240F-3D24-4FFD-817D-3639FFA43878}" presName="parentText" presStyleLbl="node1" presStyleIdx="0" presStyleCnt="4">
        <dgm:presLayoutVars>
          <dgm:chMax val="0"/>
          <dgm:bulletEnabled val="1"/>
        </dgm:presLayoutVars>
      </dgm:prSet>
      <dgm:spPr/>
      <dgm:t>
        <a:bodyPr/>
        <a:lstStyle/>
        <a:p>
          <a:endParaRPr lang="en-US"/>
        </a:p>
      </dgm:t>
    </dgm:pt>
    <dgm:pt modelId="{D46725BF-354C-4C5C-A549-0F9B484BBE61}" type="pres">
      <dgm:prSet presAssocID="{D5EC240F-3D24-4FFD-817D-3639FFA43878}" presName="negativeSpace" presStyleCnt="0"/>
      <dgm:spPr/>
      <dgm:t>
        <a:bodyPr/>
        <a:lstStyle/>
        <a:p>
          <a:endParaRPr lang="en-US"/>
        </a:p>
      </dgm:t>
    </dgm:pt>
    <dgm:pt modelId="{F1997E12-3518-4B33-855D-D44919AFC2C4}" type="pres">
      <dgm:prSet presAssocID="{D5EC240F-3D24-4FFD-817D-3639FFA43878}" presName="childText" presStyleLbl="conFgAcc1" presStyleIdx="0" presStyleCnt="4">
        <dgm:presLayoutVars>
          <dgm:bulletEnabled val="1"/>
        </dgm:presLayoutVars>
      </dgm:prSet>
      <dgm:spPr/>
      <dgm:t>
        <a:bodyPr/>
        <a:lstStyle/>
        <a:p>
          <a:endParaRPr lang="en-US"/>
        </a:p>
      </dgm:t>
    </dgm:pt>
    <dgm:pt modelId="{CCFF7511-0E0D-4264-9D97-BE59097D92B2}" type="pres">
      <dgm:prSet presAssocID="{C11B0ADF-1924-4E73-9B0F-1F3C5B056B83}" presName="spaceBetweenRectangles" presStyleCnt="0"/>
      <dgm:spPr/>
      <dgm:t>
        <a:bodyPr/>
        <a:lstStyle/>
        <a:p>
          <a:endParaRPr lang="en-US"/>
        </a:p>
      </dgm:t>
    </dgm:pt>
    <dgm:pt modelId="{FA4D66D5-266D-4C18-931D-6A3C79AE0C0E}" type="pres">
      <dgm:prSet presAssocID="{19B7E7D2-7BE4-4908-B10B-19B99C40FA8F}" presName="parentLin" presStyleCnt="0"/>
      <dgm:spPr/>
      <dgm:t>
        <a:bodyPr/>
        <a:lstStyle/>
        <a:p>
          <a:endParaRPr lang="en-US"/>
        </a:p>
      </dgm:t>
    </dgm:pt>
    <dgm:pt modelId="{3B2CBF6C-C3F3-4D1A-8F13-41664079105B}" type="pres">
      <dgm:prSet presAssocID="{19B7E7D2-7BE4-4908-B10B-19B99C40FA8F}" presName="parentLeftMargin" presStyleLbl="node1" presStyleIdx="0" presStyleCnt="4"/>
      <dgm:spPr/>
      <dgm:t>
        <a:bodyPr/>
        <a:lstStyle/>
        <a:p>
          <a:endParaRPr lang="en-US"/>
        </a:p>
      </dgm:t>
    </dgm:pt>
    <dgm:pt modelId="{8AF4E71A-7143-49A5-95C3-44F7DF68B17A}" type="pres">
      <dgm:prSet presAssocID="{19B7E7D2-7BE4-4908-B10B-19B99C40FA8F}" presName="parentText" presStyleLbl="node1" presStyleIdx="1" presStyleCnt="4">
        <dgm:presLayoutVars>
          <dgm:chMax val="0"/>
          <dgm:bulletEnabled val="1"/>
        </dgm:presLayoutVars>
      </dgm:prSet>
      <dgm:spPr/>
      <dgm:t>
        <a:bodyPr/>
        <a:lstStyle/>
        <a:p>
          <a:endParaRPr lang="en-US"/>
        </a:p>
      </dgm:t>
    </dgm:pt>
    <dgm:pt modelId="{24BBBBC8-A5BD-4A1D-AC2E-E0CDCF516454}" type="pres">
      <dgm:prSet presAssocID="{19B7E7D2-7BE4-4908-B10B-19B99C40FA8F}" presName="negativeSpace" presStyleCnt="0"/>
      <dgm:spPr/>
      <dgm:t>
        <a:bodyPr/>
        <a:lstStyle/>
        <a:p>
          <a:endParaRPr lang="en-US"/>
        </a:p>
      </dgm:t>
    </dgm:pt>
    <dgm:pt modelId="{3AC4CDCC-E92E-4141-A463-49FDB79FEF8B}" type="pres">
      <dgm:prSet presAssocID="{19B7E7D2-7BE4-4908-B10B-19B99C40FA8F}" presName="childText" presStyleLbl="conFgAcc1" presStyleIdx="1" presStyleCnt="4">
        <dgm:presLayoutVars>
          <dgm:bulletEnabled val="1"/>
        </dgm:presLayoutVars>
      </dgm:prSet>
      <dgm:spPr/>
      <dgm:t>
        <a:bodyPr/>
        <a:lstStyle/>
        <a:p>
          <a:endParaRPr lang="en-US"/>
        </a:p>
      </dgm:t>
    </dgm:pt>
    <dgm:pt modelId="{AFDCDCE9-E065-4B99-87A9-D8AD9BCE8518}" type="pres">
      <dgm:prSet presAssocID="{B455929E-16F3-4771-93E6-24FAA1905ECF}" presName="spaceBetweenRectangles" presStyleCnt="0"/>
      <dgm:spPr/>
      <dgm:t>
        <a:bodyPr/>
        <a:lstStyle/>
        <a:p>
          <a:endParaRPr lang="en-US"/>
        </a:p>
      </dgm:t>
    </dgm:pt>
    <dgm:pt modelId="{BC56CADB-7617-4A10-B6E1-5FC2FA11811E}" type="pres">
      <dgm:prSet presAssocID="{13DEDBD3-3904-4B4B-9CD4-87560AC29E2D}" presName="parentLin" presStyleCnt="0"/>
      <dgm:spPr/>
      <dgm:t>
        <a:bodyPr/>
        <a:lstStyle/>
        <a:p>
          <a:endParaRPr lang="en-US"/>
        </a:p>
      </dgm:t>
    </dgm:pt>
    <dgm:pt modelId="{4DA9DB14-6AE4-45F8-A892-4A0D2211C107}" type="pres">
      <dgm:prSet presAssocID="{13DEDBD3-3904-4B4B-9CD4-87560AC29E2D}" presName="parentLeftMargin" presStyleLbl="node1" presStyleIdx="1" presStyleCnt="4"/>
      <dgm:spPr/>
      <dgm:t>
        <a:bodyPr/>
        <a:lstStyle/>
        <a:p>
          <a:endParaRPr lang="en-US"/>
        </a:p>
      </dgm:t>
    </dgm:pt>
    <dgm:pt modelId="{C863C330-C5BF-4B31-B775-A485F40EE36F}" type="pres">
      <dgm:prSet presAssocID="{13DEDBD3-3904-4B4B-9CD4-87560AC29E2D}" presName="parentText" presStyleLbl="node1" presStyleIdx="2" presStyleCnt="4">
        <dgm:presLayoutVars>
          <dgm:chMax val="0"/>
          <dgm:bulletEnabled val="1"/>
        </dgm:presLayoutVars>
      </dgm:prSet>
      <dgm:spPr/>
      <dgm:t>
        <a:bodyPr/>
        <a:lstStyle/>
        <a:p>
          <a:endParaRPr lang="en-US"/>
        </a:p>
      </dgm:t>
    </dgm:pt>
    <dgm:pt modelId="{4A48C49E-8843-4BA7-8F5B-1659582B75D5}" type="pres">
      <dgm:prSet presAssocID="{13DEDBD3-3904-4B4B-9CD4-87560AC29E2D}" presName="negativeSpace" presStyleCnt="0"/>
      <dgm:spPr/>
      <dgm:t>
        <a:bodyPr/>
        <a:lstStyle/>
        <a:p>
          <a:endParaRPr lang="en-US"/>
        </a:p>
      </dgm:t>
    </dgm:pt>
    <dgm:pt modelId="{C809B187-64BE-49E0-B07F-645D829482DE}" type="pres">
      <dgm:prSet presAssocID="{13DEDBD3-3904-4B4B-9CD4-87560AC29E2D}" presName="childText" presStyleLbl="conFgAcc1" presStyleIdx="2" presStyleCnt="4">
        <dgm:presLayoutVars>
          <dgm:bulletEnabled val="1"/>
        </dgm:presLayoutVars>
      </dgm:prSet>
      <dgm:spPr/>
      <dgm:t>
        <a:bodyPr/>
        <a:lstStyle/>
        <a:p>
          <a:endParaRPr lang="en-US"/>
        </a:p>
      </dgm:t>
    </dgm:pt>
    <dgm:pt modelId="{1B21FD1E-FFC5-40B1-81BE-551D42BEC2DD}" type="pres">
      <dgm:prSet presAssocID="{48F13432-895F-40AC-95B0-31F12F94A589}" presName="spaceBetweenRectangles" presStyleCnt="0"/>
      <dgm:spPr/>
      <dgm:t>
        <a:bodyPr/>
        <a:lstStyle/>
        <a:p>
          <a:endParaRPr lang="en-US"/>
        </a:p>
      </dgm:t>
    </dgm:pt>
    <dgm:pt modelId="{04B29F90-6E11-4EA9-80D5-41DD2906267B}" type="pres">
      <dgm:prSet presAssocID="{4D5D1874-FEC3-4D41-B3C9-5D92648CCD3D}" presName="parentLin" presStyleCnt="0"/>
      <dgm:spPr/>
      <dgm:t>
        <a:bodyPr/>
        <a:lstStyle/>
        <a:p>
          <a:endParaRPr lang="en-US"/>
        </a:p>
      </dgm:t>
    </dgm:pt>
    <dgm:pt modelId="{FEFC2965-288C-4543-ADB4-B07AFF8B1778}" type="pres">
      <dgm:prSet presAssocID="{4D5D1874-FEC3-4D41-B3C9-5D92648CCD3D}" presName="parentLeftMargin" presStyleLbl="node1" presStyleIdx="2" presStyleCnt="4"/>
      <dgm:spPr/>
      <dgm:t>
        <a:bodyPr/>
        <a:lstStyle/>
        <a:p>
          <a:endParaRPr lang="en-US"/>
        </a:p>
      </dgm:t>
    </dgm:pt>
    <dgm:pt modelId="{CDF24F9C-401B-4D01-A8CC-9530C89AA220}" type="pres">
      <dgm:prSet presAssocID="{4D5D1874-FEC3-4D41-B3C9-5D92648CCD3D}" presName="parentText" presStyleLbl="node1" presStyleIdx="3" presStyleCnt="4">
        <dgm:presLayoutVars>
          <dgm:chMax val="0"/>
          <dgm:bulletEnabled val="1"/>
        </dgm:presLayoutVars>
      </dgm:prSet>
      <dgm:spPr/>
      <dgm:t>
        <a:bodyPr/>
        <a:lstStyle/>
        <a:p>
          <a:endParaRPr lang="en-US"/>
        </a:p>
      </dgm:t>
    </dgm:pt>
    <dgm:pt modelId="{51B8CB14-0434-47EA-9579-FF7653561515}" type="pres">
      <dgm:prSet presAssocID="{4D5D1874-FEC3-4D41-B3C9-5D92648CCD3D}" presName="negativeSpace" presStyleCnt="0"/>
      <dgm:spPr/>
      <dgm:t>
        <a:bodyPr/>
        <a:lstStyle/>
        <a:p>
          <a:endParaRPr lang="en-US"/>
        </a:p>
      </dgm:t>
    </dgm:pt>
    <dgm:pt modelId="{A0015E5D-F527-4E12-8CB5-A19B69390247}" type="pres">
      <dgm:prSet presAssocID="{4D5D1874-FEC3-4D41-B3C9-5D92648CCD3D}" presName="childText" presStyleLbl="conFgAcc1" presStyleIdx="3" presStyleCnt="4">
        <dgm:presLayoutVars>
          <dgm:bulletEnabled val="1"/>
        </dgm:presLayoutVars>
      </dgm:prSet>
      <dgm:spPr/>
      <dgm:t>
        <a:bodyPr/>
        <a:lstStyle/>
        <a:p>
          <a:endParaRPr lang="en-US"/>
        </a:p>
      </dgm:t>
    </dgm:pt>
  </dgm:ptLst>
  <dgm:cxnLst>
    <dgm:cxn modelId="{8F984476-62E0-4C95-AB33-2F1FE00AD3E8}" type="presOf" srcId="{D72F1185-5A83-4262-8410-AAB7A841A1A0}" destId="{28344161-4B6E-4D9A-9669-DD165C6A72CB}" srcOrd="0" destOrd="0" presId="urn:microsoft.com/office/officeart/2005/8/layout/list1"/>
    <dgm:cxn modelId="{6214BAE9-7B87-4D83-B710-2F2FA50DE9B6}" type="presOf" srcId="{13DEDBD3-3904-4B4B-9CD4-87560AC29E2D}" destId="{4DA9DB14-6AE4-45F8-A892-4A0D2211C107}" srcOrd="0" destOrd="0" presId="urn:microsoft.com/office/officeart/2005/8/layout/list1"/>
    <dgm:cxn modelId="{AF214B59-DFAD-4A26-B83D-3279D3DE68B9}" type="presOf" srcId="{4D5D1874-FEC3-4D41-B3C9-5D92648CCD3D}" destId="{CDF24F9C-401B-4D01-A8CC-9530C89AA220}" srcOrd="1" destOrd="0" presId="urn:microsoft.com/office/officeart/2005/8/layout/list1"/>
    <dgm:cxn modelId="{965E76E8-5E4E-442E-A4E7-6E163F0C83BA}" type="presOf" srcId="{34D736BD-7046-4436-91D2-DE92C2B6529F}" destId="{F1997E12-3518-4B33-855D-D44919AFC2C4}" srcOrd="0" destOrd="0" presId="urn:microsoft.com/office/officeart/2005/8/layout/list1"/>
    <dgm:cxn modelId="{4B0D7CD0-6AA8-49F0-88D1-221211070CA1}" type="presOf" srcId="{D5EC240F-3D24-4FFD-817D-3639FFA43878}" destId="{56D6FDC3-3587-43AC-94EB-7D78178F16F8}" srcOrd="1" destOrd="0" presId="urn:microsoft.com/office/officeart/2005/8/layout/list1"/>
    <dgm:cxn modelId="{A2190A6E-E404-4357-95EE-60D80A3DC1EE}" type="presOf" srcId="{19B7E7D2-7BE4-4908-B10B-19B99C40FA8F}" destId="{3B2CBF6C-C3F3-4D1A-8F13-41664079105B}" srcOrd="0" destOrd="0" presId="urn:microsoft.com/office/officeart/2005/8/layout/list1"/>
    <dgm:cxn modelId="{6D867D1A-F93F-454F-A6C4-ABD9E77CFA64}" type="presOf" srcId="{D5EC240F-3D24-4FFD-817D-3639FFA43878}" destId="{7B6B358D-A81A-4046-9707-AC6EA5F37163}" srcOrd="0" destOrd="0" presId="urn:microsoft.com/office/officeart/2005/8/layout/list1"/>
    <dgm:cxn modelId="{607C27FA-BA87-4E86-82C1-7AD9D905A542}" srcId="{D5EC240F-3D24-4FFD-817D-3639FFA43878}" destId="{34D736BD-7046-4436-91D2-DE92C2B6529F}" srcOrd="0" destOrd="0" parTransId="{C2547891-92E6-4078-AF40-E41D855EF426}" sibTransId="{BE56C9D8-FC8F-45C8-BC07-43317A2F995E}"/>
    <dgm:cxn modelId="{7ABB2C7F-4338-49BD-850C-ACD6D229DA74}" srcId="{D72F1185-5A83-4262-8410-AAB7A841A1A0}" destId="{D5EC240F-3D24-4FFD-817D-3639FFA43878}" srcOrd="0" destOrd="0" parTransId="{D25D0AB6-3799-450C-A872-E7FAAD9D0258}" sibTransId="{C11B0ADF-1924-4E73-9B0F-1F3C5B056B83}"/>
    <dgm:cxn modelId="{355418D3-96CB-4FCD-A918-D12747D0132A}" type="presOf" srcId="{4D5D1874-FEC3-4D41-B3C9-5D92648CCD3D}" destId="{FEFC2965-288C-4543-ADB4-B07AFF8B1778}" srcOrd="0" destOrd="0" presId="urn:microsoft.com/office/officeart/2005/8/layout/list1"/>
    <dgm:cxn modelId="{2A2F73B9-9597-41BA-B506-65E95C69A6C8}" type="presOf" srcId="{19B7E7D2-7BE4-4908-B10B-19B99C40FA8F}" destId="{8AF4E71A-7143-49A5-95C3-44F7DF68B17A}" srcOrd="1" destOrd="0" presId="urn:microsoft.com/office/officeart/2005/8/layout/list1"/>
    <dgm:cxn modelId="{73871327-9ACC-4BD7-A6C5-61965F5EC925}" srcId="{D72F1185-5A83-4262-8410-AAB7A841A1A0}" destId="{4D5D1874-FEC3-4D41-B3C9-5D92648CCD3D}" srcOrd="3" destOrd="0" parTransId="{8E8128A5-7E63-46CA-8744-06991193D171}" sibTransId="{AB450CF9-537C-4C7B-B24A-9C7F3AE3BAE0}"/>
    <dgm:cxn modelId="{FD836575-4562-4719-B831-60AF228EE43F}" srcId="{D72F1185-5A83-4262-8410-AAB7A841A1A0}" destId="{19B7E7D2-7BE4-4908-B10B-19B99C40FA8F}" srcOrd="1" destOrd="0" parTransId="{34C77963-E3B7-4094-92A1-6A6B8F246417}" sibTransId="{B455929E-16F3-4771-93E6-24FAA1905ECF}"/>
    <dgm:cxn modelId="{91822676-4FD0-4669-AD2F-3081EF9CFFFB}" srcId="{19B7E7D2-7BE4-4908-B10B-19B99C40FA8F}" destId="{C74F83F6-050B-43FB-ACAC-6D1F90AE16A6}" srcOrd="0" destOrd="0" parTransId="{BCC54592-C882-4250-8205-57A453195AAF}" sibTransId="{9010CF2E-11BD-40BD-B699-56902B868475}"/>
    <dgm:cxn modelId="{5FB6E1CB-39C6-4E20-8CC7-004753C14E94}" type="presOf" srcId="{C74F83F6-050B-43FB-ACAC-6D1F90AE16A6}" destId="{3AC4CDCC-E92E-4141-A463-49FDB79FEF8B}" srcOrd="0" destOrd="0" presId="urn:microsoft.com/office/officeart/2005/8/layout/list1"/>
    <dgm:cxn modelId="{F1108D61-7A66-4BEF-98F4-7D57077DC538}" type="presOf" srcId="{13DEDBD3-3904-4B4B-9CD4-87560AC29E2D}" destId="{C863C330-C5BF-4B31-B775-A485F40EE36F}" srcOrd="1" destOrd="0" presId="urn:microsoft.com/office/officeart/2005/8/layout/list1"/>
    <dgm:cxn modelId="{BCE72C36-4854-4701-9AF5-91E1BD09347F}" srcId="{D72F1185-5A83-4262-8410-AAB7A841A1A0}" destId="{13DEDBD3-3904-4B4B-9CD4-87560AC29E2D}" srcOrd="2" destOrd="0" parTransId="{64E271C0-9DB0-4F7F-BD27-0DDACD55918A}" sibTransId="{48F13432-895F-40AC-95B0-31F12F94A589}"/>
    <dgm:cxn modelId="{A1E5B1C5-56A0-4BDA-8D9B-D419387F4A1A}" type="presParOf" srcId="{28344161-4B6E-4D9A-9669-DD165C6A72CB}" destId="{93CE36B1-8D8E-47F9-BC5F-62E3DA137CA4}" srcOrd="0" destOrd="0" presId="urn:microsoft.com/office/officeart/2005/8/layout/list1"/>
    <dgm:cxn modelId="{7CE3C1B0-16A6-4A0D-A99D-F9BDE71DE93D}" type="presParOf" srcId="{93CE36B1-8D8E-47F9-BC5F-62E3DA137CA4}" destId="{7B6B358D-A81A-4046-9707-AC6EA5F37163}" srcOrd="0" destOrd="0" presId="urn:microsoft.com/office/officeart/2005/8/layout/list1"/>
    <dgm:cxn modelId="{5F18A42A-10A2-47EF-BD22-8543B98928D5}" type="presParOf" srcId="{93CE36B1-8D8E-47F9-BC5F-62E3DA137CA4}" destId="{56D6FDC3-3587-43AC-94EB-7D78178F16F8}" srcOrd="1" destOrd="0" presId="urn:microsoft.com/office/officeart/2005/8/layout/list1"/>
    <dgm:cxn modelId="{9FE959DC-8B62-4CEE-ACF1-7659C8D41EEB}" type="presParOf" srcId="{28344161-4B6E-4D9A-9669-DD165C6A72CB}" destId="{D46725BF-354C-4C5C-A549-0F9B484BBE61}" srcOrd="1" destOrd="0" presId="urn:microsoft.com/office/officeart/2005/8/layout/list1"/>
    <dgm:cxn modelId="{704A685D-9840-494E-BD1A-65DBC1255056}" type="presParOf" srcId="{28344161-4B6E-4D9A-9669-DD165C6A72CB}" destId="{F1997E12-3518-4B33-855D-D44919AFC2C4}" srcOrd="2" destOrd="0" presId="urn:microsoft.com/office/officeart/2005/8/layout/list1"/>
    <dgm:cxn modelId="{9983E3A5-67B3-42FE-B56D-E96F4CCD5272}" type="presParOf" srcId="{28344161-4B6E-4D9A-9669-DD165C6A72CB}" destId="{CCFF7511-0E0D-4264-9D97-BE59097D92B2}" srcOrd="3" destOrd="0" presId="urn:microsoft.com/office/officeart/2005/8/layout/list1"/>
    <dgm:cxn modelId="{1E15DD59-3AA3-412A-B49C-FB3D70AB8F5A}" type="presParOf" srcId="{28344161-4B6E-4D9A-9669-DD165C6A72CB}" destId="{FA4D66D5-266D-4C18-931D-6A3C79AE0C0E}" srcOrd="4" destOrd="0" presId="urn:microsoft.com/office/officeart/2005/8/layout/list1"/>
    <dgm:cxn modelId="{C8F0C20A-6D96-456F-80D8-BF7F1672484C}" type="presParOf" srcId="{FA4D66D5-266D-4C18-931D-6A3C79AE0C0E}" destId="{3B2CBF6C-C3F3-4D1A-8F13-41664079105B}" srcOrd="0" destOrd="0" presId="urn:microsoft.com/office/officeart/2005/8/layout/list1"/>
    <dgm:cxn modelId="{09257CF0-68E0-431D-B950-923A8F737258}" type="presParOf" srcId="{FA4D66D5-266D-4C18-931D-6A3C79AE0C0E}" destId="{8AF4E71A-7143-49A5-95C3-44F7DF68B17A}" srcOrd="1" destOrd="0" presId="urn:microsoft.com/office/officeart/2005/8/layout/list1"/>
    <dgm:cxn modelId="{A56AF1EB-F0CA-4015-8C80-607E93E7B865}" type="presParOf" srcId="{28344161-4B6E-4D9A-9669-DD165C6A72CB}" destId="{24BBBBC8-A5BD-4A1D-AC2E-E0CDCF516454}" srcOrd="5" destOrd="0" presId="urn:microsoft.com/office/officeart/2005/8/layout/list1"/>
    <dgm:cxn modelId="{0BEEC358-5FAF-4EFA-8E01-29E24918E0EC}" type="presParOf" srcId="{28344161-4B6E-4D9A-9669-DD165C6A72CB}" destId="{3AC4CDCC-E92E-4141-A463-49FDB79FEF8B}" srcOrd="6" destOrd="0" presId="urn:microsoft.com/office/officeart/2005/8/layout/list1"/>
    <dgm:cxn modelId="{C55821A8-8D6B-40DE-B3C4-5FA2917C495E}" type="presParOf" srcId="{28344161-4B6E-4D9A-9669-DD165C6A72CB}" destId="{AFDCDCE9-E065-4B99-87A9-D8AD9BCE8518}" srcOrd="7" destOrd="0" presId="urn:microsoft.com/office/officeart/2005/8/layout/list1"/>
    <dgm:cxn modelId="{DAFCF5A9-678C-41BE-ACCE-8C14D66D1575}" type="presParOf" srcId="{28344161-4B6E-4D9A-9669-DD165C6A72CB}" destId="{BC56CADB-7617-4A10-B6E1-5FC2FA11811E}" srcOrd="8" destOrd="0" presId="urn:microsoft.com/office/officeart/2005/8/layout/list1"/>
    <dgm:cxn modelId="{F1348922-348D-4454-91E0-CDB1F5CDA38B}" type="presParOf" srcId="{BC56CADB-7617-4A10-B6E1-5FC2FA11811E}" destId="{4DA9DB14-6AE4-45F8-A892-4A0D2211C107}" srcOrd="0" destOrd="0" presId="urn:microsoft.com/office/officeart/2005/8/layout/list1"/>
    <dgm:cxn modelId="{9A4C402D-5F93-413C-A13A-D52508C88FE9}" type="presParOf" srcId="{BC56CADB-7617-4A10-B6E1-5FC2FA11811E}" destId="{C863C330-C5BF-4B31-B775-A485F40EE36F}" srcOrd="1" destOrd="0" presId="urn:microsoft.com/office/officeart/2005/8/layout/list1"/>
    <dgm:cxn modelId="{DB87E688-7ACE-4747-AF9C-C62E9AEC39B8}" type="presParOf" srcId="{28344161-4B6E-4D9A-9669-DD165C6A72CB}" destId="{4A48C49E-8843-4BA7-8F5B-1659582B75D5}" srcOrd="9" destOrd="0" presId="urn:microsoft.com/office/officeart/2005/8/layout/list1"/>
    <dgm:cxn modelId="{84D6B8C7-5C63-4999-B64C-20738534A297}" type="presParOf" srcId="{28344161-4B6E-4D9A-9669-DD165C6A72CB}" destId="{C809B187-64BE-49E0-B07F-645D829482DE}" srcOrd="10" destOrd="0" presId="urn:microsoft.com/office/officeart/2005/8/layout/list1"/>
    <dgm:cxn modelId="{EE4F9EC3-B2DE-4B98-8051-F9B5BFC295BA}" type="presParOf" srcId="{28344161-4B6E-4D9A-9669-DD165C6A72CB}" destId="{1B21FD1E-FFC5-40B1-81BE-551D42BEC2DD}" srcOrd="11" destOrd="0" presId="urn:microsoft.com/office/officeart/2005/8/layout/list1"/>
    <dgm:cxn modelId="{9DACE4B1-E653-4724-87FC-3E17A734A4CA}" type="presParOf" srcId="{28344161-4B6E-4D9A-9669-DD165C6A72CB}" destId="{04B29F90-6E11-4EA9-80D5-41DD2906267B}" srcOrd="12" destOrd="0" presId="urn:microsoft.com/office/officeart/2005/8/layout/list1"/>
    <dgm:cxn modelId="{B8AAAFC0-38E8-42F7-B8B4-2B62CDE9E1BB}" type="presParOf" srcId="{04B29F90-6E11-4EA9-80D5-41DD2906267B}" destId="{FEFC2965-288C-4543-ADB4-B07AFF8B1778}" srcOrd="0" destOrd="0" presId="urn:microsoft.com/office/officeart/2005/8/layout/list1"/>
    <dgm:cxn modelId="{634CFDDF-D1BD-498B-9C24-CFA137004FEF}" type="presParOf" srcId="{04B29F90-6E11-4EA9-80D5-41DD2906267B}" destId="{CDF24F9C-401B-4D01-A8CC-9530C89AA220}" srcOrd="1" destOrd="0" presId="urn:microsoft.com/office/officeart/2005/8/layout/list1"/>
    <dgm:cxn modelId="{E9D3967F-E5EC-40C6-9FEF-7064EF6F8183}" type="presParOf" srcId="{28344161-4B6E-4D9A-9669-DD165C6A72CB}" destId="{51B8CB14-0434-47EA-9579-FF7653561515}" srcOrd="13" destOrd="0" presId="urn:microsoft.com/office/officeart/2005/8/layout/list1"/>
    <dgm:cxn modelId="{591E0B88-E5EE-4600-BB4A-16722AC42F4B}" type="presParOf" srcId="{28344161-4B6E-4D9A-9669-DD165C6A72CB}" destId="{A0015E5D-F527-4E12-8CB5-A19B6939024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2F1185-5A83-4262-8410-AAB7A841A1A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5EC240F-3D24-4FFD-817D-3639FFA43878}">
      <dgm:prSet phldrT="[Text]"/>
      <dgm:spPr/>
      <dgm:t>
        <a:bodyPr/>
        <a:lstStyle/>
        <a:p>
          <a:r>
            <a:rPr lang="en-US" dirty="0" smtClean="0"/>
            <a:t>Check 1: Is this factor outside the school or teacher’s influence?</a:t>
          </a:r>
          <a:endParaRPr lang="en-US" dirty="0"/>
        </a:p>
      </dgm:t>
    </dgm:pt>
    <dgm:pt modelId="{D25D0AB6-3799-450C-A872-E7FAAD9D0258}" type="parTrans" cxnId="{7ABB2C7F-4338-49BD-850C-ACD6D229DA74}">
      <dgm:prSet/>
      <dgm:spPr/>
      <dgm:t>
        <a:bodyPr/>
        <a:lstStyle/>
        <a:p>
          <a:endParaRPr lang="en-US"/>
        </a:p>
      </dgm:t>
    </dgm:pt>
    <dgm:pt modelId="{C11B0ADF-1924-4E73-9B0F-1F3C5B056B83}" type="sibTrans" cxnId="{7ABB2C7F-4338-49BD-850C-ACD6D229DA74}">
      <dgm:prSet/>
      <dgm:spPr/>
      <dgm:t>
        <a:bodyPr/>
        <a:lstStyle/>
        <a:p>
          <a:endParaRPr lang="en-US"/>
        </a:p>
      </dgm:t>
    </dgm:pt>
    <dgm:pt modelId="{19B7E7D2-7BE4-4908-B10B-19B99C40FA8F}">
      <dgm:prSet phldrT="[Text]"/>
      <dgm:spPr/>
      <dgm:t>
        <a:bodyPr/>
        <a:lstStyle/>
        <a:p>
          <a:r>
            <a:rPr lang="en-US" dirty="0" smtClean="0"/>
            <a:t>Check 2: Do we have reliable data?</a:t>
          </a:r>
          <a:endParaRPr lang="en-US" dirty="0"/>
        </a:p>
      </dgm:t>
    </dgm:pt>
    <dgm:pt modelId="{34C77963-E3B7-4094-92A1-6A6B8F246417}" type="parTrans" cxnId="{FD836575-4562-4719-B831-60AF228EE43F}">
      <dgm:prSet/>
      <dgm:spPr/>
      <dgm:t>
        <a:bodyPr/>
        <a:lstStyle/>
        <a:p>
          <a:endParaRPr lang="en-US"/>
        </a:p>
      </dgm:t>
    </dgm:pt>
    <dgm:pt modelId="{B455929E-16F3-4771-93E6-24FAA1905ECF}" type="sibTrans" cxnId="{FD836575-4562-4719-B831-60AF228EE43F}">
      <dgm:prSet/>
      <dgm:spPr/>
      <dgm:t>
        <a:bodyPr/>
        <a:lstStyle/>
        <a:p>
          <a:endParaRPr lang="en-US"/>
        </a:p>
      </dgm:t>
    </dgm:pt>
    <dgm:pt modelId="{13DEDBD3-3904-4B4B-9CD4-87560AC29E2D}">
      <dgm:prSet phldrT="[Text]"/>
      <dgm:spPr/>
      <dgm:t>
        <a:bodyPr/>
        <a:lstStyle/>
        <a:p>
          <a:r>
            <a:rPr lang="en-US" dirty="0" smtClean="0"/>
            <a:t>Check 3: If not, can we pick up the effect by proxy?</a:t>
          </a:r>
          <a:endParaRPr lang="en-US" dirty="0"/>
        </a:p>
      </dgm:t>
    </dgm:pt>
    <dgm:pt modelId="{64E271C0-9DB0-4F7F-BD27-0DDACD55918A}" type="parTrans" cxnId="{BCE72C36-4854-4701-9AF5-91E1BD09347F}">
      <dgm:prSet/>
      <dgm:spPr/>
      <dgm:t>
        <a:bodyPr/>
        <a:lstStyle/>
        <a:p>
          <a:endParaRPr lang="en-US"/>
        </a:p>
      </dgm:t>
    </dgm:pt>
    <dgm:pt modelId="{48F13432-895F-40AC-95B0-31F12F94A589}" type="sibTrans" cxnId="{BCE72C36-4854-4701-9AF5-91E1BD09347F}">
      <dgm:prSet/>
      <dgm:spPr/>
      <dgm:t>
        <a:bodyPr/>
        <a:lstStyle/>
        <a:p>
          <a:endParaRPr lang="en-US"/>
        </a:p>
      </dgm:t>
    </dgm:pt>
    <dgm:pt modelId="{4D5D1874-FEC3-4D41-B3C9-5D92648CCD3D}">
      <dgm:prSet phldrT="[Text]"/>
      <dgm:spPr/>
      <dgm:t>
        <a:bodyPr/>
        <a:lstStyle/>
        <a:p>
          <a:r>
            <a:rPr lang="en-US" dirty="0" smtClean="0"/>
            <a:t>Check 4: Does it increase the predictive power of the model?</a:t>
          </a:r>
          <a:endParaRPr lang="en-US" dirty="0"/>
        </a:p>
      </dgm:t>
    </dgm:pt>
    <dgm:pt modelId="{8E8128A5-7E63-46CA-8744-06991193D171}" type="parTrans" cxnId="{73871327-9ACC-4BD7-A6C5-61965F5EC925}">
      <dgm:prSet/>
      <dgm:spPr/>
      <dgm:t>
        <a:bodyPr/>
        <a:lstStyle/>
        <a:p>
          <a:endParaRPr lang="en-US"/>
        </a:p>
      </dgm:t>
    </dgm:pt>
    <dgm:pt modelId="{AB450CF9-537C-4C7B-B24A-9C7F3AE3BAE0}" type="sibTrans" cxnId="{73871327-9ACC-4BD7-A6C5-61965F5EC925}">
      <dgm:prSet/>
      <dgm:spPr/>
      <dgm:t>
        <a:bodyPr/>
        <a:lstStyle/>
        <a:p>
          <a:endParaRPr lang="en-US"/>
        </a:p>
      </dgm:t>
    </dgm:pt>
    <dgm:pt modelId="{34D736BD-7046-4436-91D2-DE92C2B6529F}">
      <dgm:prSet/>
      <dgm:spPr/>
      <dgm:t>
        <a:bodyPr/>
        <a:lstStyle/>
        <a:p>
          <a:endParaRPr lang="en-US" dirty="0"/>
        </a:p>
      </dgm:t>
    </dgm:pt>
    <dgm:pt modelId="{C2547891-92E6-4078-AF40-E41D855EF426}" type="parTrans" cxnId="{607C27FA-BA87-4E86-82C1-7AD9D905A542}">
      <dgm:prSet/>
      <dgm:spPr/>
      <dgm:t>
        <a:bodyPr/>
        <a:lstStyle/>
        <a:p>
          <a:endParaRPr lang="en-US"/>
        </a:p>
      </dgm:t>
    </dgm:pt>
    <dgm:pt modelId="{BE56C9D8-FC8F-45C8-BC07-43317A2F995E}" type="sibTrans" cxnId="{607C27FA-BA87-4E86-82C1-7AD9D905A542}">
      <dgm:prSet/>
      <dgm:spPr/>
      <dgm:t>
        <a:bodyPr/>
        <a:lstStyle/>
        <a:p>
          <a:endParaRPr lang="en-US"/>
        </a:p>
      </dgm:t>
    </dgm:pt>
    <dgm:pt modelId="{C74F83F6-050B-43FB-ACAC-6D1F90AE16A6}">
      <dgm:prSet/>
      <dgm:spPr/>
      <dgm:t>
        <a:bodyPr/>
        <a:lstStyle/>
        <a:p>
          <a:endParaRPr lang="en-US" dirty="0"/>
        </a:p>
      </dgm:t>
    </dgm:pt>
    <dgm:pt modelId="{BCC54592-C882-4250-8205-57A453195AAF}" type="parTrans" cxnId="{91822676-4FD0-4669-AD2F-3081EF9CFFFB}">
      <dgm:prSet/>
      <dgm:spPr/>
      <dgm:t>
        <a:bodyPr/>
        <a:lstStyle/>
        <a:p>
          <a:endParaRPr lang="en-US"/>
        </a:p>
      </dgm:t>
    </dgm:pt>
    <dgm:pt modelId="{9010CF2E-11BD-40BD-B699-56902B868475}" type="sibTrans" cxnId="{91822676-4FD0-4669-AD2F-3081EF9CFFFB}">
      <dgm:prSet/>
      <dgm:spPr/>
      <dgm:t>
        <a:bodyPr/>
        <a:lstStyle/>
        <a:p>
          <a:endParaRPr lang="en-US"/>
        </a:p>
      </dgm:t>
    </dgm:pt>
    <dgm:pt modelId="{28344161-4B6E-4D9A-9669-DD165C6A72CB}" type="pres">
      <dgm:prSet presAssocID="{D72F1185-5A83-4262-8410-AAB7A841A1A0}" presName="linear" presStyleCnt="0">
        <dgm:presLayoutVars>
          <dgm:dir/>
          <dgm:animLvl val="lvl"/>
          <dgm:resizeHandles val="exact"/>
        </dgm:presLayoutVars>
      </dgm:prSet>
      <dgm:spPr/>
      <dgm:t>
        <a:bodyPr/>
        <a:lstStyle/>
        <a:p>
          <a:endParaRPr lang="en-US"/>
        </a:p>
      </dgm:t>
    </dgm:pt>
    <dgm:pt modelId="{93CE36B1-8D8E-47F9-BC5F-62E3DA137CA4}" type="pres">
      <dgm:prSet presAssocID="{D5EC240F-3D24-4FFD-817D-3639FFA43878}" presName="parentLin" presStyleCnt="0"/>
      <dgm:spPr/>
      <dgm:t>
        <a:bodyPr/>
        <a:lstStyle/>
        <a:p>
          <a:endParaRPr lang="en-US"/>
        </a:p>
      </dgm:t>
    </dgm:pt>
    <dgm:pt modelId="{7B6B358D-A81A-4046-9707-AC6EA5F37163}" type="pres">
      <dgm:prSet presAssocID="{D5EC240F-3D24-4FFD-817D-3639FFA43878}" presName="parentLeftMargin" presStyleLbl="node1" presStyleIdx="0" presStyleCnt="4"/>
      <dgm:spPr/>
      <dgm:t>
        <a:bodyPr/>
        <a:lstStyle/>
        <a:p>
          <a:endParaRPr lang="en-US"/>
        </a:p>
      </dgm:t>
    </dgm:pt>
    <dgm:pt modelId="{56D6FDC3-3587-43AC-94EB-7D78178F16F8}" type="pres">
      <dgm:prSet presAssocID="{D5EC240F-3D24-4FFD-817D-3639FFA43878}" presName="parentText" presStyleLbl="node1" presStyleIdx="0" presStyleCnt="4">
        <dgm:presLayoutVars>
          <dgm:chMax val="0"/>
          <dgm:bulletEnabled val="1"/>
        </dgm:presLayoutVars>
      </dgm:prSet>
      <dgm:spPr/>
      <dgm:t>
        <a:bodyPr/>
        <a:lstStyle/>
        <a:p>
          <a:endParaRPr lang="en-US"/>
        </a:p>
      </dgm:t>
    </dgm:pt>
    <dgm:pt modelId="{D46725BF-354C-4C5C-A549-0F9B484BBE61}" type="pres">
      <dgm:prSet presAssocID="{D5EC240F-3D24-4FFD-817D-3639FFA43878}" presName="negativeSpace" presStyleCnt="0"/>
      <dgm:spPr/>
      <dgm:t>
        <a:bodyPr/>
        <a:lstStyle/>
        <a:p>
          <a:endParaRPr lang="en-US"/>
        </a:p>
      </dgm:t>
    </dgm:pt>
    <dgm:pt modelId="{F1997E12-3518-4B33-855D-D44919AFC2C4}" type="pres">
      <dgm:prSet presAssocID="{D5EC240F-3D24-4FFD-817D-3639FFA43878}" presName="childText" presStyleLbl="conFgAcc1" presStyleIdx="0" presStyleCnt="4">
        <dgm:presLayoutVars>
          <dgm:bulletEnabled val="1"/>
        </dgm:presLayoutVars>
      </dgm:prSet>
      <dgm:spPr/>
      <dgm:t>
        <a:bodyPr/>
        <a:lstStyle/>
        <a:p>
          <a:endParaRPr lang="en-US"/>
        </a:p>
      </dgm:t>
    </dgm:pt>
    <dgm:pt modelId="{CCFF7511-0E0D-4264-9D97-BE59097D92B2}" type="pres">
      <dgm:prSet presAssocID="{C11B0ADF-1924-4E73-9B0F-1F3C5B056B83}" presName="spaceBetweenRectangles" presStyleCnt="0"/>
      <dgm:spPr/>
      <dgm:t>
        <a:bodyPr/>
        <a:lstStyle/>
        <a:p>
          <a:endParaRPr lang="en-US"/>
        </a:p>
      </dgm:t>
    </dgm:pt>
    <dgm:pt modelId="{FA4D66D5-266D-4C18-931D-6A3C79AE0C0E}" type="pres">
      <dgm:prSet presAssocID="{19B7E7D2-7BE4-4908-B10B-19B99C40FA8F}" presName="parentLin" presStyleCnt="0"/>
      <dgm:spPr/>
      <dgm:t>
        <a:bodyPr/>
        <a:lstStyle/>
        <a:p>
          <a:endParaRPr lang="en-US"/>
        </a:p>
      </dgm:t>
    </dgm:pt>
    <dgm:pt modelId="{3B2CBF6C-C3F3-4D1A-8F13-41664079105B}" type="pres">
      <dgm:prSet presAssocID="{19B7E7D2-7BE4-4908-B10B-19B99C40FA8F}" presName="parentLeftMargin" presStyleLbl="node1" presStyleIdx="0" presStyleCnt="4"/>
      <dgm:spPr/>
      <dgm:t>
        <a:bodyPr/>
        <a:lstStyle/>
        <a:p>
          <a:endParaRPr lang="en-US"/>
        </a:p>
      </dgm:t>
    </dgm:pt>
    <dgm:pt modelId="{8AF4E71A-7143-49A5-95C3-44F7DF68B17A}" type="pres">
      <dgm:prSet presAssocID="{19B7E7D2-7BE4-4908-B10B-19B99C40FA8F}" presName="parentText" presStyleLbl="node1" presStyleIdx="1" presStyleCnt="4">
        <dgm:presLayoutVars>
          <dgm:chMax val="0"/>
          <dgm:bulletEnabled val="1"/>
        </dgm:presLayoutVars>
      </dgm:prSet>
      <dgm:spPr/>
      <dgm:t>
        <a:bodyPr/>
        <a:lstStyle/>
        <a:p>
          <a:endParaRPr lang="en-US"/>
        </a:p>
      </dgm:t>
    </dgm:pt>
    <dgm:pt modelId="{24BBBBC8-A5BD-4A1D-AC2E-E0CDCF516454}" type="pres">
      <dgm:prSet presAssocID="{19B7E7D2-7BE4-4908-B10B-19B99C40FA8F}" presName="negativeSpace" presStyleCnt="0"/>
      <dgm:spPr/>
      <dgm:t>
        <a:bodyPr/>
        <a:lstStyle/>
        <a:p>
          <a:endParaRPr lang="en-US"/>
        </a:p>
      </dgm:t>
    </dgm:pt>
    <dgm:pt modelId="{3AC4CDCC-E92E-4141-A463-49FDB79FEF8B}" type="pres">
      <dgm:prSet presAssocID="{19B7E7D2-7BE4-4908-B10B-19B99C40FA8F}" presName="childText" presStyleLbl="conFgAcc1" presStyleIdx="1" presStyleCnt="4">
        <dgm:presLayoutVars>
          <dgm:bulletEnabled val="1"/>
        </dgm:presLayoutVars>
      </dgm:prSet>
      <dgm:spPr/>
      <dgm:t>
        <a:bodyPr/>
        <a:lstStyle/>
        <a:p>
          <a:endParaRPr lang="en-US"/>
        </a:p>
      </dgm:t>
    </dgm:pt>
    <dgm:pt modelId="{AFDCDCE9-E065-4B99-87A9-D8AD9BCE8518}" type="pres">
      <dgm:prSet presAssocID="{B455929E-16F3-4771-93E6-24FAA1905ECF}" presName="spaceBetweenRectangles" presStyleCnt="0"/>
      <dgm:spPr/>
      <dgm:t>
        <a:bodyPr/>
        <a:lstStyle/>
        <a:p>
          <a:endParaRPr lang="en-US"/>
        </a:p>
      </dgm:t>
    </dgm:pt>
    <dgm:pt modelId="{BC56CADB-7617-4A10-B6E1-5FC2FA11811E}" type="pres">
      <dgm:prSet presAssocID="{13DEDBD3-3904-4B4B-9CD4-87560AC29E2D}" presName="parentLin" presStyleCnt="0"/>
      <dgm:spPr/>
      <dgm:t>
        <a:bodyPr/>
        <a:lstStyle/>
        <a:p>
          <a:endParaRPr lang="en-US"/>
        </a:p>
      </dgm:t>
    </dgm:pt>
    <dgm:pt modelId="{4DA9DB14-6AE4-45F8-A892-4A0D2211C107}" type="pres">
      <dgm:prSet presAssocID="{13DEDBD3-3904-4B4B-9CD4-87560AC29E2D}" presName="parentLeftMargin" presStyleLbl="node1" presStyleIdx="1" presStyleCnt="4"/>
      <dgm:spPr/>
      <dgm:t>
        <a:bodyPr/>
        <a:lstStyle/>
        <a:p>
          <a:endParaRPr lang="en-US"/>
        </a:p>
      </dgm:t>
    </dgm:pt>
    <dgm:pt modelId="{C863C330-C5BF-4B31-B775-A485F40EE36F}" type="pres">
      <dgm:prSet presAssocID="{13DEDBD3-3904-4B4B-9CD4-87560AC29E2D}" presName="parentText" presStyleLbl="node1" presStyleIdx="2" presStyleCnt="4">
        <dgm:presLayoutVars>
          <dgm:chMax val="0"/>
          <dgm:bulletEnabled val="1"/>
        </dgm:presLayoutVars>
      </dgm:prSet>
      <dgm:spPr/>
      <dgm:t>
        <a:bodyPr/>
        <a:lstStyle/>
        <a:p>
          <a:endParaRPr lang="en-US"/>
        </a:p>
      </dgm:t>
    </dgm:pt>
    <dgm:pt modelId="{4A48C49E-8843-4BA7-8F5B-1659582B75D5}" type="pres">
      <dgm:prSet presAssocID="{13DEDBD3-3904-4B4B-9CD4-87560AC29E2D}" presName="negativeSpace" presStyleCnt="0"/>
      <dgm:spPr/>
      <dgm:t>
        <a:bodyPr/>
        <a:lstStyle/>
        <a:p>
          <a:endParaRPr lang="en-US"/>
        </a:p>
      </dgm:t>
    </dgm:pt>
    <dgm:pt modelId="{C809B187-64BE-49E0-B07F-645D829482DE}" type="pres">
      <dgm:prSet presAssocID="{13DEDBD3-3904-4B4B-9CD4-87560AC29E2D}" presName="childText" presStyleLbl="conFgAcc1" presStyleIdx="2" presStyleCnt="4">
        <dgm:presLayoutVars>
          <dgm:bulletEnabled val="1"/>
        </dgm:presLayoutVars>
      </dgm:prSet>
      <dgm:spPr/>
      <dgm:t>
        <a:bodyPr/>
        <a:lstStyle/>
        <a:p>
          <a:endParaRPr lang="en-US"/>
        </a:p>
      </dgm:t>
    </dgm:pt>
    <dgm:pt modelId="{1B21FD1E-FFC5-40B1-81BE-551D42BEC2DD}" type="pres">
      <dgm:prSet presAssocID="{48F13432-895F-40AC-95B0-31F12F94A589}" presName="spaceBetweenRectangles" presStyleCnt="0"/>
      <dgm:spPr/>
      <dgm:t>
        <a:bodyPr/>
        <a:lstStyle/>
        <a:p>
          <a:endParaRPr lang="en-US"/>
        </a:p>
      </dgm:t>
    </dgm:pt>
    <dgm:pt modelId="{04B29F90-6E11-4EA9-80D5-41DD2906267B}" type="pres">
      <dgm:prSet presAssocID="{4D5D1874-FEC3-4D41-B3C9-5D92648CCD3D}" presName="parentLin" presStyleCnt="0"/>
      <dgm:spPr/>
      <dgm:t>
        <a:bodyPr/>
        <a:lstStyle/>
        <a:p>
          <a:endParaRPr lang="en-US"/>
        </a:p>
      </dgm:t>
    </dgm:pt>
    <dgm:pt modelId="{FEFC2965-288C-4543-ADB4-B07AFF8B1778}" type="pres">
      <dgm:prSet presAssocID="{4D5D1874-FEC3-4D41-B3C9-5D92648CCD3D}" presName="parentLeftMargin" presStyleLbl="node1" presStyleIdx="2" presStyleCnt="4"/>
      <dgm:spPr/>
      <dgm:t>
        <a:bodyPr/>
        <a:lstStyle/>
        <a:p>
          <a:endParaRPr lang="en-US"/>
        </a:p>
      </dgm:t>
    </dgm:pt>
    <dgm:pt modelId="{CDF24F9C-401B-4D01-A8CC-9530C89AA220}" type="pres">
      <dgm:prSet presAssocID="{4D5D1874-FEC3-4D41-B3C9-5D92648CCD3D}" presName="parentText" presStyleLbl="node1" presStyleIdx="3" presStyleCnt="4">
        <dgm:presLayoutVars>
          <dgm:chMax val="0"/>
          <dgm:bulletEnabled val="1"/>
        </dgm:presLayoutVars>
      </dgm:prSet>
      <dgm:spPr/>
      <dgm:t>
        <a:bodyPr/>
        <a:lstStyle/>
        <a:p>
          <a:endParaRPr lang="en-US"/>
        </a:p>
      </dgm:t>
    </dgm:pt>
    <dgm:pt modelId="{51B8CB14-0434-47EA-9579-FF7653561515}" type="pres">
      <dgm:prSet presAssocID="{4D5D1874-FEC3-4D41-B3C9-5D92648CCD3D}" presName="negativeSpace" presStyleCnt="0"/>
      <dgm:spPr/>
      <dgm:t>
        <a:bodyPr/>
        <a:lstStyle/>
        <a:p>
          <a:endParaRPr lang="en-US"/>
        </a:p>
      </dgm:t>
    </dgm:pt>
    <dgm:pt modelId="{A0015E5D-F527-4E12-8CB5-A19B69390247}" type="pres">
      <dgm:prSet presAssocID="{4D5D1874-FEC3-4D41-B3C9-5D92648CCD3D}" presName="childText" presStyleLbl="conFgAcc1" presStyleIdx="3" presStyleCnt="4">
        <dgm:presLayoutVars>
          <dgm:bulletEnabled val="1"/>
        </dgm:presLayoutVars>
      </dgm:prSet>
      <dgm:spPr/>
      <dgm:t>
        <a:bodyPr/>
        <a:lstStyle/>
        <a:p>
          <a:endParaRPr lang="en-US"/>
        </a:p>
      </dgm:t>
    </dgm:pt>
  </dgm:ptLst>
  <dgm:cxnLst>
    <dgm:cxn modelId="{B8E5338D-A564-40D6-B781-7FC812A96BDB}" type="presOf" srcId="{34D736BD-7046-4436-91D2-DE92C2B6529F}" destId="{F1997E12-3518-4B33-855D-D44919AFC2C4}" srcOrd="0" destOrd="0" presId="urn:microsoft.com/office/officeart/2005/8/layout/list1"/>
    <dgm:cxn modelId="{73E03275-8EFB-4B56-AE9F-21F1D9937181}" type="presOf" srcId="{D5EC240F-3D24-4FFD-817D-3639FFA43878}" destId="{7B6B358D-A81A-4046-9707-AC6EA5F37163}" srcOrd="0" destOrd="0" presId="urn:microsoft.com/office/officeart/2005/8/layout/list1"/>
    <dgm:cxn modelId="{CB6C58FE-E183-4223-BDF1-1EC6F00089E8}" type="presOf" srcId="{19B7E7D2-7BE4-4908-B10B-19B99C40FA8F}" destId="{3B2CBF6C-C3F3-4D1A-8F13-41664079105B}" srcOrd="0" destOrd="0" presId="urn:microsoft.com/office/officeart/2005/8/layout/list1"/>
    <dgm:cxn modelId="{BA05780A-FD51-42D0-BEE0-B23B52F20C89}" type="presOf" srcId="{13DEDBD3-3904-4B4B-9CD4-87560AC29E2D}" destId="{4DA9DB14-6AE4-45F8-A892-4A0D2211C107}" srcOrd="0" destOrd="0" presId="urn:microsoft.com/office/officeart/2005/8/layout/list1"/>
    <dgm:cxn modelId="{A3E8159A-6B0D-41B9-B292-62A7DEF82649}" type="presOf" srcId="{D72F1185-5A83-4262-8410-AAB7A841A1A0}" destId="{28344161-4B6E-4D9A-9669-DD165C6A72CB}" srcOrd="0" destOrd="0" presId="urn:microsoft.com/office/officeart/2005/8/layout/list1"/>
    <dgm:cxn modelId="{12C51F0B-E6E8-475F-A71E-76DAFB52F3AC}" type="presOf" srcId="{19B7E7D2-7BE4-4908-B10B-19B99C40FA8F}" destId="{8AF4E71A-7143-49A5-95C3-44F7DF68B17A}" srcOrd="1" destOrd="0" presId="urn:microsoft.com/office/officeart/2005/8/layout/list1"/>
    <dgm:cxn modelId="{4F8744EE-ADA4-4B98-BF41-F546A4318B7A}" type="presOf" srcId="{4D5D1874-FEC3-4D41-B3C9-5D92648CCD3D}" destId="{CDF24F9C-401B-4D01-A8CC-9530C89AA220}" srcOrd="1" destOrd="0" presId="urn:microsoft.com/office/officeart/2005/8/layout/list1"/>
    <dgm:cxn modelId="{607C27FA-BA87-4E86-82C1-7AD9D905A542}" srcId="{D5EC240F-3D24-4FFD-817D-3639FFA43878}" destId="{34D736BD-7046-4436-91D2-DE92C2B6529F}" srcOrd="0" destOrd="0" parTransId="{C2547891-92E6-4078-AF40-E41D855EF426}" sibTransId="{BE56C9D8-FC8F-45C8-BC07-43317A2F995E}"/>
    <dgm:cxn modelId="{E60BA6DF-D028-4EAF-BF20-A841B2E0AE34}" type="presOf" srcId="{13DEDBD3-3904-4B4B-9CD4-87560AC29E2D}" destId="{C863C330-C5BF-4B31-B775-A485F40EE36F}" srcOrd="1" destOrd="0" presId="urn:microsoft.com/office/officeart/2005/8/layout/list1"/>
    <dgm:cxn modelId="{7ABB2C7F-4338-49BD-850C-ACD6D229DA74}" srcId="{D72F1185-5A83-4262-8410-AAB7A841A1A0}" destId="{D5EC240F-3D24-4FFD-817D-3639FFA43878}" srcOrd="0" destOrd="0" parTransId="{D25D0AB6-3799-450C-A872-E7FAAD9D0258}" sibTransId="{C11B0ADF-1924-4E73-9B0F-1F3C5B056B83}"/>
    <dgm:cxn modelId="{007DA847-292B-4A0A-99D3-0CDD0B1A3ADA}" type="presOf" srcId="{D5EC240F-3D24-4FFD-817D-3639FFA43878}" destId="{56D6FDC3-3587-43AC-94EB-7D78178F16F8}" srcOrd="1" destOrd="0" presId="urn:microsoft.com/office/officeart/2005/8/layout/list1"/>
    <dgm:cxn modelId="{73871327-9ACC-4BD7-A6C5-61965F5EC925}" srcId="{D72F1185-5A83-4262-8410-AAB7A841A1A0}" destId="{4D5D1874-FEC3-4D41-B3C9-5D92648CCD3D}" srcOrd="3" destOrd="0" parTransId="{8E8128A5-7E63-46CA-8744-06991193D171}" sibTransId="{AB450CF9-537C-4C7B-B24A-9C7F3AE3BAE0}"/>
    <dgm:cxn modelId="{FD836575-4562-4719-B831-60AF228EE43F}" srcId="{D72F1185-5A83-4262-8410-AAB7A841A1A0}" destId="{19B7E7D2-7BE4-4908-B10B-19B99C40FA8F}" srcOrd="1" destOrd="0" parTransId="{34C77963-E3B7-4094-92A1-6A6B8F246417}" sibTransId="{B455929E-16F3-4771-93E6-24FAA1905ECF}"/>
    <dgm:cxn modelId="{ABE96C10-ED6E-4681-8DBC-EB9610B1031E}" type="presOf" srcId="{C74F83F6-050B-43FB-ACAC-6D1F90AE16A6}" destId="{3AC4CDCC-E92E-4141-A463-49FDB79FEF8B}" srcOrd="0" destOrd="0" presId="urn:microsoft.com/office/officeart/2005/8/layout/list1"/>
    <dgm:cxn modelId="{91822676-4FD0-4669-AD2F-3081EF9CFFFB}" srcId="{19B7E7D2-7BE4-4908-B10B-19B99C40FA8F}" destId="{C74F83F6-050B-43FB-ACAC-6D1F90AE16A6}" srcOrd="0" destOrd="0" parTransId="{BCC54592-C882-4250-8205-57A453195AAF}" sibTransId="{9010CF2E-11BD-40BD-B699-56902B868475}"/>
    <dgm:cxn modelId="{ACE1207F-6773-4E95-9946-3E8008CF9B9B}" type="presOf" srcId="{4D5D1874-FEC3-4D41-B3C9-5D92648CCD3D}" destId="{FEFC2965-288C-4543-ADB4-B07AFF8B1778}" srcOrd="0" destOrd="0" presId="urn:microsoft.com/office/officeart/2005/8/layout/list1"/>
    <dgm:cxn modelId="{BCE72C36-4854-4701-9AF5-91E1BD09347F}" srcId="{D72F1185-5A83-4262-8410-AAB7A841A1A0}" destId="{13DEDBD3-3904-4B4B-9CD4-87560AC29E2D}" srcOrd="2" destOrd="0" parTransId="{64E271C0-9DB0-4F7F-BD27-0DDACD55918A}" sibTransId="{48F13432-895F-40AC-95B0-31F12F94A589}"/>
    <dgm:cxn modelId="{A3C5F941-9D5A-4CED-80E3-ED95D4385CB4}" type="presParOf" srcId="{28344161-4B6E-4D9A-9669-DD165C6A72CB}" destId="{93CE36B1-8D8E-47F9-BC5F-62E3DA137CA4}" srcOrd="0" destOrd="0" presId="urn:microsoft.com/office/officeart/2005/8/layout/list1"/>
    <dgm:cxn modelId="{552C9DC3-42A4-4CF2-87C1-DCE4F4C8018C}" type="presParOf" srcId="{93CE36B1-8D8E-47F9-BC5F-62E3DA137CA4}" destId="{7B6B358D-A81A-4046-9707-AC6EA5F37163}" srcOrd="0" destOrd="0" presId="urn:microsoft.com/office/officeart/2005/8/layout/list1"/>
    <dgm:cxn modelId="{58C000BA-B62D-4E28-8426-229D22521E33}" type="presParOf" srcId="{93CE36B1-8D8E-47F9-BC5F-62E3DA137CA4}" destId="{56D6FDC3-3587-43AC-94EB-7D78178F16F8}" srcOrd="1" destOrd="0" presId="urn:microsoft.com/office/officeart/2005/8/layout/list1"/>
    <dgm:cxn modelId="{ECCC3C0D-3FAD-44FA-AC85-A20568DDB3AB}" type="presParOf" srcId="{28344161-4B6E-4D9A-9669-DD165C6A72CB}" destId="{D46725BF-354C-4C5C-A549-0F9B484BBE61}" srcOrd="1" destOrd="0" presId="urn:microsoft.com/office/officeart/2005/8/layout/list1"/>
    <dgm:cxn modelId="{F75F9350-959C-4D93-8973-FFDC5DDB7EE3}" type="presParOf" srcId="{28344161-4B6E-4D9A-9669-DD165C6A72CB}" destId="{F1997E12-3518-4B33-855D-D44919AFC2C4}" srcOrd="2" destOrd="0" presId="urn:microsoft.com/office/officeart/2005/8/layout/list1"/>
    <dgm:cxn modelId="{F3756621-17F6-4D8F-9BB0-B6B103C2EDA4}" type="presParOf" srcId="{28344161-4B6E-4D9A-9669-DD165C6A72CB}" destId="{CCFF7511-0E0D-4264-9D97-BE59097D92B2}" srcOrd="3" destOrd="0" presId="urn:microsoft.com/office/officeart/2005/8/layout/list1"/>
    <dgm:cxn modelId="{B5D339FD-8DA0-4092-A337-C7BDC4ED5ACC}" type="presParOf" srcId="{28344161-4B6E-4D9A-9669-DD165C6A72CB}" destId="{FA4D66D5-266D-4C18-931D-6A3C79AE0C0E}" srcOrd="4" destOrd="0" presId="urn:microsoft.com/office/officeart/2005/8/layout/list1"/>
    <dgm:cxn modelId="{2A9F745E-A351-475C-AA0E-1010F29D57AE}" type="presParOf" srcId="{FA4D66D5-266D-4C18-931D-6A3C79AE0C0E}" destId="{3B2CBF6C-C3F3-4D1A-8F13-41664079105B}" srcOrd="0" destOrd="0" presId="urn:microsoft.com/office/officeart/2005/8/layout/list1"/>
    <dgm:cxn modelId="{8CB15BFD-237B-4A26-92F3-DFA7C714DD9C}" type="presParOf" srcId="{FA4D66D5-266D-4C18-931D-6A3C79AE0C0E}" destId="{8AF4E71A-7143-49A5-95C3-44F7DF68B17A}" srcOrd="1" destOrd="0" presId="urn:microsoft.com/office/officeart/2005/8/layout/list1"/>
    <dgm:cxn modelId="{720257C4-3B38-48EB-9897-38B93A17ADA0}" type="presParOf" srcId="{28344161-4B6E-4D9A-9669-DD165C6A72CB}" destId="{24BBBBC8-A5BD-4A1D-AC2E-E0CDCF516454}" srcOrd="5" destOrd="0" presId="urn:microsoft.com/office/officeart/2005/8/layout/list1"/>
    <dgm:cxn modelId="{A6B2D025-BF64-433F-B68C-55B6ABC40157}" type="presParOf" srcId="{28344161-4B6E-4D9A-9669-DD165C6A72CB}" destId="{3AC4CDCC-E92E-4141-A463-49FDB79FEF8B}" srcOrd="6" destOrd="0" presId="urn:microsoft.com/office/officeart/2005/8/layout/list1"/>
    <dgm:cxn modelId="{90E4DE87-131B-4366-A396-B202E3B3CF60}" type="presParOf" srcId="{28344161-4B6E-4D9A-9669-DD165C6A72CB}" destId="{AFDCDCE9-E065-4B99-87A9-D8AD9BCE8518}" srcOrd="7" destOrd="0" presId="urn:microsoft.com/office/officeart/2005/8/layout/list1"/>
    <dgm:cxn modelId="{13D89A7B-7263-49B6-B274-96A4C6A84159}" type="presParOf" srcId="{28344161-4B6E-4D9A-9669-DD165C6A72CB}" destId="{BC56CADB-7617-4A10-B6E1-5FC2FA11811E}" srcOrd="8" destOrd="0" presId="urn:microsoft.com/office/officeart/2005/8/layout/list1"/>
    <dgm:cxn modelId="{2DF8E1B6-EE95-44AE-83D8-84E5514902D1}" type="presParOf" srcId="{BC56CADB-7617-4A10-B6E1-5FC2FA11811E}" destId="{4DA9DB14-6AE4-45F8-A892-4A0D2211C107}" srcOrd="0" destOrd="0" presId="urn:microsoft.com/office/officeart/2005/8/layout/list1"/>
    <dgm:cxn modelId="{D7B0F3CD-9A50-4D9F-9EC7-38A7FF61AF61}" type="presParOf" srcId="{BC56CADB-7617-4A10-B6E1-5FC2FA11811E}" destId="{C863C330-C5BF-4B31-B775-A485F40EE36F}" srcOrd="1" destOrd="0" presId="urn:microsoft.com/office/officeart/2005/8/layout/list1"/>
    <dgm:cxn modelId="{1F08C326-9495-42EC-B9E8-31CB59B11448}" type="presParOf" srcId="{28344161-4B6E-4D9A-9669-DD165C6A72CB}" destId="{4A48C49E-8843-4BA7-8F5B-1659582B75D5}" srcOrd="9" destOrd="0" presId="urn:microsoft.com/office/officeart/2005/8/layout/list1"/>
    <dgm:cxn modelId="{1DB881F5-FCFE-4BC6-A466-3B6457E3B424}" type="presParOf" srcId="{28344161-4B6E-4D9A-9669-DD165C6A72CB}" destId="{C809B187-64BE-49E0-B07F-645D829482DE}" srcOrd="10" destOrd="0" presId="urn:microsoft.com/office/officeart/2005/8/layout/list1"/>
    <dgm:cxn modelId="{038AF0D7-8B63-4243-B8D4-C6180DFF9C62}" type="presParOf" srcId="{28344161-4B6E-4D9A-9669-DD165C6A72CB}" destId="{1B21FD1E-FFC5-40B1-81BE-551D42BEC2DD}" srcOrd="11" destOrd="0" presId="urn:microsoft.com/office/officeart/2005/8/layout/list1"/>
    <dgm:cxn modelId="{F4FCA5FD-E56E-40E0-970B-33D50D648974}" type="presParOf" srcId="{28344161-4B6E-4D9A-9669-DD165C6A72CB}" destId="{04B29F90-6E11-4EA9-80D5-41DD2906267B}" srcOrd="12" destOrd="0" presId="urn:microsoft.com/office/officeart/2005/8/layout/list1"/>
    <dgm:cxn modelId="{57590536-A165-4B20-9609-15CEE947FC95}" type="presParOf" srcId="{04B29F90-6E11-4EA9-80D5-41DD2906267B}" destId="{FEFC2965-288C-4543-ADB4-B07AFF8B1778}" srcOrd="0" destOrd="0" presId="urn:microsoft.com/office/officeart/2005/8/layout/list1"/>
    <dgm:cxn modelId="{1FD025F1-077D-44FE-B24D-73EB8284BD52}" type="presParOf" srcId="{04B29F90-6E11-4EA9-80D5-41DD2906267B}" destId="{CDF24F9C-401B-4D01-A8CC-9530C89AA220}" srcOrd="1" destOrd="0" presId="urn:microsoft.com/office/officeart/2005/8/layout/list1"/>
    <dgm:cxn modelId="{E9482BD7-DCEB-47C1-920E-717F643FF612}" type="presParOf" srcId="{28344161-4B6E-4D9A-9669-DD165C6A72CB}" destId="{51B8CB14-0434-47EA-9579-FF7653561515}" srcOrd="13" destOrd="0" presId="urn:microsoft.com/office/officeart/2005/8/layout/list1"/>
    <dgm:cxn modelId="{2A73EE8B-348B-4A57-B340-3281DD0FD8F8}" type="presParOf" srcId="{28344161-4B6E-4D9A-9669-DD165C6A72CB}" destId="{A0015E5D-F527-4E12-8CB5-A19B6939024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60F471-1A58-4198-8F4D-E719B38B65E1}">
      <dsp:nvSpPr>
        <dsp:cNvPr id="0" name=""/>
        <dsp:cNvSpPr/>
      </dsp:nvSpPr>
      <dsp:spPr>
        <a:xfrm rot="16200000">
          <a:off x="-953030" y="954025"/>
          <a:ext cx="4495800" cy="2587749"/>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803" bIns="0" numCol="1" spcCol="1270" anchor="t" anchorCtr="0">
          <a:noAutofit/>
        </a:bodyPr>
        <a:lstStyle/>
        <a:p>
          <a:pPr lvl="0" algn="l" defTabSz="1155700">
            <a:lnSpc>
              <a:spcPct val="90000"/>
            </a:lnSpc>
            <a:spcBef>
              <a:spcPct val="0"/>
            </a:spcBef>
            <a:spcAft>
              <a:spcPct val="35000"/>
            </a:spcAft>
          </a:pPr>
          <a:r>
            <a:rPr lang="en-US" sz="2600" kern="1200" dirty="0" smtClean="0"/>
            <a:t>Objective</a:t>
          </a:r>
          <a:endParaRPr lang="en-US" sz="2600" kern="1200" dirty="0"/>
        </a:p>
        <a:p>
          <a:pPr marL="228600" lvl="1" indent="-228600" algn="l" defTabSz="889000">
            <a:lnSpc>
              <a:spcPct val="90000"/>
            </a:lnSpc>
            <a:spcBef>
              <a:spcPct val="0"/>
            </a:spcBef>
            <a:spcAft>
              <a:spcPct val="15000"/>
            </a:spcAft>
            <a:buChar char="••"/>
          </a:pPr>
          <a:r>
            <a:rPr lang="en-US" sz="2000" kern="1200" dirty="0" smtClean="0"/>
            <a:t>Valid and fair comparisons of school productivity, given that schools may serve very different student populations</a:t>
          </a:r>
          <a:endParaRPr lang="en-US" sz="2000" kern="1200" dirty="0"/>
        </a:p>
      </dsp:txBody>
      <dsp:txXfrm rot="16200000">
        <a:off x="-953030" y="954025"/>
        <a:ext cx="4495800" cy="2587749"/>
      </dsp:txXfrm>
    </dsp:sp>
    <dsp:sp modelId="{A90DFDD6-5640-4AAF-BAA9-CF533B00601A}">
      <dsp:nvSpPr>
        <dsp:cNvPr id="0" name=""/>
        <dsp:cNvSpPr/>
      </dsp:nvSpPr>
      <dsp:spPr>
        <a:xfrm rot="16200000">
          <a:off x="1828799" y="954025"/>
          <a:ext cx="4495800" cy="2587749"/>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803" bIns="0" numCol="1" spcCol="1270" anchor="t" anchorCtr="0">
          <a:noAutofit/>
        </a:bodyPr>
        <a:lstStyle/>
        <a:p>
          <a:pPr lvl="0" algn="l" defTabSz="1155700">
            <a:lnSpc>
              <a:spcPct val="90000"/>
            </a:lnSpc>
            <a:spcBef>
              <a:spcPct val="0"/>
            </a:spcBef>
            <a:spcAft>
              <a:spcPct val="35000"/>
            </a:spcAft>
          </a:pPr>
          <a:r>
            <a:rPr lang="en-US" sz="2600" kern="1200" dirty="0" smtClean="0"/>
            <a:t>Design</a:t>
          </a:r>
          <a:endParaRPr lang="en-US" sz="2600" kern="1200" dirty="0"/>
        </a:p>
        <a:p>
          <a:pPr marL="228600" lvl="1" indent="-228600" algn="l" defTabSz="889000">
            <a:lnSpc>
              <a:spcPct val="90000"/>
            </a:lnSpc>
            <a:spcBef>
              <a:spcPct val="0"/>
            </a:spcBef>
            <a:spcAft>
              <a:spcPct val="15000"/>
            </a:spcAft>
            <a:buChar char="••"/>
          </a:pPr>
          <a:r>
            <a:rPr lang="en-US" sz="2000" kern="1200" dirty="0" smtClean="0"/>
            <a:t>Quasi-experimental statistical model</a:t>
          </a:r>
          <a:endParaRPr lang="en-US" sz="2000" kern="1200" dirty="0"/>
        </a:p>
        <a:p>
          <a:pPr marL="228600" lvl="1" indent="-228600" algn="l" defTabSz="889000">
            <a:lnSpc>
              <a:spcPct val="90000"/>
            </a:lnSpc>
            <a:spcBef>
              <a:spcPct val="0"/>
            </a:spcBef>
            <a:spcAft>
              <a:spcPct val="15000"/>
            </a:spcAft>
            <a:buChar char="••"/>
          </a:pPr>
          <a:r>
            <a:rPr lang="en-US" sz="2000" kern="1200" dirty="0" smtClean="0"/>
            <a:t>Controls for non-school factors </a:t>
          </a:r>
          <a:br>
            <a:rPr lang="en-US" sz="2000" kern="1200" dirty="0" smtClean="0"/>
          </a:br>
          <a:r>
            <a:rPr lang="en-US" sz="2000" kern="1200" dirty="0" smtClean="0"/>
            <a:t>(prior achievement, student and family characteristics)</a:t>
          </a:r>
          <a:endParaRPr lang="en-US" sz="2000" kern="1200" dirty="0"/>
        </a:p>
      </dsp:txBody>
      <dsp:txXfrm rot="16200000">
        <a:off x="1828799" y="954025"/>
        <a:ext cx="4495800" cy="2587749"/>
      </dsp:txXfrm>
    </dsp:sp>
    <dsp:sp modelId="{6F6993E7-A6BE-47AF-8DEC-39C0ECBB4ACB}">
      <dsp:nvSpPr>
        <dsp:cNvPr id="0" name=""/>
        <dsp:cNvSpPr/>
      </dsp:nvSpPr>
      <dsp:spPr>
        <a:xfrm rot="16200000">
          <a:off x="4610630" y="954025"/>
          <a:ext cx="4495800" cy="2587749"/>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803" bIns="0" numCol="1" spcCol="1270" anchor="t" anchorCtr="0">
          <a:noAutofit/>
        </a:bodyPr>
        <a:lstStyle/>
        <a:p>
          <a:pPr lvl="0" algn="l" defTabSz="1155700">
            <a:lnSpc>
              <a:spcPct val="90000"/>
            </a:lnSpc>
            <a:spcBef>
              <a:spcPct val="0"/>
            </a:spcBef>
            <a:spcAft>
              <a:spcPct val="35000"/>
            </a:spcAft>
          </a:pPr>
          <a:r>
            <a:rPr lang="en-US" sz="2600" kern="1200" dirty="0" smtClean="0"/>
            <a:t>Output</a:t>
          </a:r>
          <a:endParaRPr lang="en-US" sz="2600" kern="1200" dirty="0"/>
        </a:p>
        <a:p>
          <a:pPr marL="228600" lvl="1" indent="-228600" algn="l" defTabSz="889000">
            <a:lnSpc>
              <a:spcPct val="90000"/>
            </a:lnSpc>
            <a:spcBef>
              <a:spcPct val="0"/>
            </a:spcBef>
            <a:spcAft>
              <a:spcPct val="15000"/>
            </a:spcAft>
            <a:buChar char="••"/>
          </a:pPr>
          <a:r>
            <a:rPr lang="en-US" sz="2000" kern="1200" dirty="0" smtClean="0"/>
            <a:t>Productivity estimates for contribution of educational units (schools, grade-level teams) to student achievement</a:t>
          </a:r>
          <a:br>
            <a:rPr lang="en-US" sz="2000" kern="1200" dirty="0" smtClean="0"/>
          </a:br>
          <a:r>
            <a:rPr lang="en-US" sz="2000" kern="1200" dirty="0" smtClean="0"/>
            <a:t>growth</a:t>
          </a:r>
          <a:endParaRPr lang="en-US" sz="2000" kern="1200" dirty="0"/>
        </a:p>
      </dsp:txBody>
      <dsp:txXfrm rot="16200000">
        <a:off x="4610630" y="954025"/>
        <a:ext cx="4495800" cy="25877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997E12-3518-4B33-855D-D44919AFC2C4}">
      <dsp:nvSpPr>
        <dsp:cNvPr id="0" name=""/>
        <dsp:cNvSpPr/>
      </dsp:nvSpPr>
      <dsp:spPr>
        <a:xfrm>
          <a:off x="0" y="416400"/>
          <a:ext cx="8153399" cy="630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20700" rIns="632794"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416400"/>
        <a:ext cx="8153399" cy="630000"/>
      </dsp:txXfrm>
    </dsp:sp>
    <dsp:sp modelId="{56D6FDC3-3587-43AC-94EB-7D78178F16F8}">
      <dsp:nvSpPr>
        <dsp:cNvPr id="0" name=""/>
        <dsp:cNvSpPr/>
      </dsp:nvSpPr>
      <dsp:spPr>
        <a:xfrm>
          <a:off x="407670" y="47400"/>
          <a:ext cx="5707379" cy="738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1: Is this factor outside the gardener’s influence?</a:t>
          </a:r>
          <a:endParaRPr lang="en-US" sz="2500" kern="1200" dirty="0"/>
        </a:p>
      </dsp:txBody>
      <dsp:txXfrm>
        <a:off x="407670" y="47400"/>
        <a:ext cx="5707379" cy="738000"/>
      </dsp:txXfrm>
    </dsp:sp>
    <dsp:sp modelId="{3AC4CDCC-E92E-4141-A463-49FDB79FEF8B}">
      <dsp:nvSpPr>
        <dsp:cNvPr id="0" name=""/>
        <dsp:cNvSpPr/>
      </dsp:nvSpPr>
      <dsp:spPr>
        <a:xfrm>
          <a:off x="0" y="1550400"/>
          <a:ext cx="8153399" cy="630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20700" rIns="632794"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1550400"/>
        <a:ext cx="8153399" cy="630000"/>
      </dsp:txXfrm>
    </dsp:sp>
    <dsp:sp modelId="{8AF4E71A-7143-49A5-95C3-44F7DF68B17A}">
      <dsp:nvSpPr>
        <dsp:cNvPr id="0" name=""/>
        <dsp:cNvSpPr/>
      </dsp:nvSpPr>
      <dsp:spPr>
        <a:xfrm>
          <a:off x="407670" y="1181400"/>
          <a:ext cx="5707379" cy="7380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2: Do we have reliable data?</a:t>
          </a:r>
          <a:endParaRPr lang="en-US" sz="2500" kern="1200" dirty="0"/>
        </a:p>
      </dsp:txBody>
      <dsp:txXfrm>
        <a:off x="407670" y="1181400"/>
        <a:ext cx="5707379" cy="738000"/>
      </dsp:txXfrm>
    </dsp:sp>
    <dsp:sp modelId="{C809B187-64BE-49E0-B07F-645D829482DE}">
      <dsp:nvSpPr>
        <dsp:cNvPr id="0" name=""/>
        <dsp:cNvSpPr/>
      </dsp:nvSpPr>
      <dsp:spPr>
        <a:xfrm>
          <a:off x="0" y="2684399"/>
          <a:ext cx="8153399" cy="630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3C330-C5BF-4B31-B775-A485F40EE36F}">
      <dsp:nvSpPr>
        <dsp:cNvPr id="0" name=""/>
        <dsp:cNvSpPr/>
      </dsp:nvSpPr>
      <dsp:spPr>
        <a:xfrm>
          <a:off x="407670" y="2315399"/>
          <a:ext cx="5707379" cy="7380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3: If not, can we pick up the effect by proxy?</a:t>
          </a:r>
          <a:endParaRPr lang="en-US" sz="2500" kern="1200" dirty="0"/>
        </a:p>
      </dsp:txBody>
      <dsp:txXfrm>
        <a:off x="407670" y="2315399"/>
        <a:ext cx="5707379" cy="738000"/>
      </dsp:txXfrm>
    </dsp:sp>
    <dsp:sp modelId="{A0015E5D-F527-4E12-8CB5-A19B69390247}">
      <dsp:nvSpPr>
        <dsp:cNvPr id="0" name=""/>
        <dsp:cNvSpPr/>
      </dsp:nvSpPr>
      <dsp:spPr>
        <a:xfrm>
          <a:off x="0" y="3818399"/>
          <a:ext cx="8153399" cy="630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24F9C-401B-4D01-A8CC-9530C89AA220}">
      <dsp:nvSpPr>
        <dsp:cNvPr id="0" name=""/>
        <dsp:cNvSpPr/>
      </dsp:nvSpPr>
      <dsp:spPr>
        <a:xfrm>
          <a:off x="407670" y="3449399"/>
          <a:ext cx="5707379" cy="738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4: Does it increase the predictive power of the model?</a:t>
          </a:r>
          <a:endParaRPr lang="en-US" sz="2500" kern="1200" dirty="0"/>
        </a:p>
      </dsp:txBody>
      <dsp:txXfrm>
        <a:off x="407670" y="3449399"/>
        <a:ext cx="5707379" cy="738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997E12-3518-4B33-855D-D44919AFC2C4}">
      <dsp:nvSpPr>
        <dsp:cNvPr id="0" name=""/>
        <dsp:cNvSpPr/>
      </dsp:nvSpPr>
      <dsp:spPr>
        <a:xfrm>
          <a:off x="0" y="416400"/>
          <a:ext cx="8153399" cy="630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20700" rIns="632794"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416400"/>
        <a:ext cx="8153399" cy="630000"/>
      </dsp:txXfrm>
    </dsp:sp>
    <dsp:sp modelId="{56D6FDC3-3587-43AC-94EB-7D78178F16F8}">
      <dsp:nvSpPr>
        <dsp:cNvPr id="0" name=""/>
        <dsp:cNvSpPr/>
      </dsp:nvSpPr>
      <dsp:spPr>
        <a:xfrm>
          <a:off x="407670" y="47400"/>
          <a:ext cx="5707379" cy="738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1: Is this factor outside the school or teacher’s influence?</a:t>
          </a:r>
          <a:endParaRPr lang="en-US" sz="2500" kern="1200" dirty="0"/>
        </a:p>
      </dsp:txBody>
      <dsp:txXfrm>
        <a:off x="407670" y="47400"/>
        <a:ext cx="5707379" cy="738000"/>
      </dsp:txXfrm>
    </dsp:sp>
    <dsp:sp modelId="{3AC4CDCC-E92E-4141-A463-49FDB79FEF8B}">
      <dsp:nvSpPr>
        <dsp:cNvPr id="0" name=""/>
        <dsp:cNvSpPr/>
      </dsp:nvSpPr>
      <dsp:spPr>
        <a:xfrm>
          <a:off x="0" y="1550400"/>
          <a:ext cx="8153399" cy="630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20700" rIns="632794"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1550400"/>
        <a:ext cx="8153399" cy="630000"/>
      </dsp:txXfrm>
    </dsp:sp>
    <dsp:sp modelId="{8AF4E71A-7143-49A5-95C3-44F7DF68B17A}">
      <dsp:nvSpPr>
        <dsp:cNvPr id="0" name=""/>
        <dsp:cNvSpPr/>
      </dsp:nvSpPr>
      <dsp:spPr>
        <a:xfrm>
          <a:off x="407670" y="1181400"/>
          <a:ext cx="5707379" cy="7380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2: Do we have reliable data?</a:t>
          </a:r>
          <a:endParaRPr lang="en-US" sz="2500" kern="1200" dirty="0"/>
        </a:p>
      </dsp:txBody>
      <dsp:txXfrm>
        <a:off x="407670" y="1181400"/>
        <a:ext cx="5707379" cy="738000"/>
      </dsp:txXfrm>
    </dsp:sp>
    <dsp:sp modelId="{C809B187-64BE-49E0-B07F-645D829482DE}">
      <dsp:nvSpPr>
        <dsp:cNvPr id="0" name=""/>
        <dsp:cNvSpPr/>
      </dsp:nvSpPr>
      <dsp:spPr>
        <a:xfrm>
          <a:off x="0" y="2684399"/>
          <a:ext cx="8153399" cy="630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3C330-C5BF-4B31-B775-A485F40EE36F}">
      <dsp:nvSpPr>
        <dsp:cNvPr id="0" name=""/>
        <dsp:cNvSpPr/>
      </dsp:nvSpPr>
      <dsp:spPr>
        <a:xfrm>
          <a:off x="407670" y="2315399"/>
          <a:ext cx="5707379" cy="7380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3: If not, can we pick up the effect by proxy?</a:t>
          </a:r>
          <a:endParaRPr lang="en-US" sz="2500" kern="1200" dirty="0"/>
        </a:p>
      </dsp:txBody>
      <dsp:txXfrm>
        <a:off x="407670" y="2315399"/>
        <a:ext cx="5707379" cy="738000"/>
      </dsp:txXfrm>
    </dsp:sp>
    <dsp:sp modelId="{A0015E5D-F527-4E12-8CB5-A19B69390247}">
      <dsp:nvSpPr>
        <dsp:cNvPr id="0" name=""/>
        <dsp:cNvSpPr/>
      </dsp:nvSpPr>
      <dsp:spPr>
        <a:xfrm>
          <a:off x="0" y="3818399"/>
          <a:ext cx="8153399" cy="630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24F9C-401B-4D01-A8CC-9530C89AA220}">
      <dsp:nvSpPr>
        <dsp:cNvPr id="0" name=""/>
        <dsp:cNvSpPr/>
      </dsp:nvSpPr>
      <dsp:spPr>
        <a:xfrm>
          <a:off x="407670" y="3449399"/>
          <a:ext cx="5707379" cy="738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4: Does it increase the predictive power of the model?</a:t>
          </a:r>
          <a:endParaRPr lang="en-US" sz="2500" kern="1200" dirty="0"/>
        </a:p>
      </dsp:txBody>
      <dsp:txXfrm>
        <a:off x="407670" y="3449399"/>
        <a:ext cx="5707379" cy="738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997E12-3518-4B33-855D-D44919AFC2C4}">
      <dsp:nvSpPr>
        <dsp:cNvPr id="0" name=""/>
        <dsp:cNvSpPr/>
      </dsp:nvSpPr>
      <dsp:spPr>
        <a:xfrm>
          <a:off x="0" y="196881"/>
          <a:ext cx="5410199" cy="252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892" tIns="208280" rIns="419892" bIns="7112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dsp:txBody>
      <dsp:txXfrm>
        <a:off x="0" y="196881"/>
        <a:ext cx="5410199" cy="252000"/>
      </dsp:txXfrm>
    </dsp:sp>
    <dsp:sp modelId="{56D6FDC3-3587-43AC-94EB-7D78178F16F8}">
      <dsp:nvSpPr>
        <dsp:cNvPr id="0" name=""/>
        <dsp:cNvSpPr/>
      </dsp:nvSpPr>
      <dsp:spPr>
        <a:xfrm>
          <a:off x="270510" y="49281"/>
          <a:ext cx="3787140" cy="2952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444500">
            <a:lnSpc>
              <a:spcPct val="90000"/>
            </a:lnSpc>
            <a:spcBef>
              <a:spcPct val="0"/>
            </a:spcBef>
            <a:spcAft>
              <a:spcPct val="35000"/>
            </a:spcAft>
          </a:pPr>
          <a:r>
            <a:rPr lang="en-US" sz="1000" kern="1200" dirty="0" smtClean="0"/>
            <a:t>Check 1: Is this factor outside the school or teacher’s influence?</a:t>
          </a:r>
          <a:endParaRPr lang="en-US" sz="1000" kern="1200" dirty="0"/>
        </a:p>
      </dsp:txBody>
      <dsp:txXfrm>
        <a:off x="270510" y="49281"/>
        <a:ext cx="3787140" cy="295200"/>
      </dsp:txXfrm>
    </dsp:sp>
    <dsp:sp modelId="{3AC4CDCC-E92E-4141-A463-49FDB79FEF8B}">
      <dsp:nvSpPr>
        <dsp:cNvPr id="0" name=""/>
        <dsp:cNvSpPr/>
      </dsp:nvSpPr>
      <dsp:spPr>
        <a:xfrm>
          <a:off x="0" y="650481"/>
          <a:ext cx="5410199" cy="252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892" tIns="208280" rIns="419892" bIns="7112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dsp:txBody>
      <dsp:txXfrm>
        <a:off x="0" y="650481"/>
        <a:ext cx="5410199" cy="252000"/>
      </dsp:txXfrm>
    </dsp:sp>
    <dsp:sp modelId="{8AF4E71A-7143-49A5-95C3-44F7DF68B17A}">
      <dsp:nvSpPr>
        <dsp:cNvPr id="0" name=""/>
        <dsp:cNvSpPr/>
      </dsp:nvSpPr>
      <dsp:spPr>
        <a:xfrm>
          <a:off x="270510" y="502881"/>
          <a:ext cx="3787140" cy="2952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444500">
            <a:lnSpc>
              <a:spcPct val="90000"/>
            </a:lnSpc>
            <a:spcBef>
              <a:spcPct val="0"/>
            </a:spcBef>
            <a:spcAft>
              <a:spcPct val="35000"/>
            </a:spcAft>
          </a:pPr>
          <a:r>
            <a:rPr lang="en-US" sz="1000" kern="1200" dirty="0" smtClean="0"/>
            <a:t>Check 2: Do we have reliable data?</a:t>
          </a:r>
          <a:endParaRPr lang="en-US" sz="1000" kern="1200" dirty="0"/>
        </a:p>
      </dsp:txBody>
      <dsp:txXfrm>
        <a:off x="270510" y="502881"/>
        <a:ext cx="3787140" cy="295200"/>
      </dsp:txXfrm>
    </dsp:sp>
    <dsp:sp modelId="{C809B187-64BE-49E0-B07F-645D829482DE}">
      <dsp:nvSpPr>
        <dsp:cNvPr id="0" name=""/>
        <dsp:cNvSpPr/>
      </dsp:nvSpPr>
      <dsp:spPr>
        <a:xfrm>
          <a:off x="0" y="1104081"/>
          <a:ext cx="5410199" cy="252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3C330-C5BF-4B31-B775-A485F40EE36F}">
      <dsp:nvSpPr>
        <dsp:cNvPr id="0" name=""/>
        <dsp:cNvSpPr/>
      </dsp:nvSpPr>
      <dsp:spPr>
        <a:xfrm>
          <a:off x="270510" y="956481"/>
          <a:ext cx="3787140" cy="2952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444500">
            <a:lnSpc>
              <a:spcPct val="90000"/>
            </a:lnSpc>
            <a:spcBef>
              <a:spcPct val="0"/>
            </a:spcBef>
            <a:spcAft>
              <a:spcPct val="35000"/>
            </a:spcAft>
          </a:pPr>
          <a:r>
            <a:rPr lang="en-US" sz="1000" kern="1200" dirty="0" smtClean="0"/>
            <a:t>Check 3: If not, can we pick up the effect by proxy?</a:t>
          </a:r>
          <a:endParaRPr lang="en-US" sz="1000" kern="1200" dirty="0"/>
        </a:p>
      </dsp:txBody>
      <dsp:txXfrm>
        <a:off x="270510" y="956481"/>
        <a:ext cx="3787140" cy="295200"/>
      </dsp:txXfrm>
    </dsp:sp>
    <dsp:sp modelId="{A0015E5D-F527-4E12-8CB5-A19B69390247}">
      <dsp:nvSpPr>
        <dsp:cNvPr id="0" name=""/>
        <dsp:cNvSpPr/>
      </dsp:nvSpPr>
      <dsp:spPr>
        <a:xfrm>
          <a:off x="0" y="1557681"/>
          <a:ext cx="5410199" cy="252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24F9C-401B-4D01-A8CC-9530C89AA220}">
      <dsp:nvSpPr>
        <dsp:cNvPr id="0" name=""/>
        <dsp:cNvSpPr/>
      </dsp:nvSpPr>
      <dsp:spPr>
        <a:xfrm>
          <a:off x="270510" y="1410081"/>
          <a:ext cx="3787140" cy="2952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444500">
            <a:lnSpc>
              <a:spcPct val="90000"/>
            </a:lnSpc>
            <a:spcBef>
              <a:spcPct val="0"/>
            </a:spcBef>
            <a:spcAft>
              <a:spcPct val="35000"/>
            </a:spcAft>
          </a:pPr>
          <a:r>
            <a:rPr lang="en-US" sz="1000" kern="1200" dirty="0" smtClean="0"/>
            <a:t>Check 4: Does it increase the predictive power of the model?</a:t>
          </a:r>
          <a:endParaRPr lang="en-US" sz="1000" kern="1200" dirty="0"/>
        </a:p>
      </dsp:txBody>
      <dsp:txXfrm>
        <a:off x="270510" y="1410081"/>
        <a:ext cx="3787140" cy="2952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D41CE586-87CE-45A6-85EC-FB688D2C79B7}" type="datetimeFigureOut">
              <a:rPr lang="en-US"/>
              <a:pPr>
                <a:defRPr/>
              </a:pPr>
              <a:t>5/18/2012</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3A0A04B-AFCA-465C-8D4E-F386BD66787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CCF8777F-77E8-4DA3-8D93-02473F976F41}" type="datetimeFigureOut">
              <a:rPr lang="en-US"/>
              <a:pPr>
                <a:defRPr/>
              </a:pPr>
              <a:t>5/18/2012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D87AE152-FD19-4E25-818D-4D8411B40D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the same way we measured the</a:t>
            </a:r>
            <a:r>
              <a:rPr lang="en-US" baseline="0" dirty="0" smtClean="0"/>
              <a:t> effect of rainfall, soil richness, and temperature, we can determine the effect of prior tree height on growth.</a:t>
            </a:r>
          </a:p>
          <a:p>
            <a:pPr eaLnBrk="1" hangingPunct="1">
              <a:spcBef>
                <a:spcPct val="0"/>
              </a:spcBef>
            </a:pPr>
            <a:endParaRPr lang="en-US" baseline="0" dirty="0" smtClean="0"/>
          </a:p>
          <a:p>
            <a:pPr eaLnBrk="1" hangingPunct="1">
              <a:spcBef>
                <a:spcPct val="0"/>
              </a:spcBef>
            </a:pPr>
            <a:r>
              <a:rPr lang="en-US" baseline="0" dirty="0" smtClean="0"/>
              <a:t>We collect data on all Oak Trees in this specific region and measure whether short or tall trees grew faster.</a:t>
            </a:r>
          </a:p>
          <a:p>
            <a:pPr eaLnBrk="1" hangingPunct="1">
              <a:spcBef>
                <a:spcPct val="0"/>
              </a:spcBef>
            </a:pPr>
            <a:endParaRPr lang="en-US" baseline="0" dirty="0" smtClean="0"/>
          </a:p>
          <a:p>
            <a:pPr eaLnBrk="1" hangingPunct="1">
              <a:spcBef>
                <a:spcPct val="0"/>
              </a:spcBef>
            </a:pPr>
            <a:r>
              <a:rPr lang="en-US" baseline="0" dirty="0" smtClean="0"/>
              <a:t>In this case, we determine that tall trees tended to grow more.</a:t>
            </a:r>
          </a:p>
          <a:p>
            <a:pPr eaLnBrk="1" hangingPunct="1">
              <a:spcBef>
                <a:spcPct val="0"/>
              </a:spcBef>
            </a:pPr>
            <a:endParaRPr lang="en-US" baseline="0" dirty="0" smtClean="0"/>
          </a:p>
          <a:p>
            <a:pPr eaLnBrk="1" hangingPunct="1">
              <a:spcBef>
                <a:spcPct val="0"/>
              </a:spcBef>
            </a:pPr>
            <a:r>
              <a:rPr lang="en-US" baseline="0" dirty="0" smtClean="0"/>
              <a:t>In the earlier analogy, we assumed that all trees grew 20 inches during a year of care and then refined our predictions with each tree’s environmental conditions.</a:t>
            </a:r>
          </a:p>
          <a:p>
            <a:pPr eaLnBrk="1" hangingPunct="1">
              <a:spcBef>
                <a:spcPct val="0"/>
              </a:spcBef>
            </a:pPr>
            <a:endParaRPr lang="en-US" baseline="0" dirty="0" smtClean="0"/>
          </a:p>
          <a:p>
            <a:pPr eaLnBrk="1" hangingPunct="1">
              <a:spcBef>
                <a:spcPct val="0"/>
              </a:spcBef>
            </a:pPr>
            <a:r>
              <a:rPr lang="en-US" baseline="0" dirty="0" smtClean="0"/>
              <a:t>By including prior height in the model, we can improve our predictions by taking this data into account.</a:t>
            </a:r>
          </a:p>
          <a:p>
            <a:pPr eaLnBrk="1" hangingPunct="1">
              <a:spcBef>
                <a:spcPct val="0"/>
              </a:spcBef>
            </a:pPr>
            <a:endParaRPr lang="en-US" baseline="0" dirty="0" smtClean="0"/>
          </a:p>
          <a:p>
            <a:pPr eaLnBrk="1" hangingPunct="1">
              <a:spcBef>
                <a:spcPct val="0"/>
              </a:spcBef>
            </a:pPr>
            <a:r>
              <a:rPr lang="en-US" baseline="0" dirty="0" smtClean="0"/>
              <a:t>For example, before considering environmental conditions, Oak C with a starting height of 28 inches would be predicted to grow 9 inches. Oak D with a starting height of 93 inches would be predicted to grow 30 inches.</a:t>
            </a:r>
          </a:p>
          <a:p>
            <a:pPr eaLnBrk="1" hangingPunct="1">
              <a:spcBef>
                <a:spcPct val="0"/>
              </a:spcBef>
            </a:pPr>
            <a:endParaRPr lang="en-US" baseline="0" dirty="0" smtClean="0"/>
          </a:p>
          <a:p>
            <a:pPr eaLnBrk="1" hangingPunct="1">
              <a:spcBef>
                <a:spcPct val="0"/>
              </a:spcBef>
            </a:pP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96057-0E49-448C-9087-1169B0543379}" type="slidenum">
              <a:rPr lang="en-US" smtClean="0">
                <a:solidFill>
                  <a:srgbClr val="000000"/>
                </a:solidFill>
              </a:rPr>
              <a:pPr fontAlgn="base">
                <a:spcBef>
                  <a:spcPct val="0"/>
                </a:spcBef>
                <a:spcAft>
                  <a:spcPct val="0"/>
                </a:spcAft>
                <a:defRPr/>
              </a:pPr>
              <a:t>20</a:t>
            </a:fld>
            <a:endParaRPr lang="en-US" dirty="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Our initial predictions now account for this trend in growth based on prior height.</a:t>
            </a:r>
          </a:p>
          <a:p>
            <a:pPr eaLnBrk="1" hangingPunct="1">
              <a:spcBef>
                <a:spcPct val="0"/>
              </a:spcBef>
            </a:pPr>
            <a:endParaRPr lang="en-US" baseline="0" dirty="0" smtClean="0"/>
          </a:p>
          <a:p>
            <a:pPr eaLnBrk="1" hangingPunct="1">
              <a:spcBef>
                <a:spcPct val="0"/>
              </a:spcBef>
            </a:pPr>
            <a:r>
              <a:rPr lang="en-US" baseline="0" dirty="0" smtClean="0"/>
              <a:t>The final predictions would also account for rainfall, soil richness, and temperature.</a:t>
            </a:r>
          </a:p>
          <a:p>
            <a:pPr eaLnBrk="1" hangingPunct="1">
              <a:spcBef>
                <a:spcPct val="0"/>
              </a:spcBef>
            </a:pPr>
            <a:endParaRPr lang="en-US" baseline="0" dirty="0" smtClean="0"/>
          </a:p>
          <a:p>
            <a:pPr eaLnBrk="1" hangingPunct="1">
              <a:spcBef>
                <a:spcPct val="0"/>
              </a:spcBef>
            </a:pPr>
            <a:r>
              <a:rPr lang="en-US" baseline="0" dirty="0" smtClean="0"/>
              <a:t>How can we accomplish this fairness factor in the education context?</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21</a:t>
            </a:fld>
            <a:endParaRPr lang="en-US"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we see 12 hypothetical students from a district.</a:t>
            </a:r>
          </a:p>
          <a:p>
            <a:pPr eaLnBrk="1" hangingPunct="1">
              <a:spcBef>
                <a:spcPct val="0"/>
              </a:spcBef>
            </a:pPr>
            <a:endParaRPr lang="en-US" dirty="0" smtClean="0"/>
          </a:p>
          <a:p>
            <a:pPr eaLnBrk="1" hangingPunct="1">
              <a:spcBef>
                <a:spcPct val="0"/>
              </a:spcBef>
            </a:pPr>
            <a:r>
              <a:rPr lang="en-US" dirty="0" smtClean="0"/>
              <a:t>For example, </a:t>
            </a:r>
          </a:p>
          <a:p>
            <a:pPr eaLnBrk="1" hangingPunct="1">
              <a:spcBef>
                <a:spcPct val="0"/>
              </a:spcBef>
            </a:pPr>
            <a:r>
              <a:rPr lang="en-US" dirty="0" smtClean="0"/>
              <a:t>Susan Allen scored very highly on her 3</a:t>
            </a:r>
            <a:r>
              <a:rPr lang="en-US" baseline="30000" dirty="0" smtClean="0"/>
              <a:t>rd</a:t>
            </a:r>
            <a:r>
              <a:rPr lang="en-US" dirty="0" smtClean="0"/>
              <a:t> grade test, and highly again on her 4</a:t>
            </a:r>
            <a:r>
              <a:rPr lang="en-US" baseline="30000" dirty="0" smtClean="0"/>
              <a:t>th</a:t>
            </a:r>
            <a:r>
              <a:rPr lang="en-US" dirty="0" smtClean="0"/>
              <a:t> grade test.</a:t>
            </a:r>
          </a:p>
          <a:p>
            <a:pPr eaLnBrk="1" hangingPunct="1">
              <a:spcBef>
                <a:spcPct val="0"/>
              </a:spcBef>
            </a:pPr>
            <a:r>
              <a:rPr lang="en-US" dirty="0" smtClean="0"/>
              <a:t>William Andrews had a very low score on both his 3</a:t>
            </a:r>
            <a:r>
              <a:rPr lang="en-US" baseline="30000" dirty="0" smtClean="0"/>
              <a:t>rd</a:t>
            </a:r>
            <a:r>
              <a:rPr lang="en-US" dirty="0" smtClean="0"/>
              <a:t> grade and 4</a:t>
            </a:r>
            <a:r>
              <a:rPr lang="en-US" baseline="30000" dirty="0" smtClean="0"/>
              <a:t>th</a:t>
            </a:r>
            <a:r>
              <a:rPr lang="en-US" dirty="0" smtClean="0"/>
              <a:t> grade tests.</a:t>
            </a:r>
          </a:p>
          <a:p>
            <a:pPr eaLnBrk="1" hangingPunct="1">
              <a:spcBef>
                <a:spcPct val="0"/>
              </a:spcBef>
            </a:pPr>
            <a:endParaRPr lang="en-US" dirty="0" smtClean="0"/>
          </a:p>
          <a:p>
            <a:pPr eaLnBrk="1" hangingPunct="1">
              <a:spcBef>
                <a:spcPct val="0"/>
              </a:spcBef>
            </a:pPr>
            <a:r>
              <a:rPr lang="en-US" dirty="0" smtClean="0"/>
              <a:t>A student’s skills and knowledge tend to persist from one year to the next. How can we use this information to make better predictions about student growth?</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C5D8F2-6764-476A-9EB6-3A011AE71960}"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we sort 3</a:t>
            </a:r>
            <a:r>
              <a:rPr lang="en-US" baseline="30000" dirty="0" smtClean="0"/>
              <a:t>rd</a:t>
            </a:r>
            <a:r>
              <a:rPr lang="en-US" dirty="0" smtClean="0"/>
              <a:t> grade scores high to low, what do we notice about students’ gain from test to test?</a:t>
            </a:r>
          </a:p>
          <a:p>
            <a:pPr eaLnBrk="1" hangingPunct="1">
              <a:spcBef>
                <a:spcPct val="0"/>
              </a:spcBef>
            </a:pPr>
            <a:endParaRPr lang="en-US" dirty="0" smtClean="0"/>
          </a:p>
          <a:p>
            <a:pPr eaLnBrk="1" hangingPunct="1">
              <a:spcBef>
                <a:spcPct val="0"/>
              </a:spcBef>
            </a:pPr>
            <a:r>
              <a:rPr lang="en-US" dirty="0" smtClean="0"/>
              <a:t>First we sort by each student’s 3</a:t>
            </a:r>
            <a:r>
              <a:rPr lang="en-US" baseline="30000" dirty="0" smtClean="0"/>
              <a:t>rd</a:t>
            </a:r>
            <a:r>
              <a:rPr lang="en-US" dirty="0" smtClean="0"/>
              <a:t> Grade score.</a:t>
            </a:r>
          </a:p>
          <a:p>
            <a:pPr eaLnBrk="1" hangingPunct="1">
              <a:spcBef>
                <a:spcPct val="0"/>
              </a:spcBef>
            </a:pPr>
            <a:r>
              <a:rPr lang="en-US" dirty="0" smtClean="0"/>
              <a:t>We add a column that computes the gain in score from the 3</a:t>
            </a:r>
            <a:r>
              <a:rPr lang="en-US" baseline="30000" dirty="0" smtClean="0"/>
              <a:t>rd</a:t>
            </a:r>
            <a:r>
              <a:rPr lang="en-US" dirty="0" smtClean="0"/>
              <a:t> grade to the 4</a:t>
            </a:r>
            <a:r>
              <a:rPr lang="en-US" baseline="30000" dirty="0" smtClean="0"/>
              <a:t>th</a:t>
            </a:r>
            <a:r>
              <a:rPr lang="en-US" dirty="0" smtClean="0"/>
              <a:t> grade test.</a:t>
            </a:r>
          </a:p>
          <a:p>
            <a:pPr eaLnBrk="1" hangingPunct="1">
              <a:spcBef>
                <a:spcPct val="0"/>
              </a:spcBef>
            </a:pPr>
            <a:endParaRPr lang="en-US" dirty="0" smtClean="0"/>
          </a:p>
          <a:p>
            <a:pPr eaLnBrk="1" hangingPunct="1">
              <a:spcBef>
                <a:spcPct val="0"/>
              </a:spcBef>
            </a:pPr>
            <a:r>
              <a:rPr lang="en-US" dirty="0" smtClean="0"/>
              <a:t>For example, Susan Allen, our highest performing 3</a:t>
            </a:r>
            <a:r>
              <a:rPr lang="en-US" baseline="30000" dirty="0" smtClean="0"/>
              <a:t>rd</a:t>
            </a:r>
            <a:r>
              <a:rPr lang="en-US" dirty="0" smtClean="0"/>
              <a:t> grader scored 312 on the 3</a:t>
            </a:r>
            <a:r>
              <a:rPr lang="en-US" baseline="30000" dirty="0" smtClean="0"/>
              <a:t>rd</a:t>
            </a:r>
            <a:r>
              <a:rPr lang="en-US" dirty="0" smtClean="0"/>
              <a:t> grade test and 323 on the 4</a:t>
            </a:r>
            <a:r>
              <a:rPr lang="en-US" baseline="30000" dirty="0" smtClean="0"/>
              <a:t>th</a:t>
            </a:r>
            <a:r>
              <a:rPr lang="en-US" dirty="0" smtClean="0"/>
              <a:t> grade test, a gain of 11 points.</a:t>
            </a:r>
          </a:p>
          <a:p>
            <a:pPr eaLnBrk="1" hangingPunct="1">
              <a:spcBef>
                <a:spcPct val="0"/>
              </a:spcBef>
            </a:pPr>
            <a:endParaRPr lang="en-US" dirty="0" smtClean="0"/>
          </a:p>
          <a:p>
            <a:pPr eaLnBrk="1" hangingPunct="1">
              <a:spcBef>
                <a:spcPct val="0"/>
              </a:spcBef>
            </a:pPr>
            <a:r>
              <a:rPr lang="en-US" dirty="0" smtClean="0"/>
              <a:t>William Andrews, our lowest performing 3</a:t>
            </a:r>
            <a:r>
              <a:rPr lang="en-US" baseline="30000" dirty="0" smtClean="0"/>
              <a:t>rd</a:t>
            </a:r>
            <a:r>
              <a:rPr lang="en-US" dirty="0" smtClean="0"/>
              <a:t> grader scored 238 on the 3</a:t>
            </a:r>
            <a:r>
              <a:rPr lang="en-US" baseline="30000" dirty="0" smtClean="0"/>
              <a:t>rd</a:t>
            </a:r>
            <a:r>
              <a:rPr lang="en-US" dirty="0" smtClean="0"/>
              <a:t> grade test and 271 on the 4</a:t>
            </a:r>
            <a:r>
              <a:rPr lang="en-US" baseline="30000" dirty="0" smtClean="0"/>
              <a:t>th</a:t>
            </a:r>
            <a:r>
              <a:rPr lang="en-US" dirty="0" smtClean="0"/>
              <a:t> grade test, a gain of 33 points.</a:t>
            </a:r>
          </a:p>
          <a:p>
            <a:pPr eaLnBrk="1" hangingPunct="1">
              <a:spcBef>
                <a:spcPct val="0"/>
              </a:spcBef>
            </a:pPr>
            <a:endParaRPr lang="en-US" dirty="0" smtClean="0"/>
          </a:p>
          <a:p>
            <a:pPr eaLnBrk="1" hangingPunct="1">
              <a:spcBef>
                <a:spcPct val="0"/>
              </a:spcBef>
            </a:pPr>
            <a:r>
              <a:rPr lang="en-US" dirty="0" smtClean="0"/>
              <a:t>If we look at all this data together, do we notice a trend in the amount of gain students made based on their starting point on the 3</a:t>
            </a:r>
            <a:r>
              <a:rPr lang="en-US" baseline="30000" dirty="0" smtClean="0"/>
              <a:t>rd</a:t>
            </a:r>
            <a:r>
              <a:rPr lang="en-US" dirty="0" smtClean="0"/>
              <a:t> grade test?</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A3B21E-F5C7-40C3-B41B-619BC4DF6EF1}"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we find a trend in score gain based on starting point, we control for it in the Value-Added model.</a:t>
            </a:r>
          </a:p>
          <a:p>
            <a:pPr eaLnBrk="1" hangingPunct="1">
              <a:spcBef>
                <a:spcPct val="0"/>
              </a:spcBef>
            </a:pPr>
            <a:endParaRPr lang="en-US" dirty="0" smtClean="0"/>
          </a:p>
          <a:p>
            <a:pPr eaLnBrk="1" hangingPunct="1">
              <a:spcBef>
                <a:spcPct val="0"/>
              </a:spcBef>
            </a:pPr>
            <a:r>
              <a:rPr lang="en-US" dirty="0" smtClean="0"/>
              <a:t>In this case, we see a trend that students with </a:t>
            </a:r>
            <a:r>
              <a:rPr lang="en-US" b="1" dirty="0" smtClean="0"/>
              <a:t>high</a:t>
            </a:r>
            <a:r>
              <a:rPr lang="en-US" dirty="0" smtClean="0"/>
              <a:t> scores in 3</a:t>
            </a:r>
            <a:r>
              <a:rPr lang="en-US" baseline="30000" dirty="0" smtClean="0"/>
              <a:t>rd</a:t>
            </a:r>
            <a:r>
              <a:rPr lang="en-US" dirty="0" smtClean="0"/>
              <a:t> grade tended to gain </a:t>
            </a:r>
            <a:r>
              <a:rPr lang="en-US" b="1" dirty="0" smtClean="0"/>
              <a:t>fewer</a:t>
            </a:r>
            <a:r>
              <a:rPr lang="en-US" dirty="0" smtClean="0"/>
              <a:t> points on the 4</a:t>
            </a:r>
            <a:r>
              <a:rPr lang="en-US" baseline="30000" dirty="0" smtClean="0"/>
              <a:t>th</a:t>
            </a:r>
            <a:r>
              <a:rPr lang="en-US" dirty="0" smtClean="0"/>
              <a:t> grade test.  </a:t>
            </a:r>
          </a:p>
          <a:p>
            <a:pPr eaLnBrk="1" hangingPunct="1">
              <a:spcBef>
                <a:spcPct val="0"/>
              </a:spcBef>
            </a:pPr>
            <a:r>
              <a:rPr lang="en-US" dirty="0" smtClean="0"/>
              <a:t>Students with </a:t>
            </a:r>
            <a:r>
              <a:rPr lang="en-US" b="1" dirty="0" smtClean="0"/>
              <a:t>low</a:t>
            </a:r>
            <a:r>
              <a:rPr lang="en-US" dirty="0" smtClean="0"/>
              <a:t> score in 3</a:t>
            </a:r>
            <a:r>
              <a:rPr lang="en-US" baseline="30000" dirty="0" smtClean="0"/>
              <a:t>rd</a:t>
            </a:r>
            <a:r>
              <a:rPr lang="en-US" dirty="0" smtClean="0"/>
              <a:t> grade tended to gain </a:t>
            </a:r>
            <a:r>
              <a:rPr lang="en-US" b="1" dirty="0" smtClean="0"/>
              <a:t>more</a:t>
            </a:r>
            <a:r>
              <a:rPr lang="en-US" dirty="0" smtClean="0"/>
              <a:t> points on 4</a:t>
            </a:r>
            <a:r>
              <a:rPr lang="en-US" baseline="30000" dirty="0" smtClean="0"/>
              <a:t>th</a:t>
            </a:r>
            <a:r>
              <a:rPr lang="en-US" dirty="0" smtClean="0"/>
              <a:t> grade test.</a:t>
            </a:r>
          </a:p>
          <a:p>
            <a:pPr eaLnBrk="1" hangingPunct="1">
              <a:spcBef>
                <a:spcPct val="0"/>
              </a:spcBef>
            </a:pPr>
            <a:endParaRPr lang="en-US" dirty="0" smtClean="0"/>
          </a:p>
          <a:p>
            <a:pPr eaLnBrk="1" hangingPunct="1">
              <a:spcBef>
                <a:spcPct val="0"/>
              </a:spcBef>
            </a:pPr>
            <a:r>
              <a:rPr lang="en-US" dirty="0" smtClean="0"/>
              <a:t>Please note that this is a small subsection of students from multiple schools across the district or state.  To make these kind of analyses, we use data from </a:t>
            </a:r>
            <a:r>
              <a:rPr lang="en-US" b="1" dirty="0" smtClean="0"/>
              <a:t>all</a:t>
            </a:r>
            <a:r>
              <a:rPr lang="en-US" dirty="0" smtClean="0"/>
              <a:t> students in the district or state to detect trends and patterns.</a:t>
            </a:r>
          </a:p>
          <a:p>
            <a:pPr eaLnBrk="1" hangingPunct="1">
              <a:spcBef>
                <a:spcPct val="0"/>
              </a:spcBef>
            </a:pPr>
            <a:endParaRPr lang="en-US" dirty="0" smtClean="0"/>
          </a:p>
          <a:p>
            <a:pPr eaLnBrk="1" hangingPunct="1">
              <a:spcBef>
                <a:spcPct val="0"/>
              </a:spcBef>
            </a:pPr>
            <a:r>
              <a:rPr lang="en-US" dirty="0" smtClean="0"/>
              <a:t>If we found that this pattern continued across an entire district or state, we would come to the conclusion that during this time period, students with </a:t>
            </a:r>
            <a:r>
              <a:rPr lang="en-US" b="1" dirty="0" smtClean="0"/>
              <a:t>low</a:t>
            </a:r>
            <a:r>
              <a:rPr lang="en-US" dirty="0" smtClean="0"/>
              <a:t> 3</a:t>
            </a:r>
            <a:r>
              <a:rPr lang="en-US" baseline="30000" dirty="0" smtClean="0"/>
              <a:t>rd</a:t>
            </a:r>
            <a:r>
              <a:rPr lang="en-US" dirty="0" smtClean="0"/>
              <a:t> grade scores were more likely to gain </a:t>
            </a:r>
            <a:r>
              <a:rPr lang="en-US" b="1" dirty="0" smtClean="0"/>
              <a:t>more </a:t>
            </a:r>
            <a:r>
              <a:rPr lang="en-US" dirty="0" smtClean="0"/>
              <a:t>points on the 4</a:t>
            </a:r>
            <a:r>
              <a:rPr lang="en-US" baseline="30000" dirty="0" smtClean="0"/>
              <a:t>th</a:t>
            </a:r>
            <a:r>
              <a:rPr lang="en-US" dirty="0" smtClean="0"/>
              <a:t> grade test than students starting off with </a:t>
            </a:r>
            <a:r>
              <a:rPr lang="en-US" b="1" dirty="0" smtClean="0"/>
              <a:t>high</a:t>
            </a:r>
            <a:r>
              <a:rPr lang="en-US" dirty="0" smtClean="0"/>
              <a:t> 3</a:t>
            </a:r>
            <a:r>
              <a:rPr lang="en-US" baseline="30000" dirty="0" smtClean="0"/>
              <a:t>rd</a:t>
            </a:r>
            <a:r>
              <a:rPr lang="en-US" dirty="0" smtClean="0"/>
              <a:t> grade scores.</a:t>
            </a:r>
          </a:p>
          <a:p>
            <a:pPr eaLnBrk="1" hangingPunct="1">
              <a:spcBef>
                <a:spcPct val="0"/>
              </a:spcBef>
            </a:pPr>
            <a:endParaRPr lang="en-US" dirty="0" smtClean="0"/>
          </a:p>
          <a:p>
            <a:pPr eaLnBrk="1" hangingPunct="1">
              <a:spcBef>
                <a:spcPct val="0"/>
              </a:spcBef>
            </a:pPr>
            <a:r>
              <a:rPr lang="en-US" dirty="0" smtClean="0"/>
              <a:t>This is typically what we find when analyzing real test data. Higher achieving students tend</a:t>
            </a:r>
            <a:r>
              <a:rPr lang="en-US" baseline="0" dirty="0" smtClean="0"/>
              <a:t> to gain fewer points during a year of growth.</a:t>
            </a:r>
            <a:endParaRPr lang="en-US" dirty="0" smtClean="0"/>
          </a:p>
          <a:p>
            <a:pPr eaLnBrk="1" hangingPunct="1">
              <a:spcBef>
                <a:spcPct val="0"/>
              </a:spcBef>
            </a:pPr>
            <a:endParaRPr lang="en-US" dirty="0" smtClean="0"/>
          </a:p>
          <a:p>
            <a:pPr eaLnBrk="1" hangingPunct="1">
              <a:spcBef>
                <a:spcPct val="0"/>
              </a:spcBef>
            </a:pPr>
            <a:r>
              <a:rPr lang="en-US" dirty="0" smtClean="0"/>
              <a:t>By measuring this trend and controlling for it when we make predictions, Value-Added Estimates can fairly compare the growth of students from across the achievement spectrum.</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6997FF-4745-4DD4-B1DD-389C8D2DDA39}" type="slidenum">
              <a:rPr lang="en-US" smtClean="0"/>
              <a:pPr fontAlgn="base">
                <a:spcBef>
                  <a:spcPct val="0"/>
                </a:spcBef>
                <a:spcAft>
                  <a:spcPct val="0"/>
                </a:spcAft>
                <a:defRPr/>
              </a:pPr>
              <a:t>24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Presenter notes:</a:t>
            </a:r>
          </a:p>
          <a:p>
            <a:endParaRPr lang="en-US" dirty="0" smtClean="0"/>
          </a:p>
          <a:p>
            <a:r>
              <a:rPr lang="en-US" dirty="0" smtClean="0"/>
              <a:t>Reasons</a:t>
            </a:r>
            <a:r>
              <a:rPr lang="en-US" baseline="0" dirty="0" smtClean="0"/>
              <a:t> this may be the case:</a:t>
            </a:r>
          </a:p>
          <a:p>
            <a:endParaRPr lang="en-US" baseline="0" dirty="0" smtClean="0"/>
          </a:p>
          <a:p>
            <a:pPr marL="232395" indent="-232395">
              <a:buFont typeface="Arial" pitchFamily="34" charset="0"/>
              <a:buChar char="•"/>
            </a:pPr>
            <a:r>
              <a:rPr lang="en-US" baseline="0" dirty="0" smtClean="0"/>
              <a:t>If student knowledge is not totally durable (learning is subject to decay would lead to lambda less than 1)</a:t>
            </a:r>
          </a:p>
          <a:p>
            <a:pPr marL="232395" indent="-232395">
              <a:buFont typeface="Arial" pitchFamily="34" charset="0"/>
              <a:buChar char="•"/>
            </a:pPr>
            <a:r>
              <a:rPr lang="en-US" baseline="0" dirty="0" smtClean="0"/>
              <a:t>If school resources are allocated differently based on prior achievement (lambda less than 1 if more resources allocated to lower achievers, lambda greater than 1 if more resources allocated to higher achievers)</a:t>
            </a:r>
          </a:p>
          <a:p>
            <a:pPr marL="232395" indent="-232395">
              <a:buFont typeface="Arial" pitchFamily="34" charset="0"/>
              <a:buChar char="•"/>
            </a:pPr>
            <a:r>
              <a:rPr lang="en-US" baseline="0" dirty="0" smtClean="0"/>
              <a:t>Different test scales used in pretest and posttest (lambda would partially reflect differences in scale)</a:t>
            </a:r>
          </a:p>
          <a:p>
            <a:pPr marL="232395" indent="-232395">
              <a:buFont typeface="Arial" pitchFamily="34" charset="0"/>
              <a:buChar char="•"/>
            </a:pPr>
            <a:r>
              <a:rPr lang="en-US" dirty="0" smtClean="0"/>
              <a:t>If the relationship between post and prior achievement is nonlinear due to different methods</a:t>
            </a:r>
            <a:r>
              <a:rPr lang="en-US" baseline="0" dirty="0" smtClean="0"/>
              <a:t> used to scale assessments</a:t>
            </a:r>
            <a:endParaRPr lang="en-US" dirty="0" smtClean="0"/>
          </a:p>
          <a:p>
            <a:endParaRPr lang="en-US" dirty="0" smtClean="0"/>
          </a:p>
          <a:p>
            <a:endParaRPr lang="en-US" dirty="0" smtClean="0"/>
          </a:p>
          <a:p>
            <a:r>
              <a:rPr lang="en-US" dirty="0" smtClean="0"/>
              <a:t>From Meyer / Dokumaci Paper:</a:t>
            </a:r>
          </a:p>
          <a:p>
            <a:endParaRPr lang="en-US" dirty="0" smtClean="0"/>
          </a:p>
          <a:p>
            <a:r>
              <a:rPr lang="en-US" dirty="0" smtClean="0"/>
              <a:t>The model would be</a:t>
            </a:r>
          </a:p>
          <a:p>
            <a:r>
              <a:rPr lang="en-US" dirty="0" smtClean="0"/>
              <a:t>simpler to estimate if it were appropriate to impose the parameter restriction λ =1, but there are at</a:t>
            </a:r>
          </a:p>
          <a:p>
            <a:r>
              <a:rPr lang="en-US" dirty="0" smtClean="0"/>
              <a:t>least four factors that could make this restriction invalid. First, λ could be less than 1 if the stock of</a:t>
            </a:r>
          </a:p>
          <a:p>
            <a:r>
              <a:rPr lang="en-US" dirty="0" smtClean="0"/>
              <a:t>knowledge, skill, and achievement captured by student assessments is not totally durable, but rather is</a:t>
            </a:r>
          </a:p>
          <a:p>
            <a:r>
              <a:rPr lang="en-US" dirty="0" smtClean="0"/>
              <a:t>subject to decay. Second, λ could differ from 1 if school resources are allocated differentially to</a:t>
            </a:r>
          </a:p>
          <a:p>
            <a:r>
              <a:rPr lang="en-US" dirty="0" smtClean="0"/>
              <a:t>students as a function of prior achievement. If resources were to be tilted relatively toward low achieving</a:t>
            </a:r>
          </a:p>
          <a:p>
            <a:r>
              <a:rPr lang="en-US" dirty="0" smtClean="0"/>
              <a:t>students—a remediation strategy—then λ would be reduced. The opposite would be true if</a:t>
            </a:r>
          </a:p>
          <a:p>
            <a:r>
              <a:rPr lang="en-US" dirty="0" smtClean="0"/>
              <a:t>resources were tilted toward high‐achieving students. Third, λ could differ from1 if posttest and pretest</a:t>
            </a:r>
          </a:p>
          <a:p>
            <a:r>
              <a:rPr lang="en-US" dirty="0" smtClean="0"/>
              <a:t>scores are measured on different scales, perhaps because the assessments administered in different</a:t>
            </a:r>
          </a:p>
          <a:p>
            <a:r>
              <a:rPr lang="en-US" dirty="0" smtClean="0"/>
              <a:t>grades are from different vendors and scored on different test scales or due to instability in the</a:t>
            </a:r>
          </a:p>
          <a:p>
            <a:r>
              <a:rPr lang="en-US" dirty="0" smtClean="0"/>
              <a:t>variability of test scores across grades and years. In this case, the coefficient on prior achievement</a:t>
            </a:r>
          </a:p>
          <a:p>
            <a:r>
              <a:rPr lang="en-US" dirty="0" smtClean="0"/>
              <a:t>partially reflects the difference in scale units between the pretest and posttest. Fourth, the different</a:t>
            </a:r>
          </a:p>
          <a:p>
            <a:r>
              <a:rPr lang="en-US" dirty="0" smtClean="0"/>
              <a:t>methods used to scale assessments could in effect transform posttest and pretest scores so that the</a:t>
            </a:r>
          </a:p>
          <a:p>
            <a:r>
              <a:rPr lang="en-US" dirty="0" smtClean="0"/>
              <a:t>relationship between post and prior achievement would be nonlinear. In this case a linear value‐added</a:t>
            </a:r>
          </a:p>
          <a:p>
            <a:r>
              <a:rPr lang="en-US" dirty="0" smtClean="0"/>
              <a:t>model might still provide a reasonably accurate approximation of the achievement growth process, but</a:t>
            </a:r>
          </a:p>
          <a:p>
            <a:r>
              <a:rPr lang="en-US" dirty="0" smtClean="0"/>
              <a:t>the coefficient on prior achievement (as in the case of the third point) would be affected by the test</a:t>
            </a:r>
          </a:p>
          <a:p>
            <a:r>
              <a:rPr lang="en-US" dirty="0" smtClean="0"/>
              <a:t>scaling.</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we see three schools serving different student populations.</a:t>
            </a:r>
          </a:p>
          <a:p>
            <a:pPr eaLnBrk="1" hangingPunct="1">
              <a:spcBef>
                <a:spcPct val="0"/>
              </a:spcBef>
            </a:pPr>
            <a:endParaRPr lang="en-US" dirty="0" smtClean="0"/>
          </a:p>
          <a:p>
            <a:pPr eaLnBrk="1" hangingPunct="1">
              <a:spcBef>
                <a:spcPct val="0"/>
              </a:spcBef>
            </a:pPr>
            <a:r>
              <a:rPr lang="en-US" dirty="0" smtClean="0"/>
              <a:t>For example, </a:t>
            </a:r>
          </a:p>
          <a:p>
            <a:pPr eaLnBrk="1" hangingPunct="1">
              <a:spcBef>
                <a:spcPct val="0"/>
              </a:spcBef>
            </a:pPr>
            <a:r>
              <a:rPr lang="en-US" dirty="0" smtClean="0"/>
              <a:t>School A is serving mostly students with very high test scores.</a:t>
            </a:r>
          </a:p>
          <a:p>
            <a:pPr eaLnBrk="1" hangingPunct="1">
              <a:spcBef>
                <a:spcPct val="0"/>
              </a:spcBef>
            </a:pPr>
            <a:r>
              <a:rPr lang="en-US" dirty="0" smtClean="0"/>
              <a:t>On the other extreme, School C is serving mostly students with very low test scores.</a:t>
            </a:r>
          </a:p>
          <a:p>
            <a:pPr eaLnBrk="1" hangingPunct="1">
              <a:spcBef>
                <a:spcPct val="0"/>
              </a:spcBef>
            </a:pPr>
            <a:endParaRPr lang="en-US" dirty="0" smtClean="0"/>
          </a:p>
          <a:p>
            <a:pPr eaLnBrk="1" hangingPunct="1">
              <a:spcBef>
                <a:spcPct val="0"/>
              </a:spcBef>
            </a:pPr>
            <a:r>
              <a:rPr lang="en-US" dirty="0" smtClean="0"/>
              <a:t>Keep in mind what we just saw in the previous slide about district-wide or state-wide trends in gain on the test.</a:t>
            </a:r>
          </a:p>
          <a:p>
            <a:pPr eaLnBrk="1" hangingPunct="1">
              <a:spcBef>
                <a:spcPct val="0"/>
              </a:spcBef>
            </a:pPr>
            <a:r>
              <a:rPr lang="en-US" dirty="0" smtClean="0"/>
              <a:t>Why would it be unfair to compare of test score gain at different schools before controlling for prior performance?</a:t>
            </a:r>
          </a:p>
          <a:p>
            <a:pPr eaLnBrk="1" hangingPunct="1">
              <a:spcBef>
                <a:spcPct val="0"/>
              </a:spcBef>
            </a:pPr>
            <a:endParaRPr lang="en-US" dirty="0" smtClean="0"/>
          </a:p>
          <a:p>
            <a:pPr eaLnBrk="1" hangingPunct="1">
              <a:spcBef>
                <a:spcPct val="0"/>
              </a:spcBef>
            </a:pPr>
            <a:r>
              <a:rPr lang="en-US" dirty="0" smtClean="0"/>
              <a:t>In the previous slides, we saw that in this example test, students higher on the test scale tended to gain fewer points on average across the district.</a:t>
            </a:r>
          </a:p>
          <a:p>
            <a:pPr eaLnBrk="1" hangingPunct="1">
              <a:spcBef>
                <a:spcPct val="0"/>
              </a:spcBef>
            </a:pPr>
            <a:endParaRPr lang="en-US" dirty="0" smtClean="0"/>
          </a:p>
          <a:p>
            <a:pPr eaLnBrk="1" hangingPunct="1">
              <a:spcBef>
                <a:spcPct val="0"/>
              </a:spcBef>
            </a:pPr>
            <a:r>
              <a:rPr lang="en-US" dirty="0" smtClean="0"/>
              <a:t>If in reality School A, School B, and School C were all average at helping students learn, School C would look the best in a simple growth or gain model and School A would look the worst.</a:t>
            </a:r>
          </a:p>
          <a:p>
            <a:pPr eaLnBrk="1" hangingPunct="1">
              <a:spcBef>
                <a:spcPct val="0"/>
              </a:spcBef>
            </a:pPr>
            <a:endParaRPr lang="en-US" dirty="0" smtClean="0"/>
          </a:p>
          <a:p>
            <a:pPr eaLnBrk="1" hangingPunct="1">
              <a:spcBef>
                <a:spcPct val="0"/>
              </a:spcBef>
            </a:pPr>
            <a:r>
              <a:rPr lang="en-US" dirty="0" smtClean="0"/>
              <a:t>On average, students in the Minimal category would gain more points due to the uneven test scale we observed on the previous slide. That would make School C’s gains artificially inflated.</a:t>
            </a:r>
          </a:p>
          <a:p>
            <a:pPr eaLnBrk="1" hangingPunct="1">
              <a:spcBef>
                <a:spcPct val="0"/>
              </a:spcBef>
            </a:pPr>
            <a:endParaRPr lang="en-US" dirty="0" smtClean="0"/>
          </a:p>
          <a:p>
            <a:pPr eaLnBrk="1" hangingPunct="1">
              <a:spcBef>
                <a:spcPct val="0"/>
              </a:spcBef>
            </a:pPr>
            <a:r>
              <a:rPr lang="en-US" dirty="0" smtClean="0"/>
              <a:t>On average, students in the Advanced category would gain fewer points due to the uneven test scale. That would make School A’s gains artificially lower.</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581DB4-E318-4827-B68E-2E260CC00930}" type="slidenum">
              <a:rPr lang="en-US" smtClean="0"/>
              <a:pPr fontAlgn="base">
                <a:spcBef>
                  <a:spcPct val="0"/>
                </a:spcBef>
                <a:spcAft>
                  <a:spcPct val="0"/>
                </a:spcAft>
                <a:defRPr/>
              </a:pPr>
              <a:t>26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Since VARC analyzes the trend of scores for all student in the district or state, we can analyze these trends and determine the appropriate adjustments to counteract these effects in our predictions.</a:t>
            </a:r>
          </a:p>
          <a:p>
            <a:pPr eaLnBrk="1" hangingPunct="1">
              <a:spcBef>
                <a:spcPct val="0"/>
              </a:spcBef>
            </a:pPr>
            <a:endParaRPr lang="en-US" dirty="0" smtClean="0"/>
          </a:p>
          <a:p>
            <a:pPr eaLnBrk="1" hangingPunct="1">
              <a:spcBef>
                <a:spcPct val="0"/>
              </a:spcBef>
            </a:pPr>
            <a:r>
              <a:rPr lang="en-US" dirty="0" smtClean="0"/>
              <a:t>After we have made these customized predictions, we can fairly evaluate the growth of students in schools serving students with any achievement level distribution. </a:t>
            </a:r>
          </a:p>
          <a:p>
            <a:pPr eaLnBrk="1" hangingPunct="1">
              <a:spcBef>
                <a:spcPct val="0"/>
              </a:spcBef>
            </a:pPr>
            <a:endParaRPr lang="en-US" dirty="0" smtClean="0"/>
          </a:p>
          <a:p>
            <a:pPr eaLnBrk="1" hangingPunct="1">
              <a:spcBef>
                <a:spcPct val="0"/>
              </a:spcBef>
            </a:pPr>
            <a:r>
              <a:rPr lang="en-US" b="1" dirty="0" smtClean="0"/>
              <a:t>High</a:t>
            </a:r>
            <a:r>
              <a:rPr lang="en-US" dirty="0" smtClean="0"/>
              <a:t> Achieving students in School A are compared to typical growth for similar </a:t>
            </a:r>
            <a:r>
              <a:rPr lang="en-US" b="1" dirty="0" smtClean="0"/>
              <a:t>high</a:t>
            </a:r>
            <a:r>
              <a:rPr lang="en-US" dirty="0" smtClean="0"/>
              <a:t> achieving students from across the district or state.</a:t>
            </a:r>
          </a:p>
          <a:p>
            <a:pPr eaLnBrk="1" hangingPunct="1">
              <a:spcBef>
                <a:spcPct val="0"/>
              </a:spcBef>
            </a:pPr>
            <a:r>
              <a:rPr lang="en-US" b="1" dirty="0" smtClean="0"/>
              <a:t>Low</a:t>
            </a:r>
            <a:r>
              <a:rPr lang="en-US" dirty="0" smtClean="0"/>
              <a:t> Achieving students in School C are compared to typical growth for similar </a:t>
            </a:r>
            <a:r>
              <a:rPr lang="en-US" b="1" dirty="0" smtClean="0"/>
              <a:t>low </a:t>
            </a:r>
            <a:r>
              <a:rPr lang="en-US" dirty="0" smtClean="0"/>
              <a:t>achieving students from across the district or state.</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BCEE79-2EBE-4773-A117-DB3DB74032DA}" type="slidenum">
              <a:rPr lang="en-US" smtClean="0"/>
              <a:pPr fontAlgn="base">
                <a:spcBef>
                  <a:spcPct val="0"/>
                </a:spcBef>
                <a:spcAft>
                  <a:spcPct val="0"/>
                </a:spcAft>
                <a:defRPr/>
              </a:pPr>
              <a:t>27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Imagine</a:t>
            </a:r>
            <a:r>
              <a:rPr lang="en-US" baseline="0" dirty="0" smtClean="0"/>
              <a:t> we want to evaluate another pair of gardeners and we notice that there is something else different about their trees that we have not controlled for in the model.</a:t>
            </a:r>
          </a:p>
          <a:p>
            <a:pPr eaLnBrk="1" hangingPunct="1">
              <a:spcBef>
                <a:spcPct val="0"/>
              </a:spcBef>
            </a:pPr>
            <a:endParaRPr lang="en-US" baseline="0" dirty="0" smtClean="0"/>
          </a:p>
          <a:p>
            <a:pPr eaLnBrk="1" hangingPunct="1">
              <a:spcBef>
                <a:spcPct val="0"/>
              </a:spcBef>
            </a:pPr>
            <a:r>
              <a:rPr lang="en-US" baseline="0" dirty="0" smtClean="0"/>
              <a:t>In this example, Oak F has many more leaves than Oak E.</a:t>
            </a:r>
          </a:p>
          <a:p>
            <a:pPr eaLnBrk="1" hangingPunct="1">
              <a:spcBef>
                <a:spcPct val="0"/>
              </a:spcBef>
            </a:pPr>
            <a:endParaRPr lang="en-US" baseline="0" dirty="0" smtClean="0"/>
          </a:p>
          <a:p>
            <a:pPr eaLnBrk="1" hangingPunct="1">
              <a:spcBef>
                <a:spcPct val="0"/>
              </a:spcBef>
            </a:pPr>
            <a:r>
              <a:rPr lang="en-US" baseline="0" dirty="0" smtClean="0"/>
              <a:t>Is this something we could account for in our predictions?</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30</a:t>
            </a:fld>
            <a:endParaRPr lang="en-US"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ea typeface="ＭＳ Ｐゴシック" pitchFamily="-123" charset="-128"/>
                <a:cs typeface="ＭＳ Ｐゴシック" pitchFamily="-123" charset="-128"/>
              </a:rPr>
              <a:t>A value-added model (VAM) is a quasi-experimental statistical model that yields estimates of the contribution of schools, classrooms, teachers, or other educational units to student achievement, controlling for non-school sources of student achievement growth, including prior student achievement and student and family characteristics.</a:t>
            </a:r>
          </a:p>
          <a:p>
            <a:pPr>
              <a:defRPr/>
            </a:pPr>
            <a:r>
              <a:rPr lang="en-US" dirty="0" smtClean="0">
                <a:ea typeface="ＭＳ Ｐゴシック" pitchFamily="-123" charset="-128"/>
                <a:cs typeface="ＭＳ Ｐゴシック" pitchFamily="-123" charset="-128"/>
              </a:rPr>
              <a:t>A VAM produces estimates of productivity under the counterfactual assumption that all schools serve the same group of students. This facilitates apples-to-apples school comparisons rather than apples-to-oranges comparisons.</a:t>
            </a:r>
          </a:p>
          <a:p>
            <a:pPr>
              <a:defRPr/>
            </a:pPr>
            <a:r>
              <a:rPr lang="en-US" dirty="0" smtClean="0">
                <a:ea typeface="ＭＳ Ｐゴシック" pitchFamily="-123" charset="-128"/>
                <a:cs typeface="ＭＳ Ｐゴシック" pitchFamily="-123" charset="-128"/>
              </a:rPr>
              <a:t>The objective is to facilitate valid and fair comparisons of productivity with respect to student outcomes, given that schools may serve very different student populations.</a:t>
            </a:r>
          </a:p>
          <a:p>
            <a:endParaRPr lang="en-US" dirty="0"/>
          </a:p>
        </p:txBody>
      </p:sp>
      <p:sp>
        <p:nvSpPr>
          <p:cNvPr id="4" name="Slide Number Placeholder 3"/>
          <p:cNvSpPr>
            <a:spLocks noGrp="1"/>
          </p:cNvSpPr>
          <p:nvPr>
            <p:ph type="sldNum" sz="quarter" idx="10"/>
          </p:nvPr>
        </p:nvSpPr>
        <p:spPr/>
        <p:txBody>
          <a:bodyPr/>
          <a:lstStyle/>
          <a:p>
            <a:pPr>
              <a:defRPr/>
            </a:pPr>
            <a:fld id="{40BAAEE4-D4F6-40C2-A928-7C8B4A3F402C}" type="slidenum">
              <a:rPr lang="en-US" smtClean="0"/>
              <a:pPr>
                <a:defRPr/>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aseline="0" dirty="0" smtClean="0"/>
              <a:t>In order to be considered for inclusion in the Value-Added model, a characteristic must meet several requirements:</a:t>
            </a:r>
          </a:p>
          <a:p>
            <a:pPr eaLnBrk="1" hangingPunct="1">
              <a:spcBef>
                <a:spcPct val="0"/>
              </a:spcBef>
            </a:pPr>
            <a:endParaRPr lang="en-US" baseline="0" dirty="0" smtClean="0"/>
          </a:p>
          <a:p>
            <a:pPr eaLnBrk="1" hangingPunct="1">
              <a:spcBef>
                <a:spcPct val="0"/>
              </a:spcBef>
            </a:pPr>
            <a:r>
              <a:rPr lang="en-US" baseline="0" dirty="0" smtClean="0"/>
              <a:t>Check 1: Is this factor outside the gardener’s influence?</a:t>
            </a:r>
          </a:p>
          <a:p>
            <a:pPr eaLnBrk="1" hangingPunct="1">
              <a:spcBef>
                <a:spcPct val="0"/>
              </a:spcBef>
            </a:pPr>
            <a:r>
              <a:rPr lang="en-US" baseline="0" dirty="0" smtClean="0"/>
              <a:t>Check 2: Do we have reliable data?</a:t>
            </a:r>
          </a:p>
          <a:p>
            <a:pPr eaLnBrk="1" hangingPunct="1">
              <a:spcBef>
                <a:spcPct val="0"/>
              </a:spcBef>
            </a:pPr>
            <a:r>
              <a:rPr lang="en-US" baseline="0" dirty="0" smtClean="0"/>
              <a:t>Check 3: Can we approximate it with other data?</a:t>
            </a:r>
          </a:p>
          <a:p>
            <a:pPr eaLnBrk="1" hangingPunct="1">
              <a:spcBef>
                <a:spcPct val="0"/>
              </a:spcBef>
            </a:pPr>
            <a:r>
              <a:rPr lang="en-US" baseline="0" dirty="0" smtClean="0"/>
              <a:t>Check 4: Does it increase the predictive power of the model?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r>
              <a:rPr lang="en-US" baseline="0" dirty="0" smtClean="0"/>
              <a:t>Check 1: Is this factor outside the gardener’s influence?</a:t>
            </a:r>
          </a:p>
          <a:p>
            <a:endParaRPr lang="en-US" dirty="0" smtClean="0"/>
          </a:p>
          <a:p>
            <a:r>
              <a:rPr lang="en-US" dirty="0" smtClean="0"/>
              <a:t>Here</a:t>
            </a:r>
            <a:r>
              <a:rPr lang="en-US" baseline="0" dirty="0" smtClean="0"/>
              <a:t> are some examples of categorized factors.</a:t>
            </a:r>
          </a:p>
          <a:p>
            <a:endParaRPr lang="en-US" baseline="0" dirty="0" smtClean="0"/>
          </a:p>
          <a:p>
            <a:r>
              <a:rPr lang="en-US" baseline="0" dirty="0" smtClean="0"/>
              <a:t>In a Value-Added model, we could potentially control for items in the green box.</a:t>
            </a:r>
          </a:p>
          <a:p>
            <a:endParaRPr lang="en-US" baseline="0" dirty="0" smtClean="0"/>
          </a:p>
          <a:p>
            <a:r>
              <a:rPr lang="en-US" baseline="0" dirty="0" smtClean="0"/>
              <a:t>Since the gardener could influence items in the red box, we would NOT want to control for them in the Value-Added model.</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r>
              <a:rPr lang="en-US" baseline="0" dirty="0" smtClean="0"/>
              <a:t>Check 2: Do we have reliable data?</a:t>
            </a:r>
          </a:p>
          <a:p>
            <a:endParaRPr lang="en-US" dirty="0" smtClean="0"/>
          </a:p>
          <a:p>
            <a:r>
              <a:rPr lang="en-US" dirty="0" smtClean="0"/>
              <a:t>In</a:t>
            </a:r>
            <a:r>
              <a:rPr lang="en-US" baseline="0" dirty="0" smtClean="0"/>
              <a:t> 7% of cases, actual leaf number was recorded for trees. This is not enough to include this data in the Value-Added model.</a:t>
            </a:r>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r>
              <a:rPr lang="en-US" baseline="0" dirty="0" smtClean="0"/>
              <a:t>Check 3: Can we approximate it with other data?</a:t>
            </a:r>
          </a:p>
          <a:p>
            <a:endParaRPr lang="en-US" dirty="0" smtClean="0"/>
          </a:p>
          <a:p>
            <a:r>
              <a:rPr lang="en-US" dirty="0" smtClean="0"/>
              <a:t>It may be the case that canopy diameter could be used as a proxy for the real data we</a:t>
            </a:r>
            <a:r>
              <a:rPr lang="en-US" baseline="0" dirty="0" smtClean="0"/>
              <a:t> desire.</a:t>
            </a:r>
            <a:endParaRPr lang="en-US" dirty="0" smtClean="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data we do have available about canopy diameter might help us measure the effect of leaf number.</a:t>
            </a:r>
          </a:p>
          <a:p>
            <a:pPr eaLnBrk="1" hangingPunct="1">
              <a:spcBef>
                <a:spcPct val="0"/>
              </a:spcBef>
            </a:pPr>
            <a:endParaRPr lang="en-US" baseline="0" dirty="0" smtClean="0"/>
          </a:p>
          <a:p>
            <a:pPr eaLnBrk="1" hangingPunct="1">
              <a:spcBef>
                <a:spcPct val="0"/>
              </a:spcBef>
            </a:pPr>
            <a:r>
              <a:rPr lang="en-US" baseline="0" dirty="0" smtClean="0"/>
              <a:t>Check 4 involves increasing the predictive power to the model.</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35</a:t>
            </a:fld>
            <a:endParaRPr lang="en-US" dirty="0"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If we find a relationship between starting diameter and growth, we would want to control for starting diameter in the Value-Added model.</a:t>
            </a:r>
          </a:p>
          <a:p>
            <a:pPr eaLnBrk="1" hangingPunct="1">
              <a:spcBef>
                <a:spcPct val="0"/>
              </a:spcBef>
            </a:pPr>
            <a:endParaRPr lang="en-US" dirty="0" smtClean="0"/>
          </a:p>
          <a:p>
            <a:pPr eaLnBrk="1" hangingPunct="1">
              <a:spcBef>
                <a:spcPct val="0"/>
              </a:spcBef>
            </a:pPr>
            <a:r>
              <a:rPr lang="en-US" dirty="0" smtClean="0"/>
              <a:t>We might find that on its own, tree diameter does</a:t>
            </a:r>
            <a:r>
              <a:rPr lang="en-US" baseline="0" dirty="0" smtClean="0"/>
              <a:t> not have a clear effect on growth.</a:t>
            </a:r>
          </a:p>
          <a:p>
            <a:pPr eaLnBrk="1" hangingPunct="1">
              <a:spcBef>
                <a:spcPct val="0"/>
              </a:spcBef>
            </a:pPr>
            <a:endParaRPr lang="en-US" baseline="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96057-0E49-448C-9087-1169B0543379}" type="slidenum">
              <a:rPr lang="en-US" smtClean="0">
                <a:solidFill>
                  <a:srgbClr val="000000"/>
                </a:solidFill>
              </a:rPr>
              <a:pPr fontAlgn="base">
                <a:spcBef>
                  <a:spcPct val="0"/>
                </a:spcBef>
                <a:spcAft>
                  <a:spcPct val="0"/>
                </a:spcAft>
                <a:defRPr/>
              </a:pPr>
              <a:t>36</a:t>
            </a:fld>
            <a:endParaRPr lang="en-US" dirty="0"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We might find that tree diameter has a strong effect on growth.</a:t>
            </a:r>
          </a:p>
          <a:p>
            <a:pPr eaLnBrk="1" hangingPunct="1">
              <a:spcBef>
                <a:spcPct val="0"/>
              </a:spcBef>
            </a:pPr>
            <a:endParaRPr lang="en-US" baseline="0" dirty="0" smtClean="0"/>
          </a:p>
          <a:p>
            <a:pPr eaLnBrk="1" hangingPunct="1">
              <a:spcBef>
                <a:spcPct val="0"/>
              </a:spcBef>
            </a:pPr>
            <a:r>
              <a:rPr lang="en-US" baseline="0" dirty="0" smtClean="0"/>
              <a:t>If so, we would want to include starting tree diameter in our predictions to be fair to the gardeners.</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96057-0E49-448C-9087-1169B0543379}" type="slidenum">
              <a:rPr lang="en-US" smtClean="0">
                <a:solidFill>
                  <a:srgbClr val="000000"/>
                </a:solidFill>
              </a:rPr>
              <a:pPr fontAlgn="base">
                <a:spcBef>
                  <a:spcPct val="0"/>
                </a:spcBef>
                <a:spcAft>
                  <a:spcPct val="0"/>
                </a:spcAft>
                <a:defRPr/>
              </a:pPr>
              <a:t>37</a:t>
            </a:fld>
            <a:endParaRPr lang="en-US" dirty="0"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aseline="0" dirty="0" smtClean="0"/>
              <a:t>In order to be considered for inclusion in the Value-Added model, a characteristic must meet several requirements:</a:t>
            </a:r>
          </a:p>
          <a:p>
            <a:pPr eaLnBrk="1" hangingPunct="1">
              <a:spcBef>
                <a:spcPct val="0"/>
              </a:spcBef>
            </a:pPr>
            <a:endParaRPr lang="en-US" baseline="0" dirty="0" smtClean="0"/>
          </a:p>
          <a:p>
            <a:pPr eaLnBrk="1" hangingPunct="1">
              <a:spcBef>
                <a:spcPct val="0"/>
              </a:spcBef>
            </a:pPr>
            <a:r>
              <a:rPr lang="en-US" baseline="0" dirty="0" smtClean="0"/>
              <a:t>Check 1: Is this factor outside the gardener’s influence?</a:t>
            </a:r>
          </a:p>
          <a:p>
            <a:pPr eaLnBrk="1" hangingPunct="1">
              <a:spcBef>
                <a:spcPct val="0"/>
              </a:spcBef>
            </a:pPr>
            <a:r>
              <a:rPr lang="en-US" baseline="0" dirty="0" smtClean="0"/>
              <a:t>Check 2: Do we have reliable data?</a:t>
            </a:r>
          </a:p>
          <a:p>
            <a:pPr eaLnBrk="1" hangingPunct="1">
              <a:spcBef>
                <a:spcPct val="0"/>
              </a:spcBef>
            </a:pPr>
            <a:r>
              <a:rPr lang="en-US" baseline="0" dirty="0" smtClean="0"/>
              <a:t>Check 3: Can we approximate it with other data?</a:t>
            </a:r>
          </a:p>
          <a:p>
            <a:pPr eaLnBrk="1" hangingPunct="1">
              <a:spcBef>
                <a:spcPct val="0"/>
              </a:spcBef>
            </a:pPr>
            <a:r>
              <a:rPr lang="en-US" baseline="0" dirty="0" smtClean="0"/>
              <a:t>Check 4: Does it increase the predictive power of the model?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defTabSz="929579">
              <a:defRPr/>
            </a:pPr>
            <a:r>
              <a:rPr lang="en-US" baseline="0" dirty="0" smtClean="0"/>
              <a:t>Check 1: Is this factor outside the gardener’s influence?</a:t>
            </a:r>
          </a:p>
          <a:p>
            <a:endParaRPr lang="en-US" dirty="0" smtClean="0"/>
          </a:p>
          <a:p>
            <a:r>
              <a:rPr lang="en-US" dirty="0" smtClean="0"/>
              <a:t>Here</a:t>
            </a:r>
            <a:r>
              <a:rPr lang="en-US" baseline="0" dirty="0" smtClean="0"/>
              <a:t> are some examples of categorized factors.</a:t>
            </a:r>
          </a:p>
          <a:p>
            <a:endParaRPr lang="en-US" baseline="0" dirty="0" smtClean="0"/>
          </a:p>
          <a:p>
            <a:r>
              <a:rPr lang="en-US" baseline="0" dirty="0" smtClean="0"/>
              <a:t>In a Value-Added model, we could potentially control for items in the green box.</a:t>
            </a:r>
          </a:p>
          <a:p>
            <a:endParaRPr lang="en-US" baseline="0" dirty="0" smtClean="0"/>
          </a:p>
          <a:p>
            <a:r>
              <a:rPr lang="en-US" baseline="0" dirty="0" smtClean="0"/>
              <a:t>Since the school or teacher could influence items in the red box, we would NOT want to control for them in the Value-Added model.</a:t>
            </a:r>
            <a:endParaRPr lang="en-US"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1C8514-E201-4AC3-AD6E-B6BFAAF0D188}" type="slidenum">
              <a:rPr lang="en-US" smtClean="0"/>
              <a:pPr fontAlgn="base">
                <a:spcBef>
                  <a:spcPct val="0"/>
                </a:spcBef>
                <a:spcAft>
                  <a:spcPct val="0"/>
                </a:spcAft>
                <a:defRPr/>
              </a:pPr>
              <a:t>39</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One example of a non-school factor we want to control for is household financial resources.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Ideally for our calculations, we would have a comprehensive list of resources available for each student.</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2FC69C-A8F7-4D42-B799-A889B534817D}" type="slidenum">
              <a:rPr lang="en-US" smtClean="0"/>
              <a:pPr fontAlgn="base">
                <a:spcBef>
                  <a:spcPct val="0"/>
                </a:spcBef>
                <a:spcAft>
                  <a:spcPct val="0"/>
                </a:spcAft>
                <a:defRPr/>
              </a:pPr>
              <a:t>40</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Oak Tree Analogy was created to introduce the concept of value added calculations.  It is not in the education context in an attempt to keep this overview of the theory of value added separate from details specific to its use in education.</a:t>
            </a:r>
          </a:p>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CC9BC-EEDA-4D17-8487-1DCBD4C84D4A}" type="slidenum">
              <a:rPr lang="en-US" smtClean="0">
                <a:solidFill>
                  <a:srgbClr val="000000"/>
                </a:solidFill>
              </a:rPr>
              <a:pPr fontAlgn="base">
                <a:spcBef>
                  <a:spcPct val="0"/>
                </a:spcBef>
                <a:spcAft>
                  <a:spcPct val="0"/>
                </a:spcAft>
                <a:defRPr/>
              </a:pPr>
              <a:t>9</a:t>
            </a:fld>
            <a:endParaRPr 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Since that data is not available, we use what we </a:t>
            </a:r>
            <a:r>
              <a:rPr lang="en-US" b="1" dirty="0" smtClean="0"/>
              <a:t>do</a:t>
            </a:r>
            <a:r>
              <a:rPr lang="en-US" dirty="0" smtClean="0"/>
              <a:t> have as a substitute for our ideal data.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most districts and states, we use eligibility for free and reduced lunch status.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does not give us a complete picture of the financial resources available at a student’s household, but it is related data and is the best approximation we have available on the topic.</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Using your knowledge of student learning, why might “household financial resources” have an effect on student growth?</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Reasons we have heard from educators include:</a:t>
            </a:r>
          </a:p>
          <a:p>
            <a:pPr eaLnBrk="1" fontAlgn="auto" hangingPunct="1">
              <a:spcBef>
                <a:spcPts val="0"/>
              </a:spcBef>
              <a:spcAft>
                <a:spcPts val="0"/>
              </a:spcAft>
              <a:defRPr/>
            </a:pPr>
            <a:r>
              <a:rPr lang="en-US" dirty="0" smtClean="0"/>
              <a:t>Different access to technology, such as computers at home</a:t>
            </a:r>
          </a:p>
          <a:p>
            <a:pPr eaLnBrk="1" fontAlgn="auto" hangingPunct="1">
              <a:spcBef>
                <a:spcPts val="0"/>
              </a:spcBef>
              <a:spcAft>
                <a:spcPts val="0"/>
              </a:spcAft>
              <a:defRPr/>
            </a:pPr>
            <a:r>
              <a:rPr lang="en-US" dirty="0" smtClean="0"/>
              <a:t>Different likelihood to have external help available, such as paid tutoring services</a:t>
            </a:r>
          </a:p>
          <a:p>
            <a:pPr eaLnBrk="1" fontAlgn="auto" hangingPunct="1">
              <a:spcBef>
                <a:spcPts val="0"/>
              </a:spcBef>
              <a:spcAft>
                <a:spcPts val="0"/>
              </a:spcAft>
              <a:defRPr/>
            </a:pPr>
            <a:r>
              <a:rPr lang="en-US" dirty="0" smtClean="0"/>
              <a:t>Possible difference in parental availability for homework and study help due to multiple jobs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You can probably think of other reasons why household financial resources might affect student growth.  Since these reasons are not something the school is responsible for, we want to remove the influence of this factor as best we can in order to fairly evaluate schools serving different student populations.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Check</a:t>
            </a:r>
            <a:r>
              <a:rPr lang="en-US" baseline="0" dirty="0" smtClean="0"/>
              <a:t> 4 would be based on a multivariate linear regression model to determine whether FRL status had an effect on student growth in your district or state.</a:t>
            </a:r>
          </a:p>
          <a:p>
            <a:pPr eaLnBrk="1" fontAlgn="auto" hangingPunct="1">
              <a:spcBef>
                <a:spcPts val="0"/>
              </a:spcBef>
              <a:spcAft>
                <a:spcPts val="0"/>
              </a:spcAft>
              <a:defRPr/>
            </a:pPr>
            <a:r>
              <a:rPr lang="en-US" dirty="0" smtClean="0"/>
              <a:t>If we find a district-wide or state-wide difference in growth trend based on financial resources, we can customized our predicted outcomes for students based on this characteristic.</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i="1" dirty="0" smtClean="0"/>
              <a:t>LIVE PRESENTER NOTES:</a:t>
            </a:r>
          </a:p>
          <a:p>
            <a:pPr eaLnBrk="1" fontAlgn="auto" hangingPunct="1">
              <a:spcBef>
                <a:spcPts val="0"/>
              </a:spcBef>
              <a:spcAft>
                <a:spcPts val="0"/>
              </a:spcAft>
              <a:defRPr/>
            </a:pPr>
            <a:endParaRPr lang="en-US" i="1" dirty="0" smtClean="0"/>
          </a:p>
          <a:p>
            <a:pPr eaLnBrk="1" fontAlgn="auto" hangingPunct="1">
              <a:spcBef>
                <a:spcPts val="0"/>
              </a:spcBef>
              <a:spcAft>
                <a:spcPts val="0"/>
              </a:spcAft>
              <a:defRPr/>
            </a:pPr>
            <a:r>
              <a:rPr lang="en-US" i="1" dirty="0" smtClean="0"/>
              <a:t>Some possible talking points on the question:</a:t>
            </a:r>
          </a:p>
          <a:p>
            <a:pPr eaLnBrk="1" fontAlgn="auto" hangingPunct="1">
              <a:spcBef>
                <a:spcPts val="0"/>
              </a:spcBef>
              <a:spcAft>
                <a:spcPts val="0"/>
              </a:spcAft>
              <a:buFontTx/>
              <a:buChar char="-"/>
              <a:defRPr/>
            </a:pPr>
            <a:r>
              <a:rPr lang="en-US" i="1" dirty="0" smtClean="0"/>
              <a:t>Doug Harris’s book points (summer learning loss, etc.)</a:t>
            </a:r>
          </a:p>
          <a:p>
            <a:pPr eaLnBrk="1" fontAlgn="auto" hangingPunct="1">
              <a:spcBef>
                <a:spcPts val="0"/>
              </a:spcBef>
              <a:spcAft>
                <a:spcPts val="0"/>
              </a:spcAft>
              <a:buFontTx/>
              <a:buChar char="-"/>
              <a:defRPr/>
            </a:pPr>
            <a:endParaRPr lang="en-US" i="1" dirty="0" smtClean="0"/>
          </a:p>
          <a:p>
            <a:pPr eaLnBrk="1" fontAlgn="auto" hangingPunct="1">
              <a:spcBef>
                <a:spcPts val="0"/>
              </a:spcBef>
              <a:spcAft>
                <a:spcPts val="0"/>
              </a:spcAft>
              <a:buFontTx/>
              <a:buChar char="-"/>
              <a:defRPr/>
            </a:pPr>
            <a:r>
              <a:rPr lang="en-US" i="1" dirty="0" smtClean="0">
                <a:solidFill>
                  <a:schemeClr val="accent1">
                    <a:lumMod val="75000"/>
                  </a:schemeClr>
                </a:solidFill>
              </a:rPr>
              <a:t>From Doug Harris Book:</a:t>
            </a:r>
          </a:p>
          <a:p>
            <a:pPr eaLnBrk="1" fontAlgn="auto" hangingPunct="1">
              <a:spcBef>
                <a:spcPts val="0"/>
              </a:spcBef>
              <a:spcAft>
                <a:spcPts val="0"/>
              </a:spcAft>
              <a:buFontTx/>
              <a:buChar char="-"/>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“Should value-added models take into account student race,</a:t>
            </a:r>
          </a:p>
          <a:p>
            <a:pPr eaLnBrk="1" fontAlgn="auto" hangingPunct="1">
              <a:spcBef>
                <a:spcPts val="0"/>
              </a:spcBef>
              <a:spcAft>
                <a:spcPts val="0"/>
              </a:spcAft>
              <a:defRPr/>
            </a:pPr>
            <a:r>
              <a:rPr lang="en-US" i="1" dirty="0" smtClean="0">
                <a:solidFill>
                  <a:schemeClr val="accent1">
                    <a:lumMod val="75000"/>
                  </a:schemeClr>
                </a:solidFill>
              </a:rPr>
              <a:t>income, and other student factors in estimating value-added? </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This is one of the more controversial questions in using value-added for</a:t>
            </a:r>
          </a:p>
          <a:p>
            <a:pPr eaLnBrk="1" fontAlgn="auto" hangingPunct="1">
              <a:spcBef>
                <a:spcPts val="0"/>
              </a:spcBef>
              <a:spcAft>
                <a:spcPts val="0"/>
              </a:spcAft>
              <a:defRPr/>
            </a:pPr>
            <a:r>
              <a:rPr lang="en-US" i="1" dirty="0" smtClean="0">
                <a:solidFill>
                  <a:schemeClr val="accent1">
                    <a:lumMod val="75000"/>
                  </a:schemeClr>
                </a:solidFill>
              </a:rPr>
              <a:t>accountability. In one respect, the issue boils down to whether taking</a:t>
            </a:r>
          </a:p>
          <a:p>
            <a:pPr eaLnBrk="1" fontAlgn="auto" hangingPunct="1">
              <a:spcBef>
                <a:spcPts val="0"/>
              </a:spcBef>
              <a:spcAft>
                <a:spcPts val="0"/>
              </a:spcAft>
              <a:defRPr/>
            </a:pPr>
            <a:r>
              <a:rPr lang="en-US" i="1" dirty="0" smtClean="0">
                <a:solidFill>
                  <a:schemeClr val="accent1">
                    <a:lumMod val="75000"/>
                  </a:schemeClr>
                </a:solidFill>
              </a:rPr>
              <a:t>into account prior achievement is enough. Race, ethnicity, and</a:t>
            </a:r>
          </a:p>
          <a:p>
            <a:pPr eaLnBrk="1" fontAlgn="auto" hangingPunct="1">
              <a:spcBef>
                <a:spcPts val="0"/>
              </a:spcBef>
              <a:spcAft>
                <a:spcPts val="0"/>
              </a:spcAft>
              <a:defRPr/>
            </a:pPr>
            <a:r>
              <a:rPr lang="en-US" i="1" dirty="0" smtClean="0">
                <a:solidFill>
                  <a:schemeClr val="accent1">
                    <a:lumMod val="75000"/>
                  </a:schemeClr>
                </a:solidFill>
              </a:rPr>
              <a:t>income are after all closely related to student attainment on test scores</a:t>
            </a:r>
          </a:p>
          <a:p>
            <a:pPr eaLnBrk="1" fontAlgn="auto" hangingPunct="1">
              <a:spcBef>
                <a:spcPts val="0"/>
              </a:spcBef>
              <a:spcAft>
                <a:spcPts val="0"/>
              </a:spcAft>
              <a:defRPr/>
            </a:pPr>
            <a:r>
              <a:rPr lang="en-US" i="1" dirty="0" smtClean="0">
                <a:solidFill>
                  <a:schemeClr val="accent1">
                    <a:lumMod val="75000"/>
                  </a:schemeClr>
                </a:solidFill>
              </a:rPr>
              <a:t>(see Figure 1.1). But it turns out that these factors are less closely</a:t>
            </a:r>
          </a:p>
          <a:p>
            <a:pPr eaLnBrk="1" fontAlgn="auto" hangingPunct="1">
              <a:spcBef>
                <a:spcPts val="0"/>
              </a:spcBef>
              <a:spcAft>
                <a:spcPts val="0"/>
              </a:spcAft>
              <a:defRPr/>
            </a:pPr>
            <a:r>
              <a:rPr lang="en-US" i="1" dirty="0" smtClean="0">
                <a:solidFill>
                  <a:schemeClr val="accent1">
                    <a:lumMod val="75000"/>
                  </a:schemeClr>
                </a:solidFill>
              </a:rPr>
              <a:t>related to achievement growth.</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The reason for this should be intuitive: if student demographics</a:t>
            </a:r>
          </a:p>
          <a:p>
            <a:pPr eaLnBrk="1" fontAlgn="auto" hangingPunct="1">
              <a:spcBef>
                <a:spcPts val="0"/>
              </a:spcBef>
              <a:spcAft>
                <a:spcPts val="0"/>
              </a:spcAft>
              <a:defRPr/>
            </a:pPr>
            <a:r>
              <a:rPr lang="en-US" i="1" dirty="0" smtClean="0">
                <a:solidFill>
                  <a:schemeClr val="accent1">
                    <a:lumMod val="75000"/>
                  </a:schemeClr>
                </a:solidFill>
              </a:rPr>
              <a:t>are associated with achievement in every grade, then the association</a:t>
            </a:r>
          </a:p>
          <a:p>
            <a:pPr eaLnBrk="1" fontAlgn="auto" hangingPunct="1">
              <a:spcBef>
                <a:spcPts val="0"/>
              </a:spcBef>
              <a:spcAft>
                <a:spcPts val="0"/>
              </a:spcAft>
              <a:defRPr/>
            </a:pPr>
            <a:r>
              <a:rPr lang="en-US" i="1" dirty="0" smtClean="0">
                <a:solidFill>
                  <a:schemeClr val="accent1">
                    <a:lumMod val="75000"/>
                  </a:schemeClr>
                </a:solidFill>
              </a:rPr>
              <a:t>should largely “cancel out” when subtracting the two. Here is a</a:t>
            </a:r>
          </a:p>
          <a:p>
            <a:pPr eaLnBrk="1" fontAlgn="auto" hangingPunct="1">
              <a:spcBef>
                <a:spcPts val="0"/>
              </a:spcBef>
              <a:spcAft>
                <a:spcPts val="0"/>
              </a:spcAft>
              <a:defRPr/>
            </a:pPr>
            <a:r>
              <a:rPr lang="en-US" i="1" dirty="0" smtClean="0">
                <a:solidFill>
                  <a:schemeClr val="accent1">
                    <a:lumMod val="75000"/>
                  </a:schemeClr>
                </a:solidFill>
              </a:rPr>
              <a:t>simple, concrete example to highlight this: Suppose that a student</a:t>
            </a:r>
          </a:p>
          <a:p>
            <a:pPr eaLnBrk="1" fontAlgn="auto" hangingPunct="1">
              <a:spcBef>
                <a:spcPts val="0"/>
              </a:spcBef>
              <a:spcAft>
                <a:spcPts val="0"/>
              </a:spcAft>
              <a:defRPr/>
            </a:pPr>
            <a:r>
              <a:rPr lang="en-US" i="1" dirty="0" smtClean="0">
                <a:solidFill>
                  <a:schemeClr val="accent1">
                    <a:lumMod val="75000"/>
                  </a:schemeClr>
                </a:solidFill>
              </a:rPr>
              <a:t>scored 60 points in one year and 80 points in the next year and grade,</a:t>
            </a:r>
          </a:p>
          <a:p>
            <a:pPr eaLnBrk="1" fontAlgn="auto" hangingPunct="1">
              <a:spcBef>
                <a:spcPts val="0"/>
              </a:spcBef>
              <a:spcAft>
                <a:spcPts val="0"/>
              </a:spcAft>
              <a:defRPr/>
            </a:pPr>
            <a:r>
              <a:rPr lang="en-US" i="1" dirty="0" smtClean="0">
                <a:solidFill>
                  <a:schemeClr val="accent1">
                    <a:lumMod val="75000"/>
                  </a:schemeClr>
                </a:solidFill>
              </a:rPr>
              <a:t>for growth of 20 points. Now, suppose that part of the reason</a:t>
            </a:r>
          </a:p>
          <a:p>
            <a:pPr eaLnBrk="1" fontAlgn="auto" hangingPunct="1">
              <a:spcBef>
                <a:spcPts val="0"/>
              </a:spcBef>
              <a:spcAft>
                <a:spcPts val="0"/>
              </a:spcAft>
              <a:defRPr/>
            </a:pPr>
            <a:r>
              <a:rPr lang="en-US" i="1" dirty="0" smtClean="0">
                <a:solidFill>
                  <a:schemeClr val="accent1">
                    <a:lumMod val="75000"/>
                  </a:schemeClr>
                </a:solidFill>
              </a:rPr>
              <a:t>explaining these scores is that fact that the students’ parents do not</a:t>
            </a:r>
          </a:p>
          <a:p>
            <a:pPr eaLnBrk="1" fontAlgn="auto" hangingPunct="1">
              <a:spcBef>
                <a:spcPts val="0"/>
              </a:spcBef>
              <a:spcAft>
                <a:spcPts val="0"/>
              </a:spcAft>
              <a:defRPr/>
            </a:pPr>
            <a:r>
              <a:rPr lang="en-US" i="1" dirty="0" smtClean="0">
                <a:solidFill>
                  <a:schemeClr val="accent1">
                    <a:lumMod val="75000"/>
                  </a:schemeClr>
                </a:solidFill>
              </a:rPr>
              <a:t>make sure the child does her homework each night (in all years). This</a:t>
            </a:r>
          </a:p>
          <a:p>
            <a:pPr eaLnBrk="1" fontAlgn="auto" hangingPunct="1">
              <a:spcBef>
                <a:spcPts val="0"/>
              </a:spcBef>
              <a:spcAft>
                <a:spcPts val="0"/>
              </a:spcAft>
              <a:defRPr/>
            </a:pPr>
            <a:r>
              <a:rPr lang="en-US" i="1" dirty="0" smtClean="0">
                <a:solidFill>
                  <a:schemeClr val="accent1">
                    <a:lumMod val="75000"/>
                  </a:schemeClr>
                </a:solidFill>
              </a:rPr>
              <a:t>might reduce the student’s score by 5 points in each year from what it</a:t>
            </a:r>
          </a:p>
          <a:p>
            <a:pPr eaLnBrk="1" fontAlgn="auto" hangingPunct="1">
              <a:spcBef>
                <a:spcPts val="0"/>
              </a:spcBef>
              <a:spcAft>
                <a:spcPts val="0"/>
              </a:spcAft>
              <a:defRPr/>
            </a:pPr>
            <a:r>
              <a:rPr lang="en-US" i="1" dirty="0" smtClean="0">
                <a:solidFill>
                  <a:schemeClr val="accent1">
                    <a:lumMod val="75000"/>
                  </a:schemeClr>
                </a:solidFill>
              </a:rPr>
              <a:t>would have been. So, the student would have scored 65 and 85</a:t>
            </a:r>
          </a:p>
          <a:p>
            <a:pPr eaLnBrk="1" fontAlgn="auto" hangingPunct="1">
              <a:spcBef>
                <a:spcPts val="0"/>
              </a:spcBef>
              <a:spcAft>
                <a:spcPts val="0"/>
              </a:spcAft>
              <a:defRPr/>
            </a:pPr>
            <a:r>
              <a:rPr lang="en-US" i="1" dirty="0" smtClean="0">
                <a:solidFill>
                  <a:schemeClr val="accent1">
                    <a:lumMod val="75000"/>
                  </a:schemeClr>
                </a:solidFill>
              </a:rPr>
              <a:t>(instead of 60 and 8) if the student had done her homework. Notice</a:t>
            </a:r>
          </a:p>
          <a:p>
            <a:pPr eaLnBrk="1" fontAlgn="auto" hangingPunct="1">
              <a:spcBef>
                <a:spcPts val="0"/>
              </a:spcBef>
              <a:spcAft>
                <a:spcPts val="0"/>
              </a:spcAft>
              <a:defRPr/>
            </a:pPr>
            <a:r>
              <a:rPr lang="en-US" i="1" dirty="0" smtClean="0">
                <a:solidFill>
                  <a:schemeClr val="accent1">
                    <a:lumMod val="75000"/>
                  </a:schemeClr>
                </a:solidFill>
              </a:rPr>
              <a:t>that the growth is exactly the same in both cases—20 points. So long</a:t>
            </a:r>
          </a:p>
          <a:p>
            <a:pPr eaLnBrk="1" fontAlgn="auto" hangingPunct="1">
              <a:spcBef>
                <a:spcPts val="0"/>
              </a:spcBef>
              <a:spcAft>
                <a:spcPts val="0"/>
              </a:spcAft>
              <a:defRPr/>
            </a:pPr>
            <a:r>
              <a:rPr lang="en-US" i="1" dirty="0" smtClean="0">
                <a:solidFill>
                  <a:schemeClr val="accent1">
                    <a:lumMod val="75000"/>
                  </a:schemeClr>
                </a:solidFill>
              </a:rPr>
              <a:t>as the influence on student scores is constant over time, the influence</a:t>
            </a:r>
          </a:p>
          <a:p>
            <a:pPr eaLnBrk="1" fontAlgn="auto" hangingPunct="1">
              <a:spcBef>
                <a:spcPts val="0"/>
              </a:spcBef>
              <a:spcAft>
                <a:spcPts val="0"/>
              </a:spcAft>
              <a:defRPr/>
            </a:pPr>
            <a:r>
              <a:rPr lang="en-US" i="1" dirty="0" smtClean="0">
                <a:solidFill>
                  <a:schemeClr val="accent1">
                    <a:lumMod val="75000"/>
                  </a:schemeClr>
                </a:solidFill>
              </a:rPr>
              <a:t>on scores should cancel out in this way.</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But minority and low-income students do still learn at slower</a:t>
            </a:r>
          </a:p>
          <a:p>
            <a:pPr eaLnBrk="1" fontAlgn="auto" hangingPunct="1">
              <a:spcBef>
                <a:spcPts val="0"/>
              </a:spcBef>
              <a:spcAft>
                <a:spcPts val="0"/>
              </a:spcAft>
              <a:defRPr/>
            </a:pPr>
            <a:r>
              <a:rPr lang="en-US" i="1" dirty="0" smtClean="0">
                <a:solidFill>
                  <a:schemeClr val="accent1">
                    <a:lumMod val="75000"/>
                  </a:schemeClr>
                </a:solidFill>
              </a:rPr>
              <a:t>rates. One study finds that while most of the gap by family income</a:t>
            </a:r>
          </a:p>
          <a:p>
            <a:pPr eaLnBrk="1" fontAlgn="auto" hangingPunct="1">
              <a:spcBef>
                <a:spcPts val="0"/>
              </a:spcBef>
              <a:spcAft>
                <a:spcPts val="0"/>
              </a:spcAft>
              <a:defRPr/>
            </a:pPr>
            <a:r>
              <a:rPr lang="en-US" i="1" dirty="0" smtClean="0">
                <a:solidFill>
                  <a:schemeClr val="accent1">
                    <a:lumMod val="75000"/>
                  </a:schemeClr>
                </a:solidFill>
              </a:rPr>
              <a:t>exists in 1st grade, it grows by about 30 percent between 1st and 5th</a:t>
            </a:r>
          </a:p>
          <a:p>
            <a:pPr eaLnBrk="1" fontAlgn="auto" hangingPunct="1">
              <a:spcBef>
                <a:spcPts val="0"/>
              </a:spcBef>
              <a:spcAft>
                <a:spcPts val="0"/>
              </a:spcAft>
              <a:defRPr/>
            </a:pPr>
            <a:r>
              <a:rPr lang="en-US" i="1" dirty="0" smtClean="0">
                <a:solidFill>
                  <a:schemeClr val="accent1">
                    <a:lumMod val="75000"/>
                  </a:schemeClr>
                </a:solidFill>
              </a:rPr>
              <a:t>grade.1 Almost all of this, in turn is due, not to what happens in</a:t>
            </a:r>
          </a:p>
          <a:p>
            <a:pPr eaLnBrk="1" fontAlgn="auto" hangingPunct="1">
              <a:spcBef>
                <a:spcPts val="0"/>
              </a:spcBef>
              <a:spcAft>
                <a:spcPts val="0"/>
              </a:spcAft>
              <a:defRPr/>
            </a:pPr>
            <a:r>
              <a:rPr lang="en-US" i="1" dirty="0" smtClean="0">
                <a:solidFill>
                  <a:schemeClr val="accent1">
                    <a:lumMod val="75000"/>
                  </a:schemeClr>
                </a:solidFill>
              </a:rPr>
              <a:t>school, but to the “summer learning loss,” the period between school</a:t>
            </a:r>
          </a:p>
          <a:p>
            <a:pPr eaLnBrk="1" fontAlgn="auto" hangingPunct="1">
              <a:spcBef>
                <a:spcPts val="0"/>
              </a:spcBef>
              <a:spcAft>
                <a:spcPts val="0"/>
              </a:spcAft>
              <a:defRPr/>
            </a:pPr>
            <a:r>
              <a:rPr lang="en-US" i="1" dirty="0" smtClean="0">
                <a:solidFill>
                  <a:schemeClr val="accent1">
                    <a:lumMod val="75000"/>
                  </a:schemeClr>
                </a:solidFill>
              </a:rPr>
              <a:t>years when students are not in school. This is most likely because</a:t>
            </a:r>
          </a:p>
          <a:p>
            <a:pPr eaLnBrk="1" fontAlgn="auto" hangingPunct="1">
              <a:spcBef>
                <a:spcPts val="0"/>
              </a:spcBef>
              <a:spcAft>
                <a:spcPts val="0"/>
              </a:spcAft>
              <a:defRPr/>
            </a:pPr>
            <a:r>
              <a:rPr lang="en-US" i="1" dirty="0" smtClean="0">
                <a:solidFill>
                  <a:schemeClr val="accent1">
                    <a:lumMod val="75000"/>
                  </a:schemeClr>
                </a:solidFill>
              </a:rPr>
              <a:t>the same factors creating the starting gate inequalities also affect</a:t>
            </a:r>
          </a:p>
          <a:p>
            <a:pPr eaLnBrk="1" fontAlgn="auto" hangingPunct="1">
              <a:spcBef>
                <a:spcPts val="0"/>
              </a:spcBef>
              <a:spcAft>
                <a:spcPts val="0"/>
              </a:spcAft>
              <a:defRPr/>
            </a:pPr>
            <a:r>
              <a:rPr lang="en-US" i="1" dirty="0" smtClean="0">
                <a:solidFill>
                  <a:schemeClr val="accent1">
                    <a:lumMod val="75000"/>
                  </a:schemeClr>
                </a:solidFill>
              </a:rPr>
              <a:t>learning growth. Because standardized tests are not administered at</a:t>
            </a:r>
          </a:p>
          <a:p>
            <a:pPr eaLnBrk="1" fontAlgn="auto" hangingPunct="1">
              <a:spcBef>
                <a:spcPts val="0"/>
              </a:spcBef>
              <a:spcAft>
                <a:spcPts val="0"/>
              </a:spcAft>
              <a:defRPr/>
            </a:pPr>
            <a:r>
              <a:rPr lang="en-US" i="1" dirty="0" smtClean="0">
                <a:solidFill>
                  <a:schemeClr val="accent1">
                    <a:lumMod val="75000"/>
                  </a:schemeClr>
                </a:solidFill>
              </a:rPr>
              <a:t>the beginning of the school year, the summer learning loss is</a:t>
            </a:r>
          </a:p>
          <a:p>
            <a:pPr eaLnBrk="1" fontAlgn="auto" hangingPunct="1">
              <a:spcBef>
                <a:spcPts val="0"/>
              </a:spcBef>
              <a:spcAft>
                <a:spcPts val="0"/>
              </a:spcAft>
              <a:defRPr/>
            </a:pPr>
            <a:r>
              <a:rPr lang="en-US" i="1" dirty="0" smtClean="0">
                <a:solidFill>
                  <a:schemeClr val="accent1">
                    <a:lumMod val="75000"/>
                  </a:schemeClr>
                </a:solidFill>
              </a:rPr>
              <a:t>embedded within the student growth measures. Further, the summer</a:t>
            </a:r>
          </a:p>
          <a:p>
            <a:pPr eaLnBrk="1" fontAlgn="auto" hangingPunct="1">
              <a:spcBef>
                <a:spcPts val="0"/>
              </a:spcBef>
              <a:spcAft>
                <a:spcPts val="0"/>
              </a:spcAft>
              <a:defRPr/>
            </a:pPr>
            <a:r>
              <a:rPr lang="en-US" i="1" dirty="0" smtClean="0">
                <a:solidFill>
                  <a:schemeClr val="accent1">
                    <a:lumMod val="75000"/>
                  </a:schemeClr>
                </a:solidFill>
              </a:rPr>
              <a:t>learning loss is substantially outside the control of schools and</a:t>
            </a:r>
          </a:p>
          <a:p>
            <a:pPr eaLnBrk="1" fontAlgn="auto" hangingPunct="1">
              <a:spcBef>
                <a:spcPts val="0"/>
              </a:spcBef>
              <a:spcAft>
                <a:spcPts val="0"/>
              </a:spcAft>
              <a:defRPr/>
            </a:pPr>
            <a:r>
              <a:rPr lang="en-US" i="1" dirty="0" smtClean="0">
                <a:solidFill>
                  <a:schemeClr val="accent1">
                    <a:lumMod val="75000"/>
                  </a:schemeClr>
                </a:solidFill>
              </a:rPr>
              <a:t>therefore problematic. An accurate measure of value-added must take</a:t>
            </a:r>
          </a:p>
          <a:p>
            <a:pPr eaLnBrk="1" fontAlgn="auto" hangingPunct="1">
              <a:spcBef>
                <a:spcPts val="0"/>
              </a:spcBef>
              <a:spcAft>
                <a:spcPts val="0"/>
              </a:spcAft>
              <a:defRPr/>
            </a:pPr>
            <a:r>
              <a:rPr lang="en-US" i="1" dirty="0" smtClean="0">
                <a:solidFill>
                  <a:schemeClr val="accent1">
                    <a:lumMod val="75000"/>
                  </a:schemeClr>
                </a:solidFill>
              </a:rPr>
              <a:t>into account all of the factors outside their control.</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The concern with accounting for race and income, however, is</a:t>
            </a:r>
          </a:p>
          <a:p>
            <a:pPr eaLnBrk="1" fontAlgn="auto" hangingPunct="1">
              <a:spcBef>
                <a:spcPts val="0"/>
              </a:spcBef>
              <a:spcAft>
                <a:spcPts val="0"/>
              </a:spcAft>
              <a:defRPr/>
            </a:pPr>
            <a:r>
              <a:rPr lang="en-US" i="1" dirty="0" smtClean="0">
                <a:solidFill>
                  <a:schemeClr val="accent1">
                    <a:lumMod val="75000"/>
                  </a:schemeClr>
                </a:solidFill>
              </a:rPr>
              <a:t>that some see it as reducing expectations for these students. There</a:t>
            </a:r>
          </a:p>
          <a:p>
            <a:pPr eaLnBrk="1" fontAlgn="auto" hangingPunct="1">
              <a:spcBef>
                <a:spcPts val="0"/>
              </a:spcBef>
              <a:spcAft>
                <a:spcPts val="0"/>
              </a:spcAft>
              <a:defRPr/>
            </a:pPr>
            <a:r>
              <a:rPr lang="en-US" i="1" dirty="0" smtClean="0">
                <a:solidFill>
                  <a:schemeClr val="accent1">
                    <a:lumMod val="75000"/>
                  </a:schemeClr>
                </a:solidFill>
              </a:rPr>
              <a:t>are legitimate differences of opinion on this point, but let me clarify</a:t>
            </a:r>
          </a:p>
          <a:p>
            <a:pPr eaLnBrk="1" fontAlgn="auto" hangingPunct="1">
              <a:spcBef>
                <a:spcPts val="0"/>
              </a:spcBef>
              <a:spcAft>
                <a:spcPts val="0"/>
              </a:spcAft>
              <a:defRPr/>
            </a:pPr>
            <a:r>
              <a:rPr lang="en-US" i="1" dirty="0" smtClean="0">
                <a:solidFill>
                  <a:schemeClr val="accent1">
                    <a:lumMod val="75000"/>
                  </a:schemeClr>
                </a:solidFill>
              </a:rPr>
              <a:t>the two different meanings of “lower expectations.” On the one hand,</a:t>
            </a:r>
          </a:p>
          <a:p>
            <a:pPr eaLnBrk="1" fontAlgn="auto" hangingPunct="1">
              <a:spcBef>
                <a:spcPts val="0"/>
              </a:spcBef>
              <a:spcAft>
                <a:spcPts val="0"/>
              </a:spcAft>
              <a:defRPr/>
            </a:pPr>
            <a:r>
              <a:rPr lang="en-US" i="1" dirty="0" smtClean="0">
                <a:solidFill>
                  <a:schemeClr val="accent1">
                    <a:lumMod val="75000"/>
                  </a:schemeClr>
                </a:solidFill>
              </a:rPr>
              <a:t>this could mean that accounting for race and income means that</a:t>
            </a:r>
          </a:p>
          <a:p>
            <a:pPr eaLnBrk="1" fontAlgn="auto" hangingPunct="1">
              <a:spcBef>
                <a:spcPts val="0"/>
              </a:spcBef>
              <a:spcAft>
                <a:spcPts val="0"/>
              </a:spcAft>
              <a:defRPr/>
            </a:pPr>
            <a:r>
              <a:rPr lang="en-US" i="1" dirty="0" smtClean="0">
                <a:solidFill>
                  <a:schemeClr val="accent1">
                    <a:lumMod val="75000"/>
                  </a:schemeClr>
                </a:solidFill>
              </a:rPr>
              <a:t>schools can get by giving less effort to raise achievement for</a:t>
            </a:r>
          </a:p>
          <a:p>
            <a:pPr eaLnBrk="1" fontAlgn="auto" hangingPunct="1">
              <a:spcBef>
                <a:spcPts val="0"/>
              </a:spcBef>
              <a:spcAft>
                <a:spcPts val="0"/>
              </a:spcAft>
              <a:defRPr/>
            </a:pPr>
            <a:r>
              <a:rPr lang="en-US" i="1" dirty="0" smtClean="0">
                <a:solidFill>
                  <a:schemeClr val="accent1">
                    <a:lumMod val="75000"/>
                  </a:schemeClr>
                </a:solidFill>
              </a:rPr>
              <a:t>disadvantaged students. Value-added measures that account for race</a:t>
            </a:r>
          </a:p>
          <a:p>
            <a:pPr eaLnBrk="1" fontAlgn="auto" hangingPunct="1">
              <a:spcBef>
                <a:spcPts val="0"/>
              </a:spcBef>
              <a:spcAft>
                <a:spcPts val="0"/>
              </a:spcAft>
              <a:defRPr/>
            </a:pPr>
            <a:r>
              <a:rPr lang="en-US" i="1" dirty="0" smtClean="0">
                <a:solidFill>
                  <a:schemeClr val="accent1">
                    <a:lumMod val="75000"/>
                  </a:schemeClr>
                </a:solidFill>
              </a:rPr>
              <a:t>and income do not lower expectations in this sense. In fact, the whole</a:t>
            </a:r>
          </a:p>
          <a:p>
            <a:pPr eaLnBrk="1" fontAlgn="auto" hangingPunct="1">
              <a:spcBef>
                <a:spcPts val="0"/>
              </a:spcBef>
              <a:spcAft>
                <a:spcPts val="0"/>
              </a:spcAft>
              <a:defRPr/>
            </a:pPr>
            <a:r>
              <a:rPr lang="en-US" i="1" dirty="0" smtClean="0">
                <a:solidFill>
                  <a:schemeClr val="accent1">
                    <a:lumMod val="75000"/>
                  </a:schemeClr>
                </a:solidFill>
              </a:rPr>
              <a:t>point of value-added is to create an even playing field and one that</a:t>
            </a:r>
          </a:p>
          <a:p>
            <a:pPr eaLnBrk="1" fontAlgn="auto" hangingPunct="1">
              <a:spcBef>
                <a:spcPts val="0"/>
              </a:spcBef>
              <a:spcAft>
                <a:spcPts val="0"/>
              </a:spcAft>
              <a:defRPr/>
            </a:pPr>
            <a:r>
              <a:rPr lang="en-US" i="1" dirty="0" smtClean="0">
                <a:solidFill>
                  <a:schemeClr val="accent1">
                    <a:lumMod val="75000"/>
                  </a:schemeClr>
                </a:solidFill>
              </a:rPr>
              <a:t>provides incentives for schools to help all students.</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Alternatively, some interpret “lower expectations” to mean that</a:t>
            </a:r>
          </a:p>
          <a:p>
            <a:pPr eaLnBrk="1" fontAlgn="auto" hangingPunct="1">
              <a:spcBef>
                <a:spcPts val="0"/>
              </a:spcBef>
              <a:spcAft>
                <a:spcPts val="0"/>
              </a:spcAft>
              <a:defRPr/>
            </a:pPr>
            <a:r>
              <a:rPr lang="en-US" i="1" dirty="0" smtClean="0">
                <a:solidFill>
                  <a:schemeClr val="accent1">
                    <a:lumMod val="75000"/>
                  </a:schemeClr>
                </a:solidFill>
              </a:rPr>
              <a:t>schools serving disadvantaged students will have the same measured</a:t>
            </a:r>
          </a:p>
          <a:p>
            <a:pPr eaLnBrk="1" fontAlgn="auto" hangingPunct="1">
              <a:spcBef>
                <a:spcPts val="0"/>
              </a:spcBef>
              <a:spcAft>
                <a:spcPts val="0"/>
              </a:spcAft>
              <a:defRPr/>
            </a:pPr>
            <a:r>
              <a:rPr lang="en-US" i="1" dirty="0" smtClean="0">
                <a:solidFill>
                  <a:schemeClr val="accent1">
                    <a:lumMod val="75000"/>
                  </a:schemeClr>
                </a:solidFill>
              </a:rPr>
              <a:t>performance as schools serving advantaged students while generating</a:t>
            </a:r>
          </a:p>
          <a:p>
            <a:pPr eaLnBrk="1" fontAlgn="auto" hangingPunct="1">
              <a:spcBef>
                <a:spcPts val="0"/>
              </a:spcBef>
              <a:spcAft>
                <a:spcPts val="0"/>
              </a:spcAft>
              <a:defRPr/>
            </a:pPr>
            <a:r>
              <a:rPr lang="en-US" i="1" dirty="0" smtClean="0">
                <a:solidFill>
                  <a:schemeClr val="accent1">
                    <a:lumMod val="75000"/>
                  </a:schemeClr>
                </a:solidFill>
              </a:rPr>
              <a:t>less student learning. If this is what is meant by lower expectations,</a:t>
            </a:r>
          </a:p>
          <a:p>
            <a:pPr eaLnBrk="1" fontAlgn="auto" hangingPunct="1">
              <a:spcBef>
                <a:spcPts val="0"/>
              </a:spcBef>
              <a:spcAft>
                <a:spcPts val="0"/>
              </a:spcAft>
              <a:defRPr/>
            </a:pPr>
            <a:r>
              <a:rPr lang="en-US" i="1" dirty="0" smtClean="0">
                <a:solidFill>
                  <a:schemeClr val="accent1">
                    <a:lumMod val="75000"/>
                  </a:schemeClr>
                </a:solidFill>
              </a:rPr>
              <a:t>then it is a legitimate point. Value-added models that adjust</a:t>
            </a:r>
          </a:p>
          <a:p>
            <a:pPr eaLnBrk="1" fontAlgn="auto" hangingPunct="1">
              <a:spcBef>
                <a:spcPts val="0"/>
              </a:spcBef>
              <a:spcAft>
                <a:spcPts val="0"/>
              </a:spcAft>
              <a:defRPr/>
            </a:pPr>
            <a:r>
              <a:rPr lang="en-US" i="1" dirty="0" smtClean="0">
                <a:solidFill>
                  <a:schemeClr val="accent1">
                    <a:lumMod val="75000"/>
                  </a:schemeClr>
                </a:solidFill>
              </a:rPr>
              <a:t>predictions based on student race and income do require less learning</a:t>
            </a:r>
          </a:p>
          <a:p>
            <a:pPr eaLnBrk="1" fontAlgn="auto" hangingPunct="1">
              <a:spcBef>
                <a:spcPts val="0"/>
              </a:spcBef>
              <a:spcAft>
                <a:spcPts val="0"/>
              </a:spcAft>
              <a:defRPr/>
            </a:pPr>
            <a:r>
              <a:rPr lang="en-US" i="1" dirty="0" smtClean="0">
                <a:solidFill>
                  <a:schemeClr val="accent1">
                    <a:lumMod val="75000"/>
                  </a:schemeClr>
                </a:solidFill>
              </a:rPr>
              <a:t>of disadvantaged students to reach the same level of school</a:t>
            </a:r>
          </a:p>
          <a:p>
            <a:pPr eaLnBrk="1" fontAlgn="auto" hangingPunct="1">
              <a:spcBef>
                <a:spcPts val="0"/>
              </a:spcBef>
              <a:spcAft>
                <a:spcPts val="0"/>
              </a:spcAft>
              <a:defRPr/>
            </a:pPr>
            <a:r>
              <a:rPr lang="en-US" i="1" dirty="0" smtClean="0">
                <a:solidFill>
                  <a:schemeClr val="accent1">
                    <a:lumMod val="75000"/>
                  </a:schemeClr>
                </a:solidFill>
              </a:rPr>
              <a:t>performance. Again, this just reflects the fact that schools should not</a:t>
            </a:r>
          </a:p>
          <a:p>
            <a:pPr eaLnBrk="1" fontAlgn="auto" hangingPunct="1">
              <a:spcBef>
                <a:spcPts val="0"/>
              </a:spcBef>
              <a:spcAft>
                <a:spcPts val="0"/>
              </a:spcAft>
              <a:defRPr/>
            </a:pPr>
            <a:r>
              <a:rPr lang="en-US" i="1" dirty="0" smtClean="0">
                <a:solidFill>
                  <a:schemeClr val="accent1">
                    <a:lumMod val="75000"/>
                  </a:schemeClr>
                </a:solidFill>
              </a:rPr>
              <a:t>be held accountable for factors outside their control and students’</a:t>
            </a:r>
          </a:p>
          <a:p>
            <a:pPr eaLnBrk="1" fontAlgn="auto" hangingPunct="1">
              <a:spcBef>
                <a:spcPts val="0"/>
              </a:spcBef>
              <a:spcAft>
                <a:spcPts val="0"/>
              </a:spcAft>
              <a:defRPr/>
            </a:pPr>
            <a:r>
              <a:rPr lang="en-US" i="1" dirty="0" smtClean="0">
                <a:solidFill>
                  <a:schemeClr val="accent1">
                    <a:lumMod val="75000"/>
                  </a:schemeClr>
                </a:solidFill>
              </a:rPr>
              <a:t>home environments and other factors affecting students clearly fall</a:t>
            </a:r>
          </a:p>
          <a:p>
            <a:pPr eaLnBrk="1" fontAlgn="auto" hangingPunct="1">
              <a:spcBef>
                <a:spcPts val="0"/>
              </a:spcBef>
              <a:spcAft>
                <a:spcPts val="0"/>
              </a:spcAft>
              <a:defRPr/>
            </a:pPr>
            <a:r>
              <a:rPr lang="en-US" i="1" dirty="0" smtClean="0">
                <a:solidFill>
                  <a:schemeClr val="accent1">
                    <a:lumMod val="75000"/>
                  </a:schemeClr>
                </a:solidFill>
              </a:rPr>
              <a:t>into that category.</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There is some potential middle ground on this issue. If the</a:t>
            </a:r>
          </a:p>
          <a:p>
            <a:pPr eaLnBrk="1" fontAlgn="auto" hangingPunct="1">
              <a:spcBef>
                <a:spcPts val="0"/>
              </a:spcBef>
              <a:spcAft>
                <a:spcPts val="0"/>
              </a:spcAft>
              <a:defRPr/>
            </a:pPr>
            <a:r>
              <a:rPr lang="en-US" i="1" dirty="0" smtClean="0">
                <a:solidFill>
                  <a:schemeClr val="accent1">
                    <a:lumMod val="75000"/>
                  </a:schemeClr>
                </a:solidFill>
              </a:rPr>
              <a:t>concern is about how much emphasis schools place on achievement of</a:t>
            </a:r>
          </a:p>
          <a:p>
            <a:pPr eaLnBrk="1" fontAlgn="auto" hangingPunct="1">
              <a:spcBef>
                <a:spcPts val="0"/>
              </a:spcBef>
              <a:spcAft>
                <a:spcPts val="0"/>
              </a:spcAft>
              <a:defRPr/>
            </a:pPr>
            <a:r>
              <a:rPr lang="en-US" i="1" dirty="0" smtClean="0">
                <a:solidFill>
                  <a:schemeClr val="accent1">
                    <a:lumMod val="75000"/>
                  </a:schemeClr>
                </a:solidFill>
              </a:rPr>
              <a:t>different groups, value-added measures can be designed to place as</a:t>
            </a:r>
          </a:p>
          <a:p>
            <a:pPr eaLnBrk="1" fontAlgn="auto" hangingPunct="1">
              <a:spcBef>
                <a:spcPts val="0"/>
              </a:spcBef>
              <a:spcAft>
                <a:spcPts val="0"/>
              </a:spcAft>
              <a:defRPr/>
            </a:pPr>
            <a:r>
              <a:rPr lang="en-US" i="1" dirty="0" smtClean="0">
                <a:solidFill>
                  <a:schemeClr val="accent1">
                    <a:lumMod val="75000"/>
                  </a:schemeClr>
                </a:solidFill>
              </a:rPr>
              <a:t>much or as little weight on disadvantaged students as we wish. For</a:t>
            </a:r>
          </a:p>
          <a:p>
            <a:pPr eaLnBrk="1" fontAlgn="auto" hangingPunct="1">
              <a:spcBef>
                <a:spcPts val="0"/>
              </a:spcBef>
              <a:spcAft>
                <a:spcPts val="0"/>
              </a:spcAft>
              <a:defRPr/>
            </a:pPr>
            <a:r>
              <a:rPr lang="en-US" i="1" dirty="0" smtClean="0">
                <a:solidFill>
                  <a:schemeClr val="accent1">
                    <a:lumMod val="75000"/>
                  </a:schemeClr>
                </a:solidFill>
              </a:rPr>
              <a:t>example, we could design the accountability system so that 10 points</a:t>
            </a:r>
          </a:p>
          <a:p>
            <a:pPr eaLnBrk="1" fontAlgn="auto" hangingPunct="1">
              <a:spcBef>
                <a:spcPts val="0"/>
              </a:spcBef>
              <a:spcAft>
                <a:spcPts val="0"/>
              </a:spcAft>
              <a:defRPr/>
            </a:pPr>
            <a:r>
              <a:rPr lang="en-US" i="1" dirty="0" smtClean="0">
                <a:solidFill>
                  <a:schemeClr val="accent1">
                    <a:lumMod val="75000"/>
                  </a:schemeClr>
                </a:solidFill>
              </a:rPr>
              <a:t>in growth for a low-income student counts twice as much as for a</a:t>
            </a:r>
          </a:p>
          <a:p>
            <a:pPr eaLnBrk="1" fontAlgn="auto" hangingPunct="1">
              <a:spcBef>
                <a:spcPts val="0"/>
              </a:spcBef>
              <a:spcAft>
                <a:spcPts val="0"/>
              </a:spcAft>
              <a:defRPr/>
            </a:pPr>
            <a:r>
              <a:rPr lang="en-US" i="1" dirty="0" smtClean="0">
                <a:solidFill>
                  <a:schemeClr val="accent1">
                    <a:lumMod val="75000"/>
                  </a:schemeClr>
                </a:solidFill>
              </a:rPr>
              <a:t>high-income student. Also, when statisticians estimate value-added,</a:t>
            </a:r>
          </a:p>
          <a:p>
            <a:pPr eaLnBrk="1" fontAlgn="auto" hangingPunct="1">
              <a:spcBef>
                <a:spcPts val="0"/>
              </a:spcBef>
              <a:spcAft>
                <a:spcPts val="0"/>
              </a:spcAft>
              <a:defRPr/>
            </a:pPr>
            <a:r>
              <a:rPr lang="en-US" i="1" dirty="0" smtClean="0">
                <a:solidFill>
                  <a:schemeClr val="accent1">
                    <a:lumMod val="75000"/>
                  </a:schemeClr>
                </a:solidFill>
              </a:rPr>
              <a:t>they also end up estimating the statistical relationship (correlation)</a:t>
            </a:r>
          </a:p>
          <a:p>
            <a:pPr eaLnBrk="1" fontAlgn="auto" hangingPunct="1">
              <a:spcBef>
                <a:spcPts val="0"/>
              </a:spcBef>
              <a:spcAft>
                <a:spcPts val="0"/>
              </a:spcAft>
              <a:defRPr/>
            </a:pPr>
            <a:r>
              <a:rPr lang="en-US" i="1" dirty="0" smtClean="0">
                <a:solidFill>
                  <a:schemeClr val="accent1">
                    <a:lumMod val="75000"/>
                  </a:schemeClr>
                </a:solidFill>
              </a:rPr>
              <a:t>between student race and income and student achievement growth</a:t>
            </a:r>
          </a:p>
          <a:p>
            <a:pPr eaLnBrk="1" fontAlgn="auto" hangingPunct="1">
              <a:spcBef>
                <a:spcPts val="0"/>
              </a:spcBef>
              <a:spcAft>
                <a:spcPts val="0"/>
              </a:spcAft>
              <a:defRPr/>
            </a:pPr>
            <a:r>
              <a:rPr lang="en-US" i="1" dirty="0" smtClean="0">
                <a:solidFill>
                  <a:schemeClr val="accent1">
                    <a:lumMod val="75000"/>
                  </a:schemeClr>
                </a:solidFill>
              </a:rPr>
              <a:t>(see Oakville example above). Districts could use the measured role of</a:t>
            </a:r>
          </a:p>
          <a:p>
            <a:pPr eaLnBrk="1" fontAlgn="auto" hangingPunct="1">
              <a:spcBef>
                <a:spcPts val="0"/>
              </a:spcBef>
              <a:spcAft>
                <a:spcPts val="0"/>
              </a:spcAft>
              <a:defRPr/>
            </a:pPr>
            <a:r>
              <a:rPr lang="en-US" i="1" dirty="0" smtClean="0">
                <a:solidFill>
                  <a:schemeClr val="accent1">
                    <a:lumMod val="75000"/>
                  </a:schemeClr>
                </a:solidFill>
              </a:rPr>
              <a:t>student disadvantage as an indicator of how well the district is doing</a:t>
            </a:r>
          </a:p>
          <a:p>
            <a:pPr eaLnBrk="1" fontAlgn="auto" hangingPunct="1">
              <a:spcBef>
                <a:spcPts val="0"/>
              </a:spcBef>
              <a:spcAft>
                <a:spcPts val="0"/>
              </a:spcAft>
              <a:defRPr/>
            </a:pPr>
            <a:r>
              <a:rPr lang="en-US" i="1" dirty="0" smtClean="0">
                <a:solidFill>
                  <a:schemeClr val="accent1">
                    <a:lumMod val="75000"/>
                  </a:schemeClr>
                </a:solidFill>
              </a:rPr>
              <a:t>to overcome racial and income achievement gaps.2 If socio-economic</a:t>
            </a:r>
          </a:p>
          <a:p>
            <a:pPr eaLnBrk="1" fontAlgn="auto" hangingPunct="1">
              <a:spcBef>
                <a:spcPts val="0"/>
              </a:spcBef>
              <a:spcAft>
                <a:spcPts val="0"/>
              </a:spcAft>
              <a:defRPr/>
            </a:pPr>
            <a:r>
              <a:rPr lang="en-US" i="1" dirty="0" smtClean="0">
                <a:solidFill>
                  <a:schemeClr val="accent1">
                    <a:lumMod val="75000"/>
                  </a:schemeClr>
                </a:solidFill>
              </a:rPr>
              <a:t>disadvantage is associated with lower growth, then this might</a:t>
            </a:r>
          </a:p>
          <a:p>
            <a:pPr eaLnBrk="1" fontAlgn="auto" hangingPunct="1">
              <a:spcBef>
                <a:spcPts val="0"/>
              </a:spcBef>
              <a:spcAft>
                <a:spcPts val="0"/>
              </a:spcAft>
              <a:defRPr/>
            </a:pPr>
            <a:r>
              <a:rPr lang="en-US" i="1" dirty="0" smtClean="0">
                <a:solidFill>
                  <a:schemeClr val="accent1">
                    <a:lumMod val="75000"/>
                  </a:schemeClr>
                </a:solidFill>
              </a:rPr>
              <a:t>motivate districts to try even harder to address the issue. That is,</a:t>
            </a:r>
          </a:p>
          <a:p>
            <a:pPr eaLnBrk="1" fontAlgn="auto" hangingPunct="1">
              <a:spcBef>
                <a:spcPts val="0"/>
              </a:spcBef>
              <a:spcAft>
                <a:spcPts val="0"/>
              </a:spcAft>
              <a:defRPr/>
            </a:pPr>
            <a:r>
              <a:rPr lang="en-US" i="1" dirty="0" smtClean="0">
                <a:solidFill>
                  <a:schemeClr val="accent1">
                    <a:lumMod val="75000"/>
                  </a:schemeClr>
                </a:solidFill>
              </a:rPr>
              <a:t>rather than lowering expectations, it can be a driver of higher</a:t>
            </a:r>
          </a:p>
          <a:p>
            <a:pPr eaLnBrk="1" fontAlgn="auto" hangingPunct="1">
              <a:spcBef>
                <a:spcPts val="0"/>
              </a:spcBef>
              <a:spcAft>
                <a:spcPts val="0"/>
              </a:spcAft>
              <a:defRPr/>
            </a:pPr>
            <a:r>
              <a:rPr lang="en-US" i="1" dirty="0" smtClean="0">
                <a:solidFill>
                  <a:schemeClr val="accent1">
                    <a:lumMod val="75000"/>
                  </a:schemeClr>
                </a:solidFill>
              </a:rPr>
              <a:t>expectations and even greater effort for those students.</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It is also worth recalling that value-added measures can help</a:t>
            </a:r>
          </a:p>
          <a:p>
            <a:pPr eaLnBrk="1" fontAlgn="auto" hangingPunct="1">
              <a:spcBef>
                <a:spcPts val="0"/>
              </a:spcBef>
              <a:spcAft>
                <a:spcPts val="0"/>
              </a:spcAft>
              <a:defRPr/>
            </a:pPr>
            <a:r>
              <a:rPr lang="en-US" i="1" dirty="0" smtClean="0">
                <a:solidFill>
                  <a:schemeClr val="accent1">
                    <a:lumMod val="75000"/>
                  </a:schemeClr>
                </a:solidFill>
              </a:rPr>
              <a:t>reduce the problem of driving out teachers of low-attainment schools.</a:t>
            </a:r>
          </a:p>
          <a:p>
            <a:pPr eaLnBrk="1" fontAlgn="auto" hangingPunct="1">
              <a:spcBef>
                <a:spcPts val="0"/>
              </a:spcBef>
              <a:spcAft>
                <a:spcPts val="0"/>
              </a:spcAft>
              <a:defRPr/>
            </a:pPr>
            <a:r>
              <a:rPr lang="en-US" i="1" dirty="0" smtClean="0">
                <a:solidFill>
                  <a:schemeClr val="accent1">
                    <a:lumMod val="75000"/>
                  </a:schemeClr>
                </a:solidFill>
              </a:rPr>
              <a:t>The same goes for disadvantaged students. To the degree that</a:t>
            </a:r>
          </a:p>
          <a:p>
            <a:pPr eaLnBrk="1" fontAlgn="auto" hangingPunct="1">
              <a:spcBef>
                <a:spcPts val="0"/>
              </a:spcBef>
              <a:spcAft>
                <a:spcPts val="0"/>
              </a:spcAft>
              <a:defRPr/>
            </a:pPr>
            <a:r>
              <a:rPr lang="en-US" i="1" dirty="0" smtClean="0">
                <a:solidFill>
                  <a:schemeClr val="accent1">
                    <a:lumMod val="75000"/>
                  </a:schemeClr>
                </a:solidFill>
              </a:rPr>
              <a:t>student race and income are associated with their achievement</a:t>
            </a:r>
          </a:p>
          <a:p>
            <a:pPr eaLnBrk="1" fontAlgn="auto" hangingPunct="1">
              <a:spcBef>
                <a:spcPts val="0"/>
              </a:spcBef>
              <a:spcAft>
                <a:spcPts val="0"/>
              </a:spcAft>
              <a:defRPr/>
            </a:pPr>
            <a:r>
              <a:rPr lang="en-US" i="1" dirty="0" smtClean="0">
                <a:solidFill>
                  <a:schemeClr val="accent1">
                    <a:lumMod val="75000"/>
                  </a:schemeClr>
                </a:solidFill>
              </a:rPr>
              <a:t>growth, failing to account for those factors will place the teachers of</a:t>
            </a:r>
          </a:p>
          <a:p>
            <a:pPr eaLnBrk="1" fontAlgn="auto" hangingPunct="1">
              <a:spcBef>
                <a:spcPts val="0"/>
              </a:spcBef>
              <a:spcAft>
                <a:spcPts val="0"/>
              </a:spcAft>
              <a:defRPr/>
            </a:pPr>
            <a:r>
              <a:rPr lang="en-US" i="1" dirty="0" smtClean="0">
                <a:solidFill>
                  <a:schemeClr val="accent1">
                    <a:lumMod val="75000"/>
                  </a:schemeClr>
                </a:solidFill>
              </a:rPr>
              <a:t>those students at a disadvantage.</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In my view, it is best to account for student race and income</a:t>
            </a:r>
          </a:p>
          <a:p>
            <a:pPr eaLnBrk="1" fontAlgn="auto" hangingPunct="1">
              <a:spcBef>
                <a:spcPts val="0"/>
              </a:spcBef>
              <a:spcAft>
                <a:spcPts val="0"/>
              </a:spcAft>
              <a:defRPr/>
            </a:pPr>
            <a:r>
              <a:rPr lang="en-US" i="1" dirty="0" smtClean="0">
                <a:solidFill>
                  <a:schemeClr val="accent1">
                    <a:lumMod val="75000"/>
                  </a:schemeClr>
                </a:solidFill>
              </a:rPr>
              <a:t>when predicting each school’s achievement. The reason comes back</a:t>
            </a:r>
          </a:p>
          <a:p>
            <a:pPr eaLnBrk="1" fontAlgn="auto" hangingPunct="1">
              <a:spcBef>
                <a:spcPts val="0"/>
              </a:spcBef>
              <a:spcAft>
                <a:spcPts val="0"/>
              </a:spcAft>
              <a:defRPr/>
            </a:pPr>
            <a:r>
              <a:rPr lang="en-US" i="1" dirty="0" smtClean="0">
                <a:solidFill>
                  <a:schemeClr val="accent1">
                    <a:lumMod val="75000"/>
                  </a:schemeClr>
                </a:solidFill>
              </a:rPr>
              <a:t>to the Cardinal Rule: Hold people accountable for what they can</a:t>
            </a:r>
          </a:p>
          <a:p>
            <a:pPr eaLnBrk="1" fontAlgn="auto" hangingPunct="1">
              <a:spcBef>
                <a:spcPts val="0"/>
              </a:spcBef>
              <a:spcAft>
                <a:spcPts val="0"/>
              </a:spcAft>
              <a:defRPr/>
            </a:pPr>
            <a:r>
              <a:rPr lang="en-US" i="1" dirty="0" smtClean="0">
                <a:solidFill>
                  <a:schemeClr val="accent1">
                    <a:lumMod val="75000"/>
                  </a:schemeClr>
                </a:solidFill>
              </a:rPr>
              <a:t>control. While this means that schools serving disadvantaged</a:t>
            </a:r>
          </a:p>
          <a:p>
            <a:pPr eaLnBrk="1" fontAlgn="auto" hangingPunct="1">
              <a:spcBef>
                <a:spcPts val="0"/>
              </a:spcBef>
              <a:spcAft>
                <a:spcPts val="0"/>
              </a:spcAft>
              <a:defRPr/>
            </a:pPr>
            <a:r>
              <a:rPr lang="en-US" i="1" dirty="0" smtClean="0">
                <a:solidFill>
                  <a:schemeClr val="accent1">
                    <a:lumMod val="75000"/>
                  </a:schemeClr>
                </a:solidFill>
              </a:rPr>
              <a:t>students will receive higher performance ratings with less growth, it</a:t>
            </a:r>
          </a:p>
          <a:p>
            <a:pPr eaLnBrk="1" fontAlgn="auto" hangingPunct="1">
              <a:spcBef>
                <a:spcPts val="0"/>
              </a:spcBef>
              <a:spcAft>
                <a:spcPts val="0"/>
              </a:spcAft>
              <a:defRPr/>
            </a:pPr>
            <a:r>
              <a:rPr lang="en-US" i="1" dirty="0" smtClean="0">
                <a:solidFill>
                  <a:schemeClr val="accent1">
                    <a:lumMod val="75000"/>
                  </a:schemeClr>
                </a:solidFill>
              </a:rPr>
              <a:t>does not mean that schools can get by with giving less effort to these</a:t>
            </a:r>
          </a:p>
          <a:p>
            <a:pPr eaLnBrk="1" fontAlgn="auto" hangingPunct="1">
              <a:spcBef>
                <a:spcPts val="0"/>
              </a:spcBef>
              <a:spcAft>
                <a:spcPts val="0"/>
              </a:spcAft>
              <a:defRPr/>
            </a:pPr>
            <a:r>
              <a:rPr lang="en-US" i="1" dirty="0" smtClean="0">
                <a:solidFill>
                  <a:schemeClr val="accent1">
                    <a:lumMod val="75000"/>
                  </a:schemeClr>
                </a:solidFill>
              </a:rPr>
              <a:t>students. If, in addition, we give disproportionate weight to the</a:t>
            </a:r>
          </a:p>
          <a:p>
            <a:pPr eaLnBrk="1" fontAlgn="auto" hangingPunct="1">
              <a:spcBef>
                <a:spcPts val="0"/>
              </a:spcBef>
              <a:spcAft>
                <a:spcPts val="0"/>
              </a:spcAft>
              <a:defRPr/>
            </a:pPr>
            <a:r>
              <a:rPr lang="en-US" i="1" dirty="0" smtClean="0">
                <a:solidFill>
                  <a:schemeClr val="accent1">
                    <a:lumMod val="75000"/>
                  </a:schemeClr>
                </a:solidFill>
              </a:rPr>
              <a:t>growth of racial minorities and low-income students, and use the</a:t>
            </a:r>
          </a:p>
          <a:p>
            <a:pPr eaLnBrk="1" fontAlgn="auto" hangingPunct="1">
              <a:spcBef>
                <a:spcPts val="0"/>
              </a:spcBef>
              <a:spcAft>
                <a:spcPts val="0"/>
              </a:spcAft>
              <a:defRPr/>
            </a:pPr>
            <a:r>
              <a:rPr lang="en-US" i="1" dirty="0" smtClean="0">
                <a:solidFill>
                  <a:schemeClr val="accent1">
                    <a:lumMod val="75000"/>
                  </a:schemeClr>
                </a:solidFill>
              </a:rPr>
              <a:t>statistical relationship between student disadvantage and student</a:t>
            </a:r>
          </a:p>
          <a:p>
            <a:pPr eaLnBrk="1" fontAlgn="auto" hangingPunct="1">
              <a:spcBef>
                <a:spcPts val="0"/>
              </a:spcBef>
              <a:spcAft>
                <a:spcPts val="0"/>
              </a:spcAft>
              <a:defRPr/>
            </a:pPr>
            <a:r>
              <a:rPr lang="en-US" i="1" dirty="0" smtClean="0">
                <a:solidFill>
                  <a:schemeClr val="accent1">
                    <a:lumMod val="75000"/>
                  </a:schemeClr>
                </a:solidFill>
              </a:rPr>
              <a:t>achievement growth as a motivation to address the gap, then</a:t>
            </a:r>
          </a:p>
          <a:p>
            <a:pPr eaLnBrk="1" fontAlgn="auto" hangingPunct="1">
              <a:spcBef>
                <a:spcPts val="0"/>
              </a:spcBef>
              <a:spcAft>
                <a:spcPts val="0"/>
              </a:spcAft>
              <a:defRPr/>
            </a:pPr>
            <a:r>
              <a:rPr lang="en-US" i="1" dirty="0" smtClean="0">
                <a:solidFill>
                  <a:schemeClr val="accent1">
                    <a:lumMod val="75000"/>
                  </a:schemeClr>
                </a:solidFill>
              </a:rPr>
              <a:t>accounting for student disadvantage would seems to raise</a:t>
            </a:r>
          </a:p>
          <a:p>
            <a:pPr eaLnBrk="1" fontAlgn="auto" hangingPunct="1">
              <a:spcBef>
                <a:spcPts val="0"/>
              </a:spcBef>
              <a:spcAft>
                <a:spcPts val="0"/>
              </a:spcAft>
              <a:defRPr/>
            </a:pPr>
            <a:r>
              <a:rPr lang="en-US" i="1" dirty="0" smtClean="0">
                <a:solidFill>
                  <a:schemeClr val="accent1">
                    <a:lumMod val="75000"/>
                  </a:schemeClr>
                </a:solidFill>
              </a:rPr>
              <a:t>expectations—and outcomes—for these students rather than lower</a:t>
            </a:r>
          </a:p>
          <a:p>
            <a:pPr eaLnBrk="1" fontAlgn="auto" hangingPunct="1">
              <a:spcBef>
                <a:spcPts val="0"/>
              </a:spcBef>
              <a:spcAft>
                <a:spcPts val="0"/>
              </a:spcAft>
              <a:defRPr/>
            </a:pPr>
            <a:r>
              <a:rPr lang="en-US" i="1" dirty="0" smtClean="0">
                <a:solidFill>
                  <a:schemeClr val="accent1">
                    <a:lumMod val="75000"/>
                  </a:schemeClr>
                </a:solidFill>
              </a:rPr>
              <a:t>them. I cannot prove that, unfortunately, but there is a strong</a:t>
            </a:r>
          </a:p>
          <a:p>
            <a:pPr eaLnBrk="1" fontAlgn="auto" hangingPunct="1">
              <a:spcBef>
                <a:spcPts val="0"/>
              </a:spcBef>
              <a:spcAft>
                <a:spcPts val="0"/>
              </a:spcAft>
              <a:defRPr/>
            </a:pPr>
            <a:r>
              <a:rPr lang="en-US" i="1" dirty="0" smtClean="0">
                <a:solidFill>
                  <a:schemeClr val="accent1">
                    <a:lumMod val="75000"/>
                  </a:schemeClr>
                </a:solidFill>
              </a:rPr>
              <a:t>rationale behind it.”</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2FC69C-A8F7-4D42-B799-A889B534817D}" type="slidenum">
              <a:rPr lang="en-US" smtClean="0"/>
              <a:pPr fontAlgn="base">
                <a:spcBef>
                  <a:spcPct val="0"/>
                </a:spcBef>
                <a:spcAft>
                  <a:spcPct val="0"/>
                </a:spcAft>
                <a:defRPr/>
              </a:pPr>
              <a:t>41</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about race and ethnicity?</a:t>
            </a:r>
          </a:p>
          <a:p>
            <a:pPr eaLnBrk="1" hangingPunct="1">
              <a:spcBef>
                <a:spcPct val="0"/>
              </a:spcBef>
            </a:pPr>
            <a:endParaRPr lang="en-US" dirty="0" smtClean="0"/>
          </a:p>
          <a:p>
            <a:pPr eaLnBrk="1" hangingPunct="1">
              <a:spcBef>
                <a:spcPct val="0"/>
              </a:spcBef>
            </a:pPr>
            <a:r>
              <a:rPr lang="en-US" dirty="0" smtClean="0"/>
              <a:t>One of the pieces of data often collected</a:t>
            </a:r>
            <a:r>
              <a:rPr lang="en-US" baseline="0" dirty="0" smtClean="0"/>
              <a:t> is student race and ethnicity.</a:t>
            </a:r>
          </a:p>
          <a:p>
            <a:pPr eaLnBrk="1" hangingPunct="1">
              <a:spcBef>
                <a:spcPct val="0"/>
              </a:spcBef>
            </a:pPr>
            <a:endParaRPr lang="en-US" baseline="0" dirty="0" smtClean="0"/>
          </a:p>
          <a:p>
            <a:pPr eaLnBrk="1" hangingPunct="1">
              <a:spcBef>
                <a:spcPct val="0"/>
              </a:spcBef>
            </a:pPr>
            <a:r>
              <a:rPr lang="en-US" baseline="0" dirty="0" smtClean="0"/>
              <a:t>Why might we include this in the model?</a:t>
            </a:r>
          </a:p>
          <a:p>
            <a:pPr eaLnBrk="1" hangingPunct="1">
              <a:spcBef>
                <a:spcPct val="0"/>
              </a:spcBef>
            </a:pPr>
            <a:endParaRPr lang="en-US" baseline="0" dirty="0" smtClean="0"/>
          </a:p>
          <a:p>
            <a:pPr eaLnBrk="1" hangingPunct="1">
              <a:spcBef>
                <a:spcPct val="0"/>
              </a:spcBef>
            </a:pPr>
            <a:r>
              <a:rPr lang="en-US" baseline="0" dirty="0" smtClean="0"/>
              <a:t>Rather than a causal relationship between race and student growth, it might be the case that race/ethnicity is picking up the effect of factors like general socio-economic status, family structure, family education, social capital, and environmental stress.</a:t>
            </a:r>
          </a:p>
          <a:p>
            <a:pPr eaLnBrk="1" hangingPunct="1">
              <a:spcBef>
                <a:spcPct val="0"/>
              </a:spcBef>
            </a:pPr>
            <a:endParaRPr lang="en-US" baseline="0" dirty="0" smtClean="0"/>
          </a:p>
          <a:p>
            <a:pPr eaLnBrk="1" hangingPunct="1">
              <a:spcBef>
                <a:spcPct val="0"/>
              </a:spcBef>
            </a:pPr>
            <a:r>
              <a:rPr lang="en-US" baseline="0" dirty="0" smtClean="0"/>
              <a:t>This will not always be the case for every student, but it may be true across entire districts or states.</a:t>
            </a:r>
            <a:endParaRPr lang="en-US" dirty="0" smtClean="0"/>
          </a:p>
          <a:p>
            <a:pPr eaLnBrk="1" hangingPunct="1">
              <a:spcBef>
                <a:spcPct val="0"/>
              </a:spcBef>
            </a:pPr>
            <a:endParaRPr lang="en-US" dirty="0" smtClean="0"/>
          </a:p>
          <a:p>
            <a:pPr eaLnBrk="1" hangingPunct="1">
              <a:spcBef>
                <a:spcPct val="0"/>
              </a:spcBef>
            </a:pPr>
            <a:r>
              <a:rPr lang="en-US" dirty="0" smtClean="0"/>
              <a:t>During check 4, VARC uses real data from your district or state to determine if race/ethnicity has an effect on student growth.</a:t>
            </a:r>
          </a:p>
          <a:p>
            <a:pPr eaLnBrk="1" hangingPunct="1">
              <a:spcBef>
                <a:spcPct val="0"/>
              </a:spcBef>
            </a:pPr>
            <a:r>
              <a:rPr lang="en-US" dirty="0" smtClean="0"/>
              <a:t>If there is no effect,</a:t>
            </a:r>
            <a:r>
              <a:rPr lang="en-US" baseline="0" dirty="0" smtClean="0"/>
              <a:t> it will not be included in the model</a:t>
            </a: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E6B96C-AF1C-4240-8EC0-36C1CCD0E0A4}" type="slidenum">
              <a:rPr lang="en-US" smtClean="0"/>
              <a:pPr fontAlgn="base">
                <a:spcBef>
                  <a:spcPct val="0"/>
                </a:spcBef>
                <a:spcAft>
                  <a:spcPct val="0"/>
                </a:spcAft>
                <a:defRPr/>
              </a:pPr>
              <a:t>42</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there </a:t>
            </a:r>
            <a:r>
              <a:rPr lang="en-US" b="1" dirty="0" smtClean="0"/>
              <a:t>is</a:t>
            </a:r>
            <a:r>
              <a:rPr lang="en-US" dirty="0" smtClean="0"/>
              <a:t> a detectable difference in growth rates of different groups of students, we attribute this to a district or state challenge to be addressed, not something an individual teacher or school should be expected to overcome on their own. If a particular school, grade-level team, or teacher is making above-average results with any group of students, this will be reflected in an above-average Value-Added estimate.</a:t>
            </a:r>
          </a:p>
          <a:p>
            <a:pPr eaLnBrk="1" hangingPunct="1">
              <a:spcBef>
                <a:spcPct val="0"/>
              </a:spcBef>
            </a:pPr>
            <a:endParaRPr lang="en-US" dirty="0" smtClean="0"/>
          </a:p>
          <a:p>
            <a:pPr eaLnBrk="1" hangingPunct="1">
              <a:spcBef>
                <a:spcPct val="0"/>
              </a:spcBef>
            </a:pPr>
            <a:r>
              <a:rPr lang="en-US" dirty="0" smtClean="0"/>
              <a:t>By using all the data we have available, we try to get the most complete picture of the real situations of students to make our predictions as accurate as possible.  The more complete job VARC can do at controlling for external factors, the more accurate we can be about evaluating the effect of districts, schools, grades, classrooms, programs, and interventions.</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E6B96C-AF1C-4240-8EC0-36C1CCD0E0A4}" type="slidenum">
              <a:rPr lang="en-US" smtClean="0"/>
              <a:pPr fontAlgn="base">
                <a:spcBef>
                  <a:spcPct val="0"/>
                </a:spcBef>
                <a:spcAft>
                  <a:spcPct val="0"/>
                </a:spcAft>
                <a:defRPr/>
              </a:pPr>
              <a:t>43</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44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if a gardener just gets lucky or unlucky?</a:t>
            </a:r>
          </a:p>
          <a:p>
            <a:pPr eaLnBrk="1" hangingPunct="1">
              <a:spcBef>
                <a:spcPct val="0"/>
              </a:spcBef>
            </a:pPr>
            <a:endParaRPr lang="en-US" dirty="0" smtClean="0"/>
          </a:p>
          <a:p>
            <a:pPr eaLnBrk="1" hangingPunct="1">
              <a:spcBef>
                <a:spcPct val="0"/>
              </a:spcBef>
            </a:pPr>
            <a:r>
              <a:rPr lang="en-US" dirty="0" smtClean="0"/>
              <a:t>Based</a:t>
            </a:r>
            <a:r>
              <a:rPr lang="en-US" baseline="0" dirty="0" smtClean="0"/>
              <a:t> on all available data for Oak A, we predict that by the end of the year, Oak A will grow 10 inches.</a:t>
            </a:r>
          </a:p>
          <a:p>
            <a:pPr eaLnBrk="1" hangingPunct="1">
              <a:spcBef>
                <a:spcPct val="0"/>
              </a:spcBef>
            </a:pPr>
            <a:endParaRPr lang="en-US" baseline="0"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46</a:t>
            </a:fld>
            <a:endParaRPr lang="en-US" dirty="0"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But there are limits to what our predictions can tell us.</a:t>
            </a:r>
          </a:p>
          <a:p>
            <a:pPr eaLnBrk="1" hangingPunct="1">
              <a:spcBef>
                <a:spcPct val="0"/>
              </a:spcBef>
            </a:pPr>
            <a:endParaRPr lang="en-US" baseline="0" dirty="0" smtClean="0"/>
          </a:p>
          <a:p>
            <a:pPr eaLnBrk="1" hangingPunct="1">
              <a:spcBef>
                <a:spcPct val="0"/>
              </a:spcBef>
            </a:pPr>
            <a:r>
              <a:rPr lang="en-US" baseline="0" dirty="0" smtClean="0"/>
              <a:t>For an individual tree, our predictions do not account for random events.</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47</a:t>
            </a:fld>
            <a:endParaRPr lang="en-US" dirty="0"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oak tree analogy, we have been</a:t>
            </a:r>
            <a:r>
              <a:rPr lang="en-US" baseline="0" dirty="0" smtClean="0"/>
              <a:t> considering a single tree for each gardener.</a:t>
            </a:r>
          </a:p>
          <a:p>
            <a:endParaRPr lang="en-US" baseline="0" dirty="0" smtClean="0"/>
          </a:p>
          <a:p>
            <a:r>
              <a:rPr lang="en-US" baseline="0" dirty="0" smtClean="0"/>
              <a:t>To be a more accurate portrayal of how Value-Added works, gardeners would be assigned to many trees.</a:t>
            </a:r>
          </a:p>
          <a:p>
            <a:endParaRPr lang="en-US" baseline="0" dirty="0" smtClean="0"/>
          </a:p>
          <a:p>
            <a:r>
              <a:rPr lang="en-US" baseline="0" dirty="0" smtClean="0"/>
              <a:t>Each of the gardener’s trees has an independent set of circumstances (prior height, rainfall, etc.), so the prediction for each tree will be customized for its own situation.</a:t>
            </a:r>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48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Value-Added estimate represents the average effect of the gardener on this group of assigned trees.</a:t>
            </a:r>
          </a:p>
          <a:p>
            <a:endParaRPr lang="en-US" baseline="0" dirty="0" smtClean="0"/>
          </a:p>
          <a:p>
            <a:r>
              <a:rPr lang="en-US" baseline="0" dirty="0" smtClean="0"/>
              <a:t>Since individual trees could have a lucky or unlucky year, the more trees a gardener is assigned to, the more sure we can be about the effect of the gardener.</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49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50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54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 measure the performance of the gardeners, we will measure the height of the trees today, 1 year after they began tending to the trees.</a:t>
            </a:r>
          </a:p>
          <a:p>
            <a:pPr eaLnBrk="1" hangingPunct="1">
              <a:spcBef>
                <a:spcPct val="0"/>
              </a:spcBef>
            </a:pPr>
            <a:r>
              <a:rPr lang="en-US" smtClean="0"/>
              <a:t>With a height of 61 inches for Oak Tree A and 72 inches for Oak Tree B, we find Gardener B to be the better gardener.</a:t>
            </a:r>
          </a:p>
          <a:p>
            <a:pPr eaLnBrk="1" hangingPunct="1">
              <a:spcBef>
                <a:spcPct val="0"/>
              </a:spcBef>
            </a:pPr>
            <a:r>
              <a:rPr lang="en-US" smtClean="0"/>
              <a:t>This method is analogous to using an achievement Model to evaluate performance.</a:t>
            </a:r>
          </a:p>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9D91A5-8E56-4644-8F08-C251CD8B0E80}" type="slidenum">
              <a:rPr lang="en-US" smtClean="0">
                <a:solidFill>
                  <a:srgbClr val="000000"/>
                </a:solidFill>
              </a:rPr>
              <a:pPr fontAlgn="base">
                <a:spcBef>
                  <a:spcPct val="0"/>
                </a:spcBef>
                <a:spcAft>
                  <a:spcPct val="0"/>
                </a:spcAft>
                <a:defRPr/>
              </a:pPr>
              <a:t>10</a:t>
            </a:fld>
            <a:endParaRPr lang="en-US" smtClean="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78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first section, we had an example where we paired teaching teams across grade levels at a school (Grade 5 Math pairing with teachers at the same school in Grade 4 to try to improve Grade 4 Value-Added).</a:t>
            </a:r>
          </a:p>
          <a:p>
            <a:r>
              <a:rPr lang="en-US" baseline="0" dirty="0" smtClean="0"/>
              <a:t>If this wasn’t working to improve results, we might look at other schools across the district who are having greater success in Grade 4 Math.</a:t>
            </a:r>
          </a:p>
        </p:txBody>
      </p:sp>
      <p:sp>
        <p:nvSpPr>
          <p:cNvPr id="4" name="Slide Number Placeholder 3"/>
          <p:cNvSpPr>
            <a:spLocks noGrp="1"/>
          </p:cNvSpPr>
          <p:nvPr>
            <p:ph type="sldNum" sz="quarter" idx="10"/>
          </p:nvPr>
        </p:nvSpPr>
        <p:spPr/>
        <p:txBody>
          <a:bodyPr/>
          <a:lstStyle/>
          <a:p>
            <a:fld id="{410D28F0-8374-4983-AB30-41720A9E52BC}" type="slidenum">
              <a:rPr lang="en-US" smtClean="0"/>
              <a:pPr/>
              <a:t>111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can compare the height of the trees one year ago to the height today.</a:t>
            </a:r>
          </a:p>
          <a:p>
            <a:pPr eaLnBrk="1" hangingPunct="1">
              <a:spcBef>
                <a:spcPct val="0"/>
              </a:spcBef>
            </a:pPr>
            <a:r>
              <a:rPr lang="en-US" smtClean="0"/>
              <a:t>By finding the difference between these heights, we can determine how many inches the trees grew during the year of gardener’s care.</a:t>
            </a:r>
          </a:p>
          <a:p>
            <a:pPr eaLnBrk="1" hangingPunct="1">
              <a:spcBef>
                <a:spcPct val="0"/>
              </a:spcBef>
            </a:pPr>
            <a:r>
              <a:rPr lang="en-US" smtClean="0"/>
              <a:t>By using this method, Gardener A’s tree grew 14 inches while Gardener B’s tree grew 20 inches.  Oak B had more growth this year, so Gardener B is the better gardener.</a:t>
            </a:r>
          </a:p>
          <a:p>
            <a:pPr eaLnBrk="1" hangingPunct="1">
              <a:spcBef>
                <a:spcPct val="0"/>
              </a:spcBef>
            </a:pPr>
            <a:r>
              <a:rPr lang="en-US" smtClean="0"/>
              <a:t>This is analogous to using a Simple Growth Model, also called Gain.</a:t>
            </a:r>
          </a:p>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6B1970-1116-4287-81FD-E2416AC61428}" type="slidenum">
              <a:rPr lang="en-US" smtClean="0">
                <a:solidFill>
                  <a:srgbClr val="000000"/>
                </a:solidFill>
              </a:rPr>
              <a:pPr fontAlgn="base">
                <a:spcBef>
                  <a:spcPct val="0"/>
                </a:spcBef>
                <a:spcAft>
                  <a:spcPct val="0"/>
                </a:spcAft>
                <a:defRPr/>
              </a:pPr>
              <a:t>11</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that we have refined our predictions based on the effect of environmental conditions, our gardeners are on a level playing field.</a:t>
            </a:r>
          </a:p>
          <a:p>
            <a:pPr eaLnBrk="1" hangingPunct="1">
              <a:spcBef>
                <a:spcPct val="0"/>
              </a:spcBef>
            </a:pPr>
            <a:r>
              <a:rPr lang="en-US" smtClean="0"/>
              <a:t>The predicted height for trees in Oak A’s conditions is 59 inches.</a:t>
            </a:r>
          </a:p>
          <a:p>
            <a:pPr eaLnBrk="1" hangingPunct="1">
              <a:spcBef>
                <a:spcPct val="0"/>
              </a:spcBef>
            </a:pPr>
            <a:r>
              <a:rPr lang="en-US" smtClean="0"/>
              <a:t>The predicted height for trees in Oak B’s conditions is 74 inches.</a:t>
            </a:r>
          </a:p>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5B9691-DA05-4724-A0E0-0599CFEC8FCF}" type="slidenum">
              <a:rPr lang="en-US" smtClean="0">
                <a:solidFill>
                  <a:srgbClr val="000000"/>
                </a:solidFill>
              </a:rPr>
              <a:pPr fontAlgn="base">
                <a:spcBef>
                  <a:spcPct val="0"/>
                </a:spcBef>
                <a:spcAft>
                  <a:spcPct val="0"/>
                </a:spcAft>
                <a:defRPr/>
              </a:pPr>
              <a:t>12</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Using this method, Gardener A is the superior gardener.</a:t>
            </a:r>
          </a:p>
          <a:p>
            <a:pPr eaLnBrk="1" hangingPunct="1">
              <a:spcBef>
                <a:spcPct val="0"/>
              </a:spcBef>
            </a:pPr>
            <a:r>
              <a:rPr lang="en-US" smtClean="0"/>
              <a:t>By accounting for last year’s height and environmental conditions of the trees during this year, we have found the “value” each gardener “added” to the growth of the tree.</a:t>
            </a:r>
          </a:p>
          <a:p>
            <a:pPr eaLnBrk="1" hangingPunct="1">
              <a:spcBef>
                <a:spcPct val="0"/>
              </a:spcBef>
            </a:pPr>
            <a:r>
              <a:rPr lang="en-US" smtClean="0"/>
              <a:t>This is analogous to a value added measure.</a:t>
            </a:r>
          </a:p>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0A44FD-D42D-404D-8A45-E4A4C22AB562}" type="slidenum">
              <a:rPr lang="en-US" smtClean="0">
                <a:solidFill>
                  <a:srgbClr val="000000"/>
                </a:solidFill>
              </a:rPr>
              <a:pPr fontAlgn="base">
                <a:spcBef>
                  <a:spcPct val="0"/>
                </a:spcBef>
                <a:spcAft>
                  <a:spcPct val="0"/>
                </a:spcAft>
                <a:defRPr/>
              </a:pPr>
              <a:t>13</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our analogy</a:t>
            </a:r>
            <a:r>
              <a:rPr lang="en-US" baseline="0" dirty="0" smtClean="0"/>
              <a:t> versus education context table, we mentioned prior tree height but did not go into details about this characteristic.</a:t>
            </a:r>
          </a:p>
          <a:p>
            <a:pPr eaLnBrk="1" hangingPunct="1">
              <a:spcBef>
                <a:spcPct val="0"/>
              </a:spcBef>
            </a:pPr>
            <a:endParaRPr lang="en-US" baseline="0" dirty="0" smtClean="0"/>
          </a:p>
          <a:p>
            <a:pPr eaLnBrk="1" hangingPunct="1">
              <a:spcBef>
                <a:spcPct val="0"/>
              </a:spcBef>
            </a:pPr>
            <a:r>
              <a:rPr lang="en-US" baseline="0" dirty="0" smtClean="0"/>
              <a:t>These two gardeners are about to care for these two trees for the next year.</a:t>
            </a:r>
            <a:endParaRPr lang="en-US" dirty="0" smtClean="0"/>
          </a:p>
          <a:p>
            <a:pPr eaLnBrk="1" hangingPunct="1">
              <a:spcBef>
                <a:spcPct val="0"/>
              </a:spcBef>
            </a:pPr>
            <a:endParaRPr lang="en-US" dirty="0" smtClean="0"/>
          </a:p>
          <a:p>
            <a:pPr eaLnBrk="1" hangingPunct="1">
              <a:spcBef>
                <a:spcPct val="0"/>
              </a:spcBef>
            </a:pPr>
            <a:r>
              <a:rPr lang="en-US" dirty="0" smtClean="0"/>
              <a:t>If we were using an achievement</a:t>
            </a:r>
            <a:r>
              <a:rPr lang="en-US" baseline="0" dirty="0" smtClean="0"/>
              <a:t> model, which gardener would you rather be?</a:t>
            </a:r>
          </a:p>
          <a:p>
            <a:pPr eaLnBrk="1" hangingPunct="1">
              <a:spcBef>
                <a:spcPct val="0"/>
              </a:spcBef>
            </a:pPr>
            <a:endParaRPr lang="en-US" baseline="0" dirty="0" smtClean="0"/>
          </a:p>
          <a:p>
            <a:pPr eaLnBrk="1" hangingPunct="1">
              <a:spcBef>
                <a:spcPct val="0"/>
              </a:spcBef>
            </a:pPr>
            <a:r>
              <a:rPr lang="en-US" baseline="0" dirty="0" smtClean="0"/>
              <a:t>How can we be fair to these gardeners in our Value-Added model?</a:t>
            </a: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18</a:t>
            </a:fld>
            <a:endParaRPr lang="en-US"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First of all, let’s think about whether tree height might have</a:t>
            </a:r>
            <a:r>
              <a:rPr lang="en-US" baseline="0" dirty="0" smtClean="0"/>
              <a:t> an effect on tree growth.</a:t>
            </a:r>
          </a:p>
          <a:p>
            <a:pPr eaLnBrk="1" hangingPunct="1">
              <a:spcBef>
                <a:spcPct val="0"/>
              </a:spcBef>
            </a:pPr>
            <a:endParaRPr lang="en-US" baseline="0" dirty="0" smtClean="0"/>
          </a:p>
          <a:p>
            <a:pPr eaLnBrk="1" hangingPunct="1">
              <a:spcBef>
                <a:spcPct val="0"/>
              </a:spcBef>
            </a:pPr>
            <a:r>
              <a:rPr lang="en-US" baseline="0" dirty="0" smtClean="0"/>
              <a:t>In general, why might short trees grow faster in the following year of gardener’s care?</a:t>
            </a:r>
          </a:p>
          <a:p>
            <a:pPr eaLnBrk="1" hangingPunct="1">
              <a:spcBef>
                <a:spcPct val="0"/>
              </a:spcBef>
            </a:pPr>
            <a:endParaRPr lang="en-US" baseline="0" dirty="0" smtClean="0"/>
          </a:p>
          <a:p>
            <a:pPr eaLnBrk="1" hangingPunct="1">
              <a:spcBef>
                <a:spcPct val="0"/>
              </a:spcBef>
            </a:pPr>
            <a:r>
              <a:rPr lang="en-US" baseline="0" dirty="0" smtClean="0"/>
              <a:t>Why might tall trees grow faster?</a:t>
            </a:r>
          </a:p>
          <a:p>
            <a:pPr eaLnBrk="1" hangingPunct="1">
              <a:spcBef>
                <a:spcPct val="0"/>
              </a:spcBef>
            </a:pPr>
            <a:endParaRPr lang="en-US" baseline="0" dirty="0" smtClean="0"/>
          </a:p>
          <a:p>
            <a:pPr eaLnBrk="1" hangingPunct="1">
              <a:spcBef>
                <a:spcPct val="0"/>
              </a:spcBef>
            </a:pPr>
            <a:r>
              <a:rPr lang="en-US" baseline="0" dirty="0" smtClean="0"/>
              <a:t>You can probably come up with some of your own guesses.</a:t>
            </a:r>
          </a:p>
          <a:p>
            <a:pPr eaLnBrk="1" hangingPunct="1">
              <a:spcBef>
                <a:spcPct val="0"/>
              </a:spcBef>
            </a:pPr>
            <a:r>
              <a:rPr lang="en-US" baseline="0" dirty="0" smtClean="0"/>
              <a:t>Some guesses we came up with for short trees are: shorter trees having more “room to grow” and that it might be easier for a gardener to have a “big impact” on the growth of that tree.</a:t>
            </a:r>
          </a:p>
          <a:p>
            <a:pPr eaLnBrk="1" hangingPunct="1">
              <a:spcBef>
                <a:spcPct val="0"/>
              </a:spcBef>
            </a:pPr>
            <a:r>
              <a:rPr lang="en-US" baseline="0" dirty="0" smtClean="0"/>
              <a:t>For tall trees, we guessed that tall trees have likely experienced a pattern of rapid growth in previous years, so this pattern might continue. In general, tall trees might be benefiting from some other environmental factor that we haven’t controlled for explicitly. This factor may benefit tall trees again next year.</a:t>
            </a:r>
          </a:p>
          <a:p>
            <a:pPr eaLnBrk="1" hangingPunct="1">
              <a:spcBef>
                <a:spcPct val="0"/>
              </a:spcBef>
            </a:pPr>
            <a:endParaRPr lang="en-US" baseline="0" dirty="0" smtClean="0"/>
          </a:p>
          <a:p>
            <a:pPr eaLnBrk="1" hangingPunct="1">
              <a:spcBef>
                <a:spcPct val="0"/>
              </a:spcBef>
            </a:pPr>
            <a:r>
              <a:rPr lang="en-US" baseline="0" dirty="0" smtClean="0"/>
              <a:t>These are all guesses about why gardeners with short trees or tall trees might be at an advantage. How can we determine what is really happening?</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19</a:t>
            </a:fld>
            <a:endParaRPr lang="en-US"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7BCDBFA5-CCAC-4669-AFA3-E15F1751DBA7}" type="datetimeFigureOut">
              <a:rPr lang="en-US" smtClean="0"/>
              <a:pPr>
                <a:defRPr/>
              </a:pPr>
              <a:t>5/18/2012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FA7AF06-95F3-4D85-B043-FEF213C5CDD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8FC4BD-172C-484A-BB5D-DC2469A4DA9D}" type="datetimeFigureOut">
              <a:rPr lang="en-US" smtClean="0"/>
              <a:pPr>
                <a:defRPr/>
              </a:pPr>
              <a:t>5/18/2012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36C6D1-BB7E-426A-B452-BD7719465823}" type="slidenum">
              <a:rPr lang="en-US" smtClean="0"/>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6D0D620D-C6B1-476C-B1B3-C09679BC85DB}" type="datetimeFigureOut">
              <a:rPr lang="en-US" smtClean="0"/>
              <a:pPr>
                <a:defRPr/>
              </a:pPr>
              <a:t>5/18/2012</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3BE8CE61-61F8-4FCA-8E1B-FD0ABD54E46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8C8BFA9B-A4DF-44BA-B6F0-822534536E46}" type="datetimeFigureOut">
              <a:rPr lang="en-US" smtClean="0"/>
              <a:pPr>
                <a:defRPr/>
              </a:pPr>
              <a:t>5/18/2012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5334B7FA-A4F8-4930-82AF-9C0D42526A9C}"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7AB31F2-7154-4A98-99CA-0155BF374DE6}" type="datetimeFigureOut">
              <a:rPr lang="en-US" smtClean="0"/>
              <a:pPr>
                <a:defRPr/>
              </a:pPr>
              <a:t>5/18/2012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41370F85-AC45-4021-9F51-3F18EA4C12EF}"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75E8C174-0260-4DD5-A951-5B31DFFE085F}" type="datetimeFigureOut">
              <a:rPr lang="en-US" smtClean="0"/>
              <a:pPr>
                <a:defRPr/>
              </a:pPr>
              <a:t>5/18/2012</a:t>
            </a:fld>
            <a:endParaRPr lang="en-US"/>
          </a:p>
        </p:txBody>
      </p:sp>
      <p:sp>
        <p:nvSpPr>
          <p:cNvPr id="10" name="Slide Number Placeholder 9"/>
          <p:cNvSpPr>
            <a:spLocks noGrp="1"/>
          </p:cNvSpPr>
          <p:nvPr>
            <p:ph type="sldNum" sz="quarter" idx="16"/>
          </p:nvPr>
        </p:nvSpPr>
        <p:spPr/>
        <p:txBody>
          <a:bodyPr rtlCol="0"/>
          <a:lstStyle/>
          <a:p>
            <a:pPr>
              <a:defRPr/>
            </a:pPr>
            <a:fld id="{EEC346C3-8484-4236-A99B-BC801EB2899F}"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050349B3-A170-44CF-9F0A-50FA20F219BC}" type="datetimeFigureOut">
              <a:rPr lang="en-US" smtClean="0"/>
              <a:pPr>
                <a:defRPr/>
              </a:pPr>
              <a:t>5/18/2012</a:t>
            </a:fld>
            <a:endParaRPr lang="en-US"/>
          </a:p>
        </p:txBody>
      </p:sp>
      <p:sp>
        <p:nvSpPr>
          <p:cNvPr id="12" name="Slide Number Placeholder 11"/>
          <p:cNvSpPr>
            <a:spLocks noGrp="1"/>
          </p:cNvSpPr>
          <p:nvPr>
            <p:ph type="sldNum" sz="quarter" idx="16"/>
          </p:nvPr>
        </p:nvSpPr>
        <p:spPr/>
        <p:txBody>
          <a:bodyPr rtlCol="0"/>
          <a:lstStyle/>
          <a:p>
            <a:pPr>
              <a:defRPr/>
            </a:pPr>
            <a:fld id="{652E648C-B3B9-42C8-8667-62430E81F8DA}"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662F162-A88B-439E-B3C7-3D6599C51D4B}" type="datetimeFigureOut">
              <a:rPr lang="en-US" smtClean="0"/>
              <a:pPr>
                <a:defRPr/>
              </a:pPr>
              <a:t>5/18/2012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B56918B5-AC55-447C-90E2-69090C2F8046}" type="slidenum">
              <a:rPr lang="en-US" smtClean="0"/>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35DFD8-2316-4A76-AF8E-2AA2B95F93E3}" type="datetimeFigureOut">
              <a:rPr lang="en-US" smtClean="0"/>
              <a:pPr>
                <a:defRPr/>
              </a:pPr>
              <a:t>5/18/2012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0A7ED0B-B232-4A6D-A7EF-C0EA775F0792}" type="slidenum">
              <a:rPr lang="en-US" smtClean="0"/>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184CEEC1-2F26-4A42-9BD0-6EB1DEED3AEC}" type="datetimeFigureOut">
              <a:rPr lang="en-US" smtClean="0"/>
              <a:pPr>
                <a:defRPr/>
              </a:pPr>
              <a:t>5/18/2012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5A84D15B-1D80-4BCF-964B-909125101F53}"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D7FC80B4-042D-4B9F-8EAA-A3C09A5EBB3A}" type="datetimeFigureOut">
              <a:rPr lang="en-US" smtClean="0"/>
              <a:pPr>
                <a:defRPr/>
              </a:pPr>
              <a:t>5/18/2012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FBCAA318-A7EB-4A82-85AA-A319ABBB1E89}"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94F5C2FB-9CBD-4BA5-881E-54ACC9E40B47}" type="datetimeFigureOut">
              <a:rPr lang="en-US" smtClean="0"/>
              <a:pPr>
                <a:defRPr/>
              </a:pPr>
              <a:t>5/18/2012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C75BE85-7CFC-45EB-ABBB-E81025A228F3}" type="slidenum">
              <a:rPr lang="en-US" smtClean="0"/>
              <a:pPr>
                <a:defRPr/>
              </a:pPr>
              <a:t>‹#›</a:t>
            </a:fld>
            <a:endParaRPr lang="en-US"/>
          </a:p>
        </p:txBody>
      </p:sp>
      <p:pic>
        <p:nvPicPr>
          <p:cNvPr id="10" name="Picture 6" descr="VARC.png"/>
          <p:cNvPicPr>
            <a:picLocks noChangeAspect="1"/>
          </p:cNvPicPr>
          <p:nvPr/>
        </p:nvPicPr>
        <p:blipFill>
          <a:blip r:embed="rId13" cstate="print"/>
          <a:srcRect/>
          <a:stretch>
            <a:fillRect/>
          </a:stretch>
        </p:blipFill>
        <p:spPr bwMode="auto">
          <a:xfrm>
            <a:off x="0" y="6396038"/>
            <a:ext cx="1447800" cy="461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2" Type="http://schemas.openxmlformats.org/officeDocument/2006/relationships/hyperlink" Target="http://varc.wceruw.org/Projects/wisconsin_statewide.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Value-Added Network Workshop</a:t>
            </a:r>
            <a:endParaRPr lang="en-US" dirty="0"/>
          </a:p>
        </p:txBody>
      </p:sp>
      <p:sp>
        <p:nvSpPr>
          <p:cNvPr id="5" name="Subtitle 4"/>
          <p:cNvSpPr>
            <a:spLocks noGrp="1"/>
          </p:cNvSpPr>
          <p:nvPr>
            <p:ph type="subTitle" idx="1"/>
          </p:nvPr>
        </p:nvSpPr>
        <p:spPr/>
        <p:txBody>
          <a:bodyPr/>
          <a:lstStyle/>
          <a:p>
            <a:r>
              <a:rPr lang="en-US" dirty="0" smtClean="0"/>
              <a:t>May 2012</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Attainment"/>
          <p:cNvSpPr txBox="1">
            <a:spLocks noChangeArrowheads="1"/>
          </p:cNvSpPr>
          <p:nvPr/>
        </p:nvSpPr>
        <p:spPr bwMode="auto">
          <a:xfrm>
            <a:off x="1562100" y="2016652"/>
            <a:ext cx="5994400" cy="400050"/>
          </a:xfrm>
          <a:prstGeom prst="rect">
            <a:avLst/>
          </a:prstGeom>
          <a:solidFill>
            <a:schemeClr val="bg1">
              <a:lumMod val="85000"/>
            </a:schemeClr>
          </a:solidFill>
          <a:ln w="9525">
            <a:noFill/>
            <a:miter lim="800000"/>
            <a:headEnd/>
            <a:tailEnd/>
          </a:ln>
        </p:spPr>
        <p:txBody>
          <a:bodyPr>
            <a:spAutoFit/>
          </a:bodyPr>
          <a:lstStyle/>
          <a:p>
            <a:pPr algn="ctr" fontAlgn="auto">
              <a:spcBef>
                <a:spcPts val="0"/>
              </a:spcBef>
              <a:spcAft>
                <a:spcPts val="0"/>
              </a:spcAft>
              <a:defRPr/>
            </a:pPr>
            <a:r>
              <a:rPr lang="en-US" dirty="0">
                <a:solidFill>
                  <a:prstClr val="black"/>
                </a:solidFill>
                <a:latin typeface="+mn-lt"/>
                <a:cs typeface="Arial" charset="0"/>
              </a:rPr>
              <a:t>This method is analogous to using an </a:t>
            </a:r>
            <a:r>
              <a:rPr lang="en-US" sz="2000" b="1" dirty="0">
                <a:solidFill>
                  <a:srgbClr val="DD3B3C"/>
                </a:solidFill>
                <a:latin typeface="+mn-lt"/>
                <a:cs typeface="Arial" charset="0"/>
              </a:rPr>
              <a:t>Achievement Model</a:t>
            </a:r>
            <a:r>
              <a:rPr lang="en-US" dirty="0">
                <a:solidFill>
                  <a:prstClr val="black"/>
                </a:solidFill>
                <a:latin typeface="+mn-lt"/>
                <a:cs typeface="Arial" charset="0"/>
              </a:rPr>
              <a:t>.</a:t>
            </a:r>
          </a:p>
        </p:txBody>
      </p:sp>
      <p:pic>
        <p:nvPicPr>
          <p:cNvPr id="21510"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21511"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grpSp>
        <p:nvGrpSpPr>
          <p:cNvPr id="2" name="Gar A"/>
          <p:cNvGrpSpPr>
            <a:grpSpLocks/>
          </p:cNvGrpSpPr>
          <p:nvPr/>
        </p:nvGrpSpPr>
        <p:grpSpPr bwMode="auto">
          <a:xfrm>
            <a:off x="0" y="2551113"/>
            <a:ext cx="1403350" cy="1779587"/>
            <a:chOff x="0" y="2550340"/>
            <a:chExt cx="1403013" cy="1780221"/>
          </a:xfrm>
        </p:grpSpPr>
        <p:pic>
          <p:nvPicPr>
            <p:cNvPr id="21518" name="Gardener A" descr="Gardener A.png"/>
            <p:cNvPicPr>
              <a:picLocks noChangeAspect="1"/>
            </p:cNvPicPr>
            <p:nvPr/>
          </p:nvPicPr>
          <p:blipFill>
            <a:blip r:embed="rId6" cstate="print"/>
            <a:srcRect/>
            <a:stretch>
              <a:fillRect/>
            </a:stretch>
          </p:blipFill>
          <p:spPr bwMode="auto">
            <a:xfrm>
              <a:off x="338931" y="2937013"/>
              <a:ext cx="527047" cy="1393548"/>
            </a:xfrm>
            <a:prstGeom prst="rect">
              <a:avLst/>
            </a:prstGeom>
            <a:noFill/>
            <a:ln w="9525">
              <a:noFill/>
              <a:miter lim="800000"/>
              <a:headEnd/>
              <a:tailEnd/>
            </a:ln>
          </p:spPr>
        </p:pic>
        <p:sp>
          <p:nvSpPr>
            <p:cNvPr id="21519"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3" name="Gar B"/>
          <p:cNvGrpSpPr>
            <a:grpSpLocks/>
          </p:cNvGrpSpPr>
          <p:nvPr/>
        </p:nvGrpSpPr>
        <p:grpSpPr bwMode="auto">
          <a:xfrm>
            <a:off x="7751763" y="2546350"/>
            <a:ext cx="1392237" cy="1782763"/>
            <a:chOff x="7752209" y="2545806"/>
            <a:chExt cx="1391791" cy="1783168"/>
          </a:xfrm>
        </p:grpSpPr>
        <p:pic>
          <p:nvPicPr>
            <p:cNvPr id="21516" name="Gardener B" descr="Gardeners B.png"/>
            <p:cNvPicPr>
              <a:picLocks noChangeAspect="1"/>
            </p:cNvPicPr>
            <p:nvPr/>
          </p:nvPicPr>
          <p:blipFill>
            <a:blip r:embed="rId7" cstate="print"/>
            <a:srcRect/>
            <a:stretch>
              <a:fillRect/>
            </a:stretch>
          </p:blipFill>
          <p:spPr bwMode="auto">
            <a:xfrm>
              <a:off x="8270581" y="2935426"/>
              <a:ext cx="518114" cy="1393548"/>
            </a:xfrm>
            <a:prstGeom prst="rect">
              <a:avLst/>
            </a:prstGeom>
            <a:noFill/>
            <a:ln w="9525">
              <a:noFill/>
              <a:miter lim="800000"/>
              <a:headEnd/>
              <a:tailEnd/>
            </a:ln>
          </p:spPr>
        </p:pic>
        <p:sp>
          <p:nvSpPr>
            <p:cNvPr id="21517"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grpSp>
        <p:nvGrpSpPr>
          <p:cNvPr id="4" name="61 in"/>
          <p:cNvGrpSpPr/>
          <p:nvPr/>
        </p:nvGrpSpPr>
        <p:grpSpPr>
          <a:xfrm>
            <a:off x="3879668" y="2978331"/>
            <a:ext cx="771365" cy="2771502"/>
            <a:chOff x="3879668" y="2978331"/>
            <a:chExt cx="771365" cy="2771502"/>
          </a:xfrm>
          <a:noFill/>
        </p:grpSpPr>
        <p:sp>
          <p:nvSpPr>
            <p:cNvPr id="20" name="Right Bracket 19"/>
            <p:cNvSpPr/>
            <p:nvPr/>
          </p:nvSpPr>
          <p:spPr>
            <a:xfrm>
              <a:off x="4168503" y="3406140"/>
              <a:ext cx="136797" cy="2343693"/>
            </a:xfrm>
            <a:prstGeom prst="rightBracket">
              <a:avLst/>
            </a:prstGeom>
            <a:grp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2" name="TextBox 21"/>
            <p:cNvSpPr txBox="1"/>
            <p:nvPr/>
          </p:nvSpPr>
          <p:spPr>
            <a:xfrm>
              <a:off x="3879668" y="2978331"/>
              <a:ext cx="771365" cy="400110"/>
            </a:xfrm>
            <a:prstGeom prst="rect">
              <a:avLst/>
            </a:prstGeom>
            <a:grpFill/>
          </p:spPr>
          <p:txBody>
            <a:bodyPr wrap="none">
              <a:spAutoFit/>
            </a:bodyPr>
            <a:lstStyle/>
            <a:p>
              <a:pPr fontAlgn="auto">
                <a:spcBef>
                  <a:spcPts val="0"/>
                </a:spcBef>
                <a:spcAft>
                  <a:spcPts val="0"/>
                </a:spcAft>
                <a:defRPr/>
              </a:pPr>
              <a:r>
                <a:rPr lang="en-US" sz="2000" b="1" dirty="0">
                  <a:solidFill>
                    <a:prstClr val="black"/>
                  </a:solidFill>
                  <a:latin typeface="+mn-lt"/>
                  <a:cs typeface="+mn-cs"/>
                </a:rPr>
                <a:t>61 in.</a:t>
              </a:r>
            </a:p>
          </p:txBody>
        </p:sp>
      </p:grpSp>
      <p:grpSp>
        <p:nvGrpSpPr>
          <p:cNvPr id="5" name="72 in"/>
          <p:cNvGrpSpPr/>
          <p:nvPr/>
        </p:nvGrpSpPr>
        <p:grpSpPr>
          <a:xfrm>
            <a:off x="7010399" y="2542902"/>
            <a:ext cx="771365" cy="3222171"/>
            <a:chOff x="7010399" y="2542902"/>
            <a:chExt cx="771365" cy="3222171"/>
          </a:xfrm>
          <a:noFill/>
        </p:grpSpPr>
        <p:sp>
          <p:nvSpPr>
            <p:cNvPr id="21" name="Right Bracket 20"/>
            <p:cNvSpPr/>
            <p:nvPr/>
          </p:nvSpPr>
          <p:spPr>
            <a:xfrm>
              <a:off x="7307943" y="2948940"/>
              <a:ext cx="136797" cy="2816133"/>
            </a:xfrm>
            <a:prstGeom prst="rightBracket">
              <a:avLst/>
            </a:prstGeom>
            <a:no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DD3B3C"/>
                </a:solidFill>
              </a:endParaRPr>
            </a:p>
          </p:txBody>
        </p:sp>
        <p:sp>
          <p:nvSpPr>
            <p:cNvPr id="23" name="TextBox 22"/>
            <p:cNvSpPr txBox="1"/>
            <p:nvPr/>
          </p:nvSpPr>
          <p:spPr>
            <a:xfrm>
              <a:off x="7010399" y="2542902"/>
              <a:ext cx="771365" cy="400110"/>
            </a:xfrm>
            <a:prstGeom prst="rect">
              <a:avLst/>
            </a:prstGeom>
            <a:grpFill/>
          </p:spPr>
          <p:txBody>
            <a:bodyPr wrap="none">
              <a:spAutoFit/>
            </a:bodyPr>
            <a:lstStyle/>
            <a:p>
              <a:pPr fontAlgn="auto">
                <a:spcBef>
                  <a:spcPts val="0"/>
                </a:spcBef>
                <a:spcAft>
                  <a:spcPts val="0"/>
                </a:spcAft>
                <a:defRPr/>
              </a:pPr>
              <a:r>
                <a:rPr lang="en-US" sz="2000" b="1" dirty="0">
                  <a:solidFill>
                    <a:prstClr val="black"/>
                  </a:solidFill>
                  <a:latin typeface="+mn-lt"/>
                  <a:cs typeface="+mn-cs"/>
                </a:rPr>
                <a:t>72 in.</a:t>
              </a:r>
            </a:p>
          </p:txBody>
        </p:sp>
      </p:grpSp>
      <p:sp>
        <p:nvSpPr>
          <p:cNvPr id="24" name="Title 23"/>
          <p:cNvSpPr>
            <a:spLocks noGrp="1"/>
          </p:cNvSpPr>
          <p:nvPr>
            <p:ph type="title"/>
          </p:nvPr>
        </p:nvSpPr>
        <p:spPr/>
        <p:txBody>
          <a:bodyPr>
            <a:noAutofit/>
          </a:bodyPr>
          <a:lstStyle/>
          <a:p>
            <a:r>
              <a:rPr lang="en-US" sz="3200" dirty="0" smtClean="0"/>
              <a:t>Method 1: Measure the Height of the Trees Today (One Year After the Gardeners Began)</a:t>
            </a:r>
            <a:endParaRPr lang="en-US" sz="3200" dirty="0"/>
          </a:p>
        </p:txBody>
      </p:sp>
      <p:sp>
        <p:nvSpPr>
          <p:cNvPr id="26" name="Content Placeholder 25"/>
          <p:cNvSpPr>
            <a:spLocks noGrp="1"/>
          </p:cNvSpPr>
          <p:nvPr>
            <p:ph sz="quarter" idx="1"/>
          </p:nvPr>
        </p:nvSpPr>
        <p:spPr>
          <a:xfrm>
            <a:off x="612648" y="1600200"/>
            <a:ext cx="8153400" cy="446649"/>
          </a:xfrm>
        </p:spPr>
        <p:txBody>
          <a:bodyPr>
            <a:normAutofit/>
          </a:bodyPr>
          <a:lstStyle/>
          <a:p>
            <a:r>
              <a:rPr lang="en-US" sz="2000" dirty="0" smtClean="0"/>
              <a:t>Using this method, Gardener B is the more effective gardener.</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065433"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019269" y="2713576"/>
            <a:ext cx="447559" cy="338554"/>
          </a:xfrm>
          <a:prstGeom prst="rect">
            <a:avLst/>
          </a:prstGeom>
          <a:noFill/>
        </p:spPr>
        <p:txBody>
          <a:bodyPr wrap="none" rtlCol="0">
            <a:spAutoFit/>
          </a:bodyPr>
          <a:lstStyle/>
          <a:p>
            <a:pPr algn="ctr"/>
            <a:r>
              <a:rPr lang="en-US" sz="1600" b="1" dirty="0" smtClean="0"/>
              <a:t>2.9</a:t>
            </a:r>
            <a:endParaRPr lang="en-US" sz="1600" b="1" dirty="0"/>
          </a:p>
        </p:txBody>
      </p:sp>
      <p:cxnSp>
        <p:nvCxnSpPr>
          <p:cNvPr id="27" name="Straight Connector 26"/>
          <p:cNvCxnSpPr/>
          <p:nvPr/>
        </p:nvCxnSpPr>
        <p:spPr>
          <a:xfrm>
            <a:off x="7049729" y="3181640"/>
            <a:ext cx="3952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52</a:t>
            </a:r>
            <a:endParaRPr lang="en-US" dirty="0">
              <a:latin typeface="Arial" pitchFamily="34" charset="0"/>
              <a:cs typeface="Arial" pitchFamily="34" charset="0"/>
            </a:endParaRPr>
          </a:p>
        </p:txBody>
      </p:sp>
      <p:sp>
        <p:nvSpPr>
          <p:cNvPr id="29" name="TextBox 28"/>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19</a:t>
            </a:r>
            <a:endParaRPr lang="en-US" dirty="0">
              <a:latin typeface="Arial" pitchFamily="34" charset="0"/>
              <a:cs typeface="Arial" pitchFamily="34" charset="0"/>
            </a:endParaRPr>
          </a:p>
        </p:txBody>
      </p:sp>
      <p:sp>
        <p:nvSpPr>
          <p:cNvPr id="44" name="Teardrop 43"/>
          <p:cNvSpPr/>
          <p:nvPr/>
        </p:nvSpPr>
        <p:spPr>
          <a:xfrm rot="8100000">
            <a:off x="8423338" y="32287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377174" y="3234276"/>
            <a:ext cx="447559" cy="338554"/>
          </a:xfrm>
          <a:prstGeom prst="rect">
            <a:avLst/>
          </a:prstGeom>
          <a:noFill/>
        </p:spPr>
        <p:txBody>
          <a:bodyPr wrap="none" rtlCol="0">
            <a:spAutoFit/>
          </a:bodyPr>
          <a:lstStyle/>
          <a:p>
            <a:pPr algn="ctr"/>
            <a:r>
              <a:rPr lang="en-US" sz="1600" b="1" dirty="0" smtClean="0"/>
              <a:t>4.7</a:t>
            </a:r>
            <a:endParaRPr lang="en-US" sz="1600" b="1" dirty="0"/>
          </a:p>
        </p:txBody>
      </p:sp>
      <p:cxnSp>
        <p:nvCxnSpPr>
          <p:cNvPr id="46" name="Straight Connector 45"/>
          <p:cNvCxnSpPr/>
          <p:nvPr/>
        </p:nvCxnSpPr>
        <p:spPr>
          <a:xfrm>
            <a:off x="6282813" y="3702340"/>
            <a:ext cx="25643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7280592" y="3724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234428" y="3729576"/>
            <a:ext cx="447559" cy="338554"/>
          </a:xfrm>
          <a:prstGeom prst="rect">
            <a:avLst/>
          </a:prstGeom>
          <a:noFill/>
        </p:spPr>
        <p:txBody>
          <a:bodyPr wrap="none" rtlCol="0">
            <a:spAutoFit/>
          </a:bodyPr>
          <a:lstStyle/>
          <a:p>
            <a:pPr algn="ctr"/>
            <a:r>
              <a:rPr lang="en-US" sz="1600" b="1" dirty="0" smtClean="0"/>
              <a:t>3.1</a:t>
            </a:r>
            <a:endParaRPr lang="en-US" sz="1600" b="1" dirty="0"/>
          </a:p>
        </p:txBody>
      </p:sp>
      <p:cxnSp>
        <p:nvCxnSpPr>
          <p:cNvPr id="49" name="Straight Connector 48"/>
          <p:cNvCxnSpPr/>
          <p:nvPr/>
        </p:nvCxnSpPr>
        <p:spPr>
          <a:xfrm>
            <a:off x="6471592" y="4197640"/>
            <a:ext cx="19644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92011" y="2392112"/>
            <a:ext cx="2918091" cy="1477328"/>
          </a:xfrm>
          <a:prstGeom prst="rect">
            <a:avLst/>
          </a:prstGeom>
          <a:noFill/>
        </p:spPr>
        <p:txBody>
          <a:bodyPr wrap="square" rtlCol="0">
            <a:spAutoFit/>
          </a:bodyPr>
          <a:lstStyle/>
          <a:p>
            <a:r>
              <a:rPr lang="en-US" dirty="0" smtClean="0">
                <a:latin typeface="+mn-lt"/>
              </a:rPr>
              <a:t>These three teams each have gray estimates.</a:t>
            </a:r>
          </a:p>
          <a:p>
            <a:endParaRPr lang="en-US" dirty="0" smtClean="0">
              <a:latin typeface="+mn-lt"/>
            </a:endParaRPr>
          </a:p>
          <a:p>
            <a:r>
              <a:rPr lang="en-US" dirty="0" smtClean="0">
                <a:latin typeface="+mn-lt"/>
              </a:rPr>
              <a:t>Would you interpret them the same way?</a:t>
            </a:r>
            <a:endParaRPr lang="en-US" dirty="0">
              <a:latin typeface="+mn-lt"/>
            </a:endParaRPr>
          </a:p>
        </p:txBody>
      </p:sp>
      <p:sp>
        <p:nvSpPr>
          <p:cNvPr id="21" name="TextBox 20"/>
          <p:cNvSpPr txBox="1"/>
          <p:nvPr/>
        </p:nvSpPr>
        <p:spPr>
          <a:xfrm>
            <a:off x="6801956" y="1882111"/>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31" name="Title 1"/>
          <p:cNvSpPr>
            <a:spLocks noGrp="1"/>
          </p:cNvSpPr>
          <p:nvPr>
            <p:ph type="title"/>
          </p:nvPr>
        </p:nvSpPr>
        <p:spPr>
          <a:xfrm>
            <a:off x="629728" y="274638"/>
            <a:ext cx="8082472" cy="1143000"/>
          </a:xfrm>
        </p:spPr>
        <p:txBody>
          <a:bodyPr>
            <a:noAutofit/>
          </a:bodyPr>
          <a:lstStyle/>
          <a:p>
            <a:r>
              <a:rPr lang="en-US" sz="3600" dirty="0" smtClean="0"/>
              <a:t>5. How do I interpret gray results, and what can I learn from them?</a:t>
            </a:r>
            <a:endParaRPr lang="en-US" sz="3600" dirty="0"/>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065433"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019269" y="2713576"/>
            <a:ext cx="447559" cy="338554"/>
          </a:xfrm>
          <a:prstGeom prst="rect">
            <a:avLst/>
          </a:prstGeom>
          <a:noFill/>
        </p:spPr>
        <p:txBody>
          <a:bodyPr wrap="none" rtlCol="0">
            <a:spAutoFit/>
          </a:bodyPr>
          <a:lstStyle/>
          <a:p>
            <a:pPr algn="ctr"/>
            <a:r>
              <a:rPr lang="en-US" sz="1600" b="1" dirty="0" smtClean="0"/>
              <a:t>2.9</a:t>
            </a:r>
            <a:endParaRPr lang="en-US" sz="1600" b="1" dirty="0"/>
          </a:p>
        </p:txBody>
      </p:sp>
      <p:cxnSp>
        <p:nvCxnSpPr>
          <p:cNvPr id="27" name="Straight Connector 26"/>
          <p:cNvCxnSpPr/>
          <p:nvPr/>
        </p:nvCxnSpPr>
        <p:spPr>
          <a:xfrm>
            <a:off x="7049729" y="3181640"/>
            <a:ext cx="3952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52</a:t>
            </a:r>
            <a:endParaRPr lang="en-US" dirty="0">
              <a:latin typeface="Arial" pitchFamily="34" charset="0"/>
              <a:cs typeface="Arial" pitchFamily="34" charset="0"/>
            </a:endParaRPr>
          </a:p>
        </p:txBody>
      </p:sp>
      <p:sp>
        <p:nvSpPr>
          <p:cNvPr id="29" name="TextBox 28"/>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19</a:t>
            </a:r>
            <a:endParaRPr lang="en-US" dirty="0">
              <a:latin typeface="Arial" pitchFamily="34" charset="0"/>
              <a:cs typeface="Arial" pitchFamily="34" charset="0"/>
            </a:endParaRPr>
          </a:p>
        </p:txBody>
      </p:sp>
      <p:sp>
        <p:nvSpPr>
          <p:cNvPr id="44" name="Teardrop 43"/>
          <p:cNvSpPr/>
          <p:nvPr/>
        </p:nvSpPr>
        <p:spPr>
          <a:xfrm rot="8100000">
            <a:off x="8423338" y="32287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377174" y="3234276"/>
            <a:ext cx="447559" cy="338554"/>
          </a:xfrm>
          <a:prstGeom prst="rect">
            <a:avLst/>
          </a:prstGeom>
          <a:noFill/>
        </p:spPr>
        <p:txBody>
          <a:bodyPr wrap="none" rtlCol="0">
            <a:spAutoFit/>
          </a:bodyPr>
          <a:lstStyle/>
          <a:p>
            <a:pPr algn="ctr"/>
            <a:r>
              <a:rPr lang="en-US" sz="1600" b="1" dirty="0" smtClean="0"/>
              <a:t>4.7</a:t>
            </a:r>
            <a:endParaRPr lang="en-US" sz="1600" b="1" dirty="0"/>
          </a:p>
        </p:txBody>
      </p:sp>
      <p:cxnSp>
        <p:nvCxnSpPr>
          <p:cNvPr id="46" name="Straight Connector 45"/>
          <p:cNvCxnSpPr/>
          <p:nvPr/>
        </p:nvCxnSpPr>
        <p:spPr>
          <a:xfrm>
            <a:off x="6282813" y="3702340"/>
            <a:ext cx="25643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7280592" y="3724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234428" y="3729576"/>
            <a:ext cx="447559" cy="338554"/>
          </a:xfrm>
          <a:prstGeom prst="rect">
            <a:avLst/>
          </a:prstGeom>
          <a:noFill/>
        </p:spPr>
        <p:txBody>
          <a:bodyPr wrap="none" rtlCol="0">
            <a:spAutoFit/>
          </a:bodyPr>
          <a:lstStyle/>
          <a:p>
            <a:pPr algn="ctr"/>
            <a:r>
              <a:rPr lang="en-US" sz="1600" b="1" dirty="0" smtClean="0"/>
              <a:t>3.1</a:t>
            </a:r>
            <a:endParaRPr lang="en-US" sz="1600" b="1" dirty="0"/>
          </a:p>
        </p:txBody>
      </p:sp>
      <p:cxnSp>
        <p:nvCxnSpPr>
          <p:cNvPr id="49" name="Straight Connector 48"/>
          <p:cNvCxnSpPr/>
          <p:nvPr/>
        </p:nvCxnSpPr>
        <p:spPr>
          <a:xfrm>
            <a:off x="6471592" y="4197640"/>
            <a:ext cx="19644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2011" y="2392112"/>
            <a:ext cx="2918091" cy="1477328"/>
          </a:xfrm>
          <a:prstGeom prst="rect">
            <a:avLst/>
          </a:prstGeom>
          <a:noFill/>
        </p:spPr>
        <p:txBody>
          <a:bodyPr wrap="square" rtlCol="0">
            <a:spAutoFit/>
          </a:bodyPr>
          <a:lstStyle/>
          <a:p>
            <a:r>
              <a:rPr lang="en-US" dirty="0" smtClean="0">
                <a:latin typeface="+mn-lt"/>
              </a:rPr>
              <a:t>These three teams each have gray estimates.</a:t>
            </a:r>
          </a:p>
          <a:p>
            <a:endParaRPr lang="en-US" dirty="0" smtClean="0">
              <a:latin typeface="+mn-lt"/>
            </a:endParaRPr>
          </a:p>
          <a:p>
            <a:r>
              <a:rPr lang="en-US" dirty="0" smtClean="0">
                <a:latin typeface="+mn-lt"/>
              </a:rPr>
              <a:t>Would you interpret them the same way?</a:t>
            </a:r>
            <a:endParaRPr lang="en-US" dirty="0">
              <a:latin typeface="+mn-lt"/>
            </a:endParaRPr>
          </a:p>
        </p:txBody>
      </p:sp>
      <p:sp>
        <p:nvSpPr>
          <p:cNvPr id="23" name="TextBox 22"/>
          <p:cNvSpPr txBox="1"/>
          <p:nvPr/>
        </p:nvSpPr>
        <p:spPr>
          <a:xfrm>
            <a:off x="361950" y="4418427"/>
            <a:ext cx="8318500" cy="2308324"/>
          </a:xfrm>
          <a:prstGeom prst="rect">
            <a:avLst/>
          </a:prstGeom>
          <a:noFill/>
        </p:spPr>
        <p:txBody>
          <a:bodyPr wrap="square" rtlCol="0">
            <a:spAutoFit/>
          </a:bodyPr>
          <a:lstStyle/>
          <a:p>
            <a:r>
              <a:rPr lang="en-US" sz="1600" dirty="0" smtClean="0">
                <a:latin typeface="+mn-lt"/>
              </a:rPr>
              <a:t>Grade 3 – The tight confidence interval around the gray estimate indicates we can be confident that this team’s Value-Added was close to average.</a:t>
            </a:r>
          </a:p>
          <a:p>
            <a:endParaRPr lang="en-US" sz="1600" dirty="0" smtClean="0">
              <a:latin typeface="+mn-lt"/>
            </a:endParaRPr>
          </a:p>
          <a:p>
            <a:r>
              <a:rPr lang="en-US" sz="1600" dirty="0" smtClean="0">
                <a:latin typeface="+mn-lt"/>
              </a:rPr>
              <a:t>Grade 4 – The best estimate of Value-Added is above average (4.7). However, since it was based on a small amount of data (12 students), we cannot say with confidence that it was above average. This team may actually have below average Value-Added.</a:t>
            </a:r>
          </a:p>
          <a:p>
            <a:endParaRPr lang="en-US" sz="1600" dirty="0" smtClean="0">
              <a:latin typeface="+mn-lt"/>
            </a:endParaRPr>
          </a:p>
          <a:p>
            <a:r>
              <a:rPr lang="en-US" sz="1600" dirty="0" smtClean="0">
                <a:latin typeface="+mn-lt"/>
              </a:rPr>
              <a:t>Grade 5 – The best estimate is average Value-Added (3.1). However, the wide confidence interval indicates that there was not enough data to rule out above or below average Value-Added.  </a:t>
            </a:r>
          </a:p>
        </p:txBody>
      </p:sp>
      <p:sp>
        <p:nvSpPr>
          <p:cNvPr id="31" name="TextBox 30"/>
          <p:cNvSpPr txBox="1"/>
          <p:nvPr/>
        </p:nvSpPr>
        <p:spPr>
          <a:xfrm>
            <a:off x="6801956" y="1882111"/>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38" name="Title 1"/>
          <p:cNvSpPr>
            <a:spLocks noGrp="1"/>
          </p:cNvSpPr>
          <p:nvPr>
            <p:ph type="title"/>
          </p:nvPr>
        </p:nvSpPr>
        <p:spPr>
          <a:xfrm>
            <a:off x="629728" y="274638"/>
            <a:ext cx="8082472" cy="1143000"/>
          </a:xfrm>
        </p:spPr>
        <p:txBody>
          <a:bodyPr>
            <a:noAutofit/>
          </a:bodyPr>
          <a:lstStyle/>
          <a:p>
            <a:r>
              <a:rPr lang="en-US" sz="3600" dirty="0" smtClean="0"/>
              <a:t>5. How do I interpret gray results, and what can I learn from them?</a:t>
            </a:r>
            <a:endParaRPr lang="en-US" sz="3600" dirty="0"/>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065433"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019269" y="2713576"/>
            <a:ext cx="447559" cy="338554"/>
          </a:xfrm>
          <a:prstGeom prst="rect">
            <a:avLst/>
          </a:prstGeom>
          <a:noFill/>
        </p:spPr>
        <p:txBody>
          <a:bodyPr wrap="none" rtlCol="0">
            <a:spAutoFit/>
          </a:bodyPr>
          <a:lstStyle/>
          <a:p>
            <a:pPr algn="ctr"/>
            <a:r>
              <a:rPr lang="en-US" sz="1600" b="1" dirty="0" smtClean="0"/>
              <a:t>2.9</a:t>
            </a:r>
            <a:endParaRPr lang="en-US" sz="1600" b="1" dirty="0"/>
          </a:p>
        </p:txBody>
      </p:sp>
      <p:cxnSp>
        <p:nvCxnSpPr>
          <p:cNvPr id="27" name="Straight Connector 26"/>
          <p:cNvCxnSpPr/>
          <p:nvPr/>
        </p:nvCxnSpPr>
        <p:spPr>
          <a:xfrm>
            <a:off x="7049729" y="3181640"/>
            <a:ext cx="3952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52</a:t>
            </a:r>
            <a:endParaRPr lang="en-US" dirty="0">
              <a:latin typeface="Arial" pitchFamily="34" charset="0"/>
              <a:cs typeface="Arial" pitchFamily="34" charset="0"/>
            </a:endParaRPr>
          </a:p>
        </p:txBody>
      </p:sp>
      <p:sp>
        <p:nvSpPr>
          <p:cNvPr id="29" name="TextBox 28"/>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19</a:t>
            </a:r>
            <a:endParaRPr lang="en-US" dirty="0">
              <a:latin typeface="Arial" pitchFamily="34" charset="0"/>
              <a:cs typeface="Arial" pitchFamily="34" charset="0"/>
            </a:endParaRPr>
          </a:p>
        </p:txBody>
      </p:sp>
      <p:sp>
        <p:nvSpPr>
          <p:cNvPr id="44" name="Teardrop 43"/>
          <p:cNvSpPr/>
          <p:nvPr/>
        </p:nvSpPr>
        <p:spPr>
          <a:xfrm rot="8100000">
            <a:off x="8423338" y="32287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377174" y="3234276"/>
            <a:ext cx="447559" cy="338554"/>
          </a:xfrm>
          <a:prstGeom prst="rect">
            <a:avLst/>
          </a:prstGeom>
          <a:noFill/>
        </p:spPr>
        <p:txBody>
          <a:bodyPr wrap="none" rtlCol="0">
            <a:spAutoFit/>
          </a:bodyPr>
          <a:lstStyle/>
          <a:p>
            <a:pPr algn="ctr"/>
            <a:r>
              <a:rPr lang="en-US" sz="1600" b="1" dirty="0" smtClean="0"/>
              <a:t>4.7</a:t>
            </a:r>
            <a:endParaRPr lang="en-US" sz="1600" b="1" dirty="0"/>
          </a:p>
        </p:txBody>
      </p:sp>
      <p:cxnSp>
        <p:nvCxnSpPr>
          <p:cNvPr id="46" name="Straight Connector 45"/>
          <p:cNvCxnSpPr/>
          <p:nvPr/>
        </p:nvCxnSpPr>
        <p:spPr>
          <a:xfrm>
            <a:off x="6282813" y="3702340"/>
            <a:ext cx="25643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7280592" y="3724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234428" y="3729576"/>
            <a:ext cx="447559" cy="338554"/>
          </a:xfrm>
          <a:prstGeom prst="rect">
            <a:avLst/>
          </a:prstGeom>
          <a:noFill/>
        </p:spPr>
        <p:txBody>
          <a:bodyPr wrap="none" rtlCol="0">
            <a:spAutoFit/>
          </a:bodyPr>
          <a:lstStyle/>
          <a:p>
            <a:pPr algn="ctr"/>
            <a:r>
              <a:rPr lang="en-US" sz="1600" b="1" dirty="0" smtClean="0"/>
              <a:t>3.1</a:t>
            </a:r>
            <a:endParaRPr lang="en-US" sz="1600" b="1" dirty="0"/>
          </a:p>
        </p:txBody>
      </p:sp>
      <p:cxnSp>
        <p:nvCxnSpPr>
          <p:cNvPr id="49" name="Straight Connector 48"/>
          <p:cNvCxnSpPr/>
          <p:nvPr/>
        </p:nvCxnSpPr>
        <p:spPr>
          <a:xfrm>
            <a:off x="6471592" y="4197640"/>
            <a:ext cx="19644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2011" y="2392112"/>
            <a:ext cx="2918091" cy="1477328"/>
          </a:xfrm>
          <a:prstGeom prst="rect">
            <a:avLst/>
          </a:prstGeom>
          <a:noFill/>
        </p:spPr>
        <p:txBody>
          <a:bodyPr wrap="square" rtlCol="0">
            <a:spAutoFit/>
          </a:bodyPr>
          <a:lstStyle/>
          <a:p>
            <a:r>
              <a:rPr lang="en-US" dirty="0" smtClean="0">
                <a:latin typeface="+mn-lt"/>
              </a:rPr>
              <a:t>These three teams each have gray estimates.</a:t>
            </a:r>
          </a:p>
          <a:p>
            <a:endParaRPr lang="en-US" dirty="0" smtClean="0">
              <a:latin typeface="+mn-lt"/>
            </a:endParaRPr>
          </a:p>
          <a:p>
            <a:r>
              <a:rPr lang="en-US" dirty="0" smtClean="0">
                <a:latin typeface="+mn-lt"/>
              </a:rPr>
              <a:t>Would you interpret them the same way?</a:t>
            </a:r>
            <a:endParaRPr lang="en-US" dirty="0">
              <a:latin typeface="+mn-lt"/>
            </a:endParaRPr>
          </a:p>
        </p:txBody>
      </p:sp>
      <p:sp>
        <p:nvSpPr>
          <p:cNvPr id="23" name="TextBox 22"/>
          <p:cNvSpPr txBox="1"/>
          <p:nvPr/>
        </p:nvSpPr>
        <p:spPr>
          <a:xfrm>
            <a:off x="361950" y="4418427"/>
            <a:ext cx="8318500" cy="2308324"/>
          </a:xfrm>
          <a:prstGeom prst="rect">
            <a:avLst/>
          </a:prstGeom>
          <a:noFill/>
        </p:spPr>
        <p:txBody>
          <a:bodyPr wrap="square" rtlCol="0">
            <a:spAutoFit/>
          </a:bodyPr>
          <a:lstStyle/>
          <a:p>
            <a:r>
              <a:rPr lang="en-US" dirty="0" smtClean="0">
                <a:latin typeface="+mn-lt"/>
              </a:rPr>
              <a:t>As always, consider multiple data sources when making decisions.</a:t>
            </a:r>
          </a:p>
          <a:p>
            <a:endParaRPr lang="en-US" dirty="0" smtClean="0">
              <a:latin typeface="+mn-lt"/>
            </a:endParaRPr>
          </a:p>
          <a:p>
            <a:r>
              <a:rPr lang="en-US" dirty="0" smtClean="0">
                <a:latin typeface="+mn-lt"/>
              </a:rPr>
              <a:t>The 3</a:t>
            </a:r>
            <a:r>
              <a:rPr lang="en-US" baseline="30000" dirty="0" smtClean="0">
                <a:latin typeface="+mn-lt"/>
              </a:rPr>
              <a:t>rd</a:t>
            </a:r>
            <a:r>
              <a:rPr lang="en-US" dirty="0" smtClean="0">
                <a:latin typeface="+mn-lt"/>
              </a:rPr>
              <a:t> grade team has the most certain Value-Added estimate can be treated as one of the average teaching teams in the state.</a:t>
            </a:r>
          </a:p>
          <a:p>
            <a:endParaRPr lang="en-US" dirty="0" smtClean="0">
              <a:latin typeface="+mn-lt"/>
            </a:endParaRPr>
          </a:p>
          <a:p>
            <a:r>
              <a:rPr lang="en-US" dirty="0" smtClean="0">
                <a:latin typeface="+mn-lt"/>
              </a:rPr>
              <a:t>The 4</a:t>
            </a:r>
            <a:r>
              <a:rPr lang="en-US" baseline="30000" dirty="0" smtClean="0">
                <a:latin typeface="+mn-lt"/>
              </a:rPr>
              <a:t>th</a:t>
            </a:r>
            <a:r>
              <a:rPr lang="en-US" dirty="0" smtClean="0">
                <a:latin typeface="+mn-lt"/>
              </a:rPr>
              <a:t> and 5</a:t>
            </a:r>
            <a:r>
              <a:rPr lang="en-US" baseline="30000" dirty="0" smtClean="0">
                <a:latin typeface="+mn-lt"/>
              </a:rPr>
              <a:t>th</a:t>
            </a:r>
            <a:r>
              <a:rPr lang="en-US" dirty="0" smtClean="0">
                <a:latin typeface="+mn-lt"/>
              </a:rPr>
              <a:t> grade teams have less certain estimates and it is particularly important that additional sources of information are considered before making decisions about professional development, resource allocation, staffing assignments, etc. </a:t>
            </a:r>
          </a:p>
        </p:txBody>
      </p:sp>
      <p:sp>
        <p:nvSpPr>
          <p:cNvPr id="31" name="TextBox 30"/>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37" name="Title 1"/>
          <p:cNvSpPr>
            <a:spLocks noGrp="1"/>
          </p:cNvSpPr>
          <p:nvPr>
            <p:ph type="title"/>
          </p:nvPr>
        </p:nvSpPr>
        <p:spPr>
          <a:xfrm>
            <a:off x="629728" y="274638"/>
            <a:ext cx="8082472" cy="1143000"/>
          </a:xfrm>
        </p:spPr>
        <p:txBody>
          <a:bodyPr>
            <a:noAutofit/>
          </a:bodyPr>
          <a:lstStyle/>
          <a:p>
            <a:r>
              <a:rPr lang="en-US" sz="3600" dirty="0" smtClean="0"/>
              <a:t>5. How do I interpret gray results, and what can I learn from them?</a:t>
            </a:r>
            <a:endParaRPr lang="en-US" sz="3600" dirty="0"/>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057315"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011151" y="2713576"/>
            <a:ext cx="447559" cy="338554"/>
          </a:xfrm>
          <a:prstGeom prst="rect">
            <a:avLst/>
          </a:prstGeom>
          <a:noFill/>
        </p:spPr>
        <p:txBody>
          <a:bodyPr wrap="none" rtlCol="0">
            <a:spAutoFit/>
          </a:bodyPr>
          <a:lstStyle/>
          <a:p>
            <a:pPr algn="ctr"/>
            <a:r>
              <a:rPr lang="en-US" sz="1600" b="1" dirty="0" smtClean="0"/>
              <a:t>2.9</a:t>
            </a:r>
            <a:endParaRPr lang="en-US" sz="1600" b="1" dirty="0"/>
          </a:p>
        </p:txBody>
      </p:sp>
      <p:cxnSp>
        <p:nvCxnSpPr>
          <p:cNvPr id="27" name="Straight Connector 26"/>
          <p:cNvCxnSpPr/>
          <p:nvPr/>
        </p:nvCxnSpPr>
        <p:spPr>
          <a:xfrm>
            <a:off x="672147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41</a:t>
            </a:r>
            <a:endParaRPr lang="en-US" dirty="0">
              <a:latin typeface="Arial" pitchFamily="34" charset="0"/>
              <a:cs typeface="Arial" pitchFamily="34" charset="0"/>
            </a:endParaRPr>
          </a:p>
        </p:txBody>
      </p:sp>
      <p:sp>
        <p:nvSpPr>
          <p:cNvPr id="29" name="TextBox 28"/>
          <p:cNvSpPr txBox="1"/>
          <p:nvPr/>
        </p:nvSpPr>
        <p:spPr>
          <a:xfrm>
            <a:off x="3698873" y="2200274"/>
            <a:ext cx="879477" cy="369332"/>
          </a:xfrm>
          <a:prstGeom prst="rect">
            <a:avLst/>
          </a:prstGeom>
          <a:solidFill>
            <a:schemeClr val="accent2"/>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42</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44</a:t>
            </a:r>
            <a:endParaRPr lang="en-US" dirty="0">
              <a:latin typeface="Arial" pitchFamily="34" charset="0"/>
              <a:cs typeface="Arial" pitchFamily="34" charset="0"/>
            </a:endParaRPr>
          </a:p>
        </p:txBody>
      </p:sp>
      <p:sp>
        <p:nvSpPr>
          <p:cNvPr id="44" name="Teardrop 43"/>
          <p:cNvSpPr/>
          <p:nvPr/>
        </p:nvSpPr>
        <p:spPr>
          <a:xfrm rot="8100000">
            <a:off x="5787315" y="3228759"/>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741151" y="3234276"/>
            <a:ext cx="447559" cy="338554"/>
          </a:xfrm>
          <a:prstGeom prst="rect">
            <a:avLst/>
          </a:prstGeom>
          <a:noFill/>
        </p:spPr>
        <p:txBody>
          <a:bodyPr wrap="none" rtlCol="0">
            <a:spAutoFit/>
          </a:bodyPr>
          <a:lstStyle/>
          <a:p>
            <a:pPr algn="ctr"/>
            <a:r>
              <a:rPr lang="en-US" sz="1600" b="1" dirty="0" smtClean="0"/>
              <a:t>1.1</a:t>
            </a:r>
            <a:endParaRPr lang="en-US" sz="1600" b="1" dirty="0"/>
          </a:p>
        </p:txBody>
      </p:sp>
      <p:cxnSp>
        <p:nvCxnSpPr>
          <p:cNvPr id="46" name="Straight Connector 45"/>
          <p:cNvCxnSpPr/>
          <p:nvPr/>
        </p:nvCxnSpPr>
        <p:spPr>
          <a:xfrm>
            <a:off x="5848350" y="3702340"/>
            <a:ext cx="7049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7597065" y="3724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44551" y="3729576"/>
            <a:ext cx="447559" cy="338554"/>
          </a:xfrm>
          <a:prstGeom prst="rect">
            <a:avLst/>
          </a:prstGeom>
          <a:noFill/>
        </p:spPr>
        <p:txBody>
          <a:bodyPr wrap="none" rtlCol="0">
            <a:spAutoFit/>
          </a:bodyPr>
          <a:lstStyle/>
          <a:p>
            <a:pPr algn="ctr"/>
            <a:r>
              <a:rPr lang="en-US" sz="1600" b="1" dirty="0" smtClean="0"/>
              <a:t>3.6</a:t>
            </a:r>
            <a:endParaRPr lang="en-US" sz="1600" b="1" dirty="0"/>
          </a:p>
        </p:txBody>
      </p:sp>
      <p:cxnSp>
        <p:nvCxnSpPr>
          <p:cNvPr id="49" name="Straight Connector 48"/>
          <p:cNvCxnSpPr/>
          <p:nvPr/>
        </p:nvCxnSpPr>
        <p:spPr>
          <a:xfrm>
            <a:off x="7229475"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32" name="Title 1"/>
          <p:cNvSpPr>
            <a:spLocks noGrp="1"/>
          </p:cNvSpPr>
          <p:nvPr>
            <p:ph type="title"/>
          </p:nvPr>
        </p:nvSpPr>
        <p:spPr>
          <a:xfrm>
            <a:off x="0" y="274638"/>
            <a:ext cx="9144000" cy="1143000"/>
          </a:xfrm>
        </p:spPr>
        <p:txBody>
          <a:bodyPr>
            <a:noAutofit/>
          </a:bodyPr>
          <a:lstStyle/>
          <a:p>
            <a:r>
              <a:rPr lang="en-US" sz="3600" dirty="0" smtClean="0"/>
              <a:t>6. Should I recommend professional development or a change in curriculum to particular teams?</a:t>
            </a:r>
            <a:endParaRPr lang="en-US" sz="3600" dirty="0"/>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057315"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011151" y="2713576"/>
            <a:ext cx="447559" cy="338554"/>
          </a:xfrm>
          <a:prstGeom prst="rect">
            <a:avLst/>
          </a:prstGeom>
          <a:noFill/>
        </p:spPr>
        <p:txBody>
          <a:bodyPr wrap="none" rtlCol="0">
            <a:spAutoFit/>
          </a:bodyPr>
          <a:lstStyle/>
          <a:p>
            <a:pPr algn="ctr"/>
            <a:r>
              <a:rPr lang="en-US" sz="1600" b="1" dirty="0" smtClean="0"/>
              <a:t>2.9</a:t>
            </a:r>
            <a:endParaRPr lang="en-US" sz="1600" b="1" dirty="0"/>
          </a:p>
        </p:txBody>
      </p:sp>
      <p:cxnSp>
        <p:nvCxnSpPr>
          <p:cNvPr id="27" name="Straight Connector 26"/>
          <p:cNvCxnSpPr/>
          <p:nvPr/>
        </p:nvCxnSpPr>
        <p:spPr>
          <a:xfrm>
            <a:off x="672147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41</a:t>
            </a:r>
            <a:endParaRPr lang="en-US" dirty="0">
              <a:latin typeface="Arial" pitchFamily="34" charset="0"/>
              <a:cs typeface="Arial" pitchFamily="34" charset="0"/>
            </a:endParaRPr>
          </a:p>
        </p:txBody>
      </p:sp>
      <p:sp>
        <p:nvSpPr>
          <p:cNvPr id="29" name="TextBox 28"/>
          <p:cNvSpPr txBox="1"/>
          <p:nvPr/>
        </p:nvSpPr>
        <p:spPr>
          <a:xfrm>
            <a:off x="3698873" y="2200274"/>
            <a:ext cx="879477" cy="369332"/>
          </a:xfrm>
          <a:prstGeom prst="rect">
            <a:avLst/>
          </a:prstGeom>
          <a:solidFill>
            <a:schemeClr val="accent2"/>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42</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44</a:t>
            </a:r>
            <a:endParaRPr lang="en-US" dirty="0">
              <a:latin typeface="Arial" pitchFamily="34" charset="0"/>
              <a:cs typeface="Arial" pitchFamily="34" charset="0"/>
            </a:endParaRPr>
          </a:p>
        </p:txBody>
      </p:sp>
      <p:sp>
        <p:nvSpPr>
          <p:cNvPr id="44" name="Teardrop 43"/>
          <p:cNvSpPr/>
          <p:nvPr/>
        </p:nvSpPr>
        <p:spPr>
          <a:xfrm rot="8100000">
            <a:off x="5787315" y="3228759"/>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741151" y="3234276"/>
            <a:ext cx="447559" cy="338554"/>
          </a:xfrm>
          <a:prstGeom prst="rect">
            <a:avLst/>
          </a:prstGeom>
          <a:noFill/>
        </p:spPr>
        <p:txBody>
          <a:bodyPr wrap="none" rtlCol="0">
            <a:spAutoFit/>
          </a:bodyPr>
          <a:lstStyle/>
          <a:p>
            <a:pPr algn="ctr"/>
            <a:r>
              <a:rPr lang="en-US" sz="1600" b="1" dirty="0" smtClean="0"/>
              <a:t>1.1</a:t>
            </a:r>
            <a:endParaRPr lang="en-US" sz="1600" b="1" dirty="0"/>
          </a:p>
        </p:txBody>
      </p:sp>
      <p:cxnSp>
        <p:nvCxnSpPr>
          <p:cNvPr id="46" name="Straight Connector 45"/>
          <p:cNvCxnSpPr/>
          <p:nvPr/>
        </p:nvCxnSpPr>
        <p:spPr>
          <a:xfrm>
            <a:off x="5848350" y="3702340"/>
            <a:ext cx="7049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7597065" y="3724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44551" y="3729576"/>
            <a:ext cx="447559" cy="338554"/>
          </a:xfrm>
          <a:prstGeom prst="rect">
            <a:avLst/>
          </a:prstGeom>
          <a:noFill/>
        </p:spPr>
        <p:txBody>
          <a:bodyPr wrap="none" rtlCol="0">
            <a:spAutoFit/>
          </a:bodyPr>
          <a:lstStyle/>
          <a:p>
            <a:pPr algn="ctr"/>
            <a:r>
              <a:rPr lang="en-US" sz="1600" b="1" dirty="0" smtClean="0"/>
              <a:t>3.6</a:t>
            </a:r>
            <a:endParaRPr lang="en-US" sz="1600" b="1" dirty="0"/>
          </a:p>
        </p:txBody>
      </p:sp>
      <p:cxnSp>
        <p:nvCxnSpPr>
          <p:cNvPr id="49" name="Straight Connector 48"/>
          <p:cNvCxnSpPr/>
          <p:nvPr/>
        </p:nvCxnSpPr>
        <p:spPr>
          <a:xfrm>
            <a:off x="7229475"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5700" y="3270250"/>
            <a:ext cx="1197828" cy="369332"/>
          </a:xfrm>
          <a:prstGeom prst="rect">
            <a:avLst/>
          </a:prstGeom>
          <a:noFill/>
        </p:spPr>
        <p:txBody>
          <a:bodyPr wrap="none" rtlCol="0">
            <a:spAutoFit/>
          </a:bodyPr>
          <a:lstStyle/>
          <a:p>
            <a:r>
              <a:rPr lang="en-US" dirty="0" smtClean="0">
                <a:latin typeface="+mn-lt"/>
              </a:rPr>
              <a:t>Investigate</a:t>
            </a:r>
            <a:endParaRPr lang="en-US" dirty="0">
              <a:latin typeface="+mn-lt"/>
            </a:endParaRPr>
          </a:p>
        </p:txBody>
      </p:sp>
      <p:sp>
        <p:nvSpPr>
          <p:cNvPr id="31" name="TextBox 30"/>
          <p:cNvSpPr txBox="1"/>
          <p:nvPr/>
        </p:nvSpPr>
        <p:spPr>
          <a:xfrm>
            <a:off x="2095500" y="3111500"/>
            <a:ext cx="466794" cy="646331"/>
          </a:xfrm>
          <a:prstGeom prst="rect">
            <a:avLst/>
          </a:prstGeom>
          <a:noFill/>
        </p:spPr>
        <p:txBody>
          <a:bodyPr wrap="none" rtlCol="0">
            <a:spAutoFit/>
          </a:bodyPr>
          <a:lstStyle/>
          <a:p>
            <a:r>
              <a:rPr lang="en-US" sz="3600" b="1" dirty="0" smtClean="0">
                <a:ln w="18000">
                  <a:solidFill>
                    <a:srgbClr val="7030A0"/>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a:t>
            </a:r>
            <a:endParaRPr lang="en-US" sz="3600" b="1" dirty="0">
              <a:ln w="18000">
                <a:solidFill>
                  <a:srgbClr val="7030A0"/>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32" name="TextBox 31"/>
          <p:cNvSpPr txBox="1"/>
          <p:nvPr/>
        </p:nvSpPr>
        <p:spPr>
          <a:xfrm>
            <a:off x="361950" y="4305300"/>
            <a:ext cx="8547100" cy="2585323"/>
          </a:xfrm>
          <a:prstGeom prst="rect">
            <a:avLst/>
          </a:prstGeom>
          <a:noFill/>
        </p:spPr>
        <p:txBody>
          <a:bodyPr wrap="square" rtlCol="0">
            <a:spAutoFit/>
          </a:bodyPr>
          <a:lstStyle/>
          <a:p>
            <a:r>
              <a:rPr lang="en-US" dirty="0" smtClean="0">
                <a:latin typeface="+mn-lt"/>
              </a:rPr>
              <a:t>A below average Value-Added estimate for the 4</a:t>
            </a:r>
            <a:r>
              <a:rPr lang="en-US" baseline="30000" dirty="0" smtClean="0">
                <a:latin typeface="+mn-lt"/>
              </a:rPr>
              <a:t>th</a:t>
            </a:r>
            <a:r>
              <a:rPr lang="en-US" dirty="0" smtClean="0">
                <a:latin typeface="+mn-lt"/>
              </a:rPr>
              <a:t> grade teams indicates that during this past year, 4</a:t>
            </a:r>
            <a:r>
              <a:rPr lang="en-US" baseline="30000" dirty="0" smtClean="0">
                <a:latin typeface="+mn-lt"/>
              </a:rPr>
              <a:t>th</a:t>
            </a:r>
            <a:r>
              <a:rPr lang="en-US" dirty="0" smtClean="0">
                <a:latin typeface="+mn-lt"/>
              </a:rPr>
              <a:t> grade students at your school grew slower than predicted.</a:t>
            </a:r>
          </a:p>
          <a:p>
            <a:endParaRPr lang="en-US" dirty="0" smtClean="0">
              <a:latin typeface="+mn-lt"/>
            </a:endParaRPr>
          </a:p>
          <a:p>
            <a:r>
              <a:rPr lang="en-US" dirty="0" smtClean="0">
                <a:latin typeface="+mn-lt"/>
              </a:rPr>
              <a:t>Use other information and meet with this teaching team to determine root causes of this result. Is this a new content or grade area for one or more teachers on this team? Was there a particular challenge that this team faced last year?</a:t>
            </a:r>
          </a:p>
          <a:p>
            <a:endParaRPr lang="en-US" dirty="0" smtClean="0">
              <a:latin typeface="+mn-lt"/>
            </a:endParaRPr>
          </a:p>
          <a:p>
            <a:r>
              <a:rPr lang="en-US" dirty="0" smtClean="0">
                <a:latin typeface="+mn-lt"/>
              </a:rPr>
              <a:t>Work with the teachers to come up with a goal and plan for next year’s students. </a:t>
            </a:r>
            <a:br>
              <a:rPr lang="en-US" dirty="0" smtClean="0">
                <a:latin typeface="+mn-lt"/>
              </a:rPr>
            </a:br>
            <a:r>
              <a:rPr lang="en-US" dirty="0" smtClean="0">
                <a:latin typeface="+mn-lt"/>
              </a:rPr>
              <a:t>Consider instructional changes, classroom management, mentoring, standards focus, etc.</a:t>
            </a:r>
            <a:endParaRPr lang="en-US" dirty="0">
              <a:latin typeface="+mn-lt"/>
            </a:endParaRPr>
          </a:p>
        </p:txBody>
      </p:sp>
      <p:sp>
        <p:nvSpPr>
          <p:cNvPr id="23" name="TextBox 22"/>
          <p:cNvSpPr txBox="1"/>
          <p:nvPr/>
        </p:nvSpPr>
        <p:spPr>
          <a:xfrm>
            <a:off x="6801956" y="1872585"/>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38" name="Title 1"/>
          <p:cNvSpPr>
            <a:spLocks noGrp="1"/>
          </p:cNvSpPr>
          <p:nvPr>
            <p:ph type="title"/>
          </p:nvPr>
        </p:nvSpPr>
        <p:spPr>
          <a:xfrm>
            <a:off x="0" y="274638"/>
            <a:ext cx="9144000" cy="1143000"/>
          </a:xfrm>
        </p:spPr>
        <p:txBody>
          <a:bodyPr>
            <a:noAutofit/>
          </a:bodyPr>
          <a:lstStyle/>
          <a:p>
            <a:r>
              <a:rPr lang="en-US" sz="3600" dirty="0" smtClean="0"/>
              <a:t>6. Should I recommend professional development or a change in curriculum to particular teams?</a:t>
            </a:r>
            <a:endParaRPr lang="en-US" sz="3600" dirty="0"/>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7. Is Value-Added telling me a particular team is ineffective at teaching?</a:t>
            </a:r>
            <a:endParaRPr lang="en-US" dirty="0"/>
          </a:p>
        </p:txBody>
      </p:sp>
      <p:pic>
        <p:nvPicPr>
          <p:cNvPr id="20" name="Picture 19" descr="3-row.png"/>
          <p:cNvPicPr>
            <a:picLocks noChangeAspect="1"/>
          </p:cNvPicPr>
          <p:nvPr/>
        </p:nvPicPr>
        <p:blipFill>
          <a:blip r:embed="rId2" cstate="print"/>
          <a:stretch>
            <a:fillRect/>
          </a:stretch>
        </p:blipFill>
        <p:spPr>
          <a:xfrm>
            <a:off x="4829175" y="1979175"/>
            <a:ext cx="3756025" cy="1899923"/>
          </a:xfrm>
          <a:prstGeom prst="rect">
            <a:avLst/>
          </a:prstGeom>
        </p:spPr>
      </p:pic>
      <p:pic>
        <p:nvPicPr>
          <p:cNvPr id="22" name="Picture 21" descr="3-row.png"/>
          <p:cNvPicPr>
            <a:picLocks noChangeAspect="1"/>
          </p:cNvPicPr>
          <p:nvPr/>
        </p:nvPicPr>
        <p:blipFill>
          <a:blip r:embed="rId2" cstate="print"/>
          <a:stretch>
            <a:fillRect/>
          </a:stretch>
        </p:blipFill>
        <p:spPr>
          <a:xfrm>
            <a:off x="1819275" y="1979175"/>
            <a:ext cx="3756025" cy="1899923"/>
          </a:xfrm>
          <a:prstGeom prst="rect">
            <a:avLst/>
          </a:prstGeom>
        </p:spPr>
      </p:pic>
      <p:cxnSp>
        <p:nvCxnSpPr>
          <p:cNvPr id="23" name="Straight Connector 22"/>
          <p:cNvCxnSpPr/>
          <p:nvPr/>
        </p:nvCxnSpPr>
        <p:spPr>
          <a:xfrm>
            <a:off x="5715000" y="2324100"/>
            <a:ext cx="0" cy="16002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87650" y="1695450"/>
            <a:ext cx="290195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Past Academic Year</a:t>
            </a:r>
            <a:endParaRPr lang="en-US" sz="1200" dirty="0"/>
          </a:p>
        </p:txBody>
      </p:sp>
      <p:sp>
        <p:nvSpPr>
          <p:cNvPr id="36" name="TextBox 35"/>
          <p:cNvSpPr txBox="1"/>
          <p:nvPr/>
        </p:nvSpPr>
        <p:spPr>
          <a:xfrm>
            <a:off x="5689600" y="1695450"/>
            <a:ext cx="28956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3-Year Average</a:t>
            </a:r>
            <a:endParaRPr lang="en-US" sz="1200" dirty="0"/>
          </a:p>
        </p:txBody>
      </p:sp>
      <p:sp>
        <p:nvSpPr>
          <p:cNvPr id="37" name="TextBox 36"/>
          <p:cNvSpPr txBox="1"/>
          <p:nvPr/>
        </p:nvSpPr>
        <p:spPr>
          <a:xfrm>
            <a:off x="1841910" y="27722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5</a:t>
            </a:r>
            <a:endParaRPr lang="en-US" sz="1400" dirty="0">
              <a:latin typeface="Arial" pitchFamily="34" charset="0"/>
              <a:cs typeface="Arial" pitchFamily="34" charset="0"/>
            </a:endParaRPr>
          </a:p>
        </p:txBody>
      </p:sp>
      <p:sp>
        <p:nvSpPr>
          <p:cNvPr id="38" name="Teardrop 37"/>
          <p:cNvSpPr/>
          <p:nvPr/>
        </p:nvSpPr>
        <p:spPr>
          <a:xfrm rot="8100000">
            <a:off x="4558403" y="2771792"/>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490511" y="2751676"/>
            <a:ext cx="383438" cy="276999"/>
          </a:xfrm>
          <a:prstGeom prst="rect">
            <a:avLst/>
          </a:prstGeom>
          <a:noFill/>
        </p:spPr>
        <p:txBody>
          <a:bodyPr wrap="none" rtlCol="0">
            <a:spAutoFit/>
          </a:bodyPr>
          <a:lstStyle/>
          <a:p>
            <a:pPr algn="ctr"/>
            <a:r>
              <a:rPr lang="en-US" sz="1200" b="1" dirty="0" smtClean="0"/>
              <a:t>3.4</a:t>
            </a:r>
            <a:endParaRPr lang="en-US" sz="1200" b="1" dirty="0"/>
          </a:p>
        </p:txBody>
      </p:sp>
      <p:cxnSp>
        <p:nvCxnSpPr>
          <p:cNvPr id="41" name="Straight Connector 40"/>
          <p:cNvCxnSpPr/>
          <p:nvPr/>
        </p:nvCxnSpPr>
        <p:spPr>
          <a:xfrm>
            <a:off x="4292600" y="3118140"/>
            <a:ext cx="80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855794" y="27711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36</a:t>
            </a:r>
            <a:endParaRPr lang="en-US" sz="1400" dirty="0">
              <a:latin typeface="Arial" pitchFamily="34" charset="0"/>
              <a:cs typeface="Arial" pitchFamily="34" charset="0"/>
            </a:endParaRPr>
          </a:p>
        </p:txBody>
      </p:sp>
      <p:sp>
        <p:nvSpPr>
          <p:cNvPr id="43" name="TextBox 42"/>
          <p:cNvSpPr txBox="1"/>
          <p:nvPr/>
        </p:nvSpPr>
        <p:spPr>
          <a:xfrm>
            <a:off x="1825623" y="2392275"/>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52" name="Teardrop 51"/>
          <p:cNvSpPr/>
          <p:nvPr/>
        </p:nvSpPr>
        <p:spPr>
          <a:xfrm rot="8100000">
            <a:off x="3383654" y="31337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328461" y="3119976"/>
            <a:ext cx="383438" cy="276999"/>
          </a:xfrm>
          <a:prstGeom prst="rect">
            <a:avLst/>
          </a:prstGeom>
          <a:noFill/>
        </p:spPr>
        <p:txBody>
          <a:bodyPr wrap="none" rtlCol="0">
            <a:spAutoFit/>
          </a:bodyPr>
          <a:lstStyle/>
          <a:p>
            <a:pPr algn="ctr"/>
            <a:r>
              <a:rPr lang="en-US" sz="1200" b="1" dirty="0" smtClean="0"/>
              <a:t>1.2</a:t>
            </a:r>
            <a:endParaRPr lang="en-US" sz="1200" b="1" dirty="0"/>
          </a:p>
        </p:txBody>
      </p:sp>
      <p:cxnSp>
        <p:nvCxnSpPr>
          <p:cNvPr id="54" name="Straight Connector 53"/>
          <p:cNvCxnSpPr/>
          <p:nvPr/>
        </p:nvCxnSpPr>
        <p:spPr>
          <a:xfrm>
            <a:off x="3378200" y="3480090"/>
            <a:ext cx="5651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829210" y="31405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6</a:t>
            </a:r>
            <a:endParaRPr lang="en-US" sz="1400" dirty="0">
              <a:latin typeface="Arial" pitchFamily="34" charset="0"/>
              <a:cs typeface="Arial" pitchFamily="34" charset="0"/>
            </a:endParaRPr>
          </a:p>
        </p:txBody>
      </p:sp>
      <p:sp>
        <p:nvSpPr>
          <p:cNvPr id="56" name="TextBox 55"/>
          <p:cNvSpPr txBox="1"/>
          <p:nvPr/>
        </p:nvSpPr>
        <p:spPr>
          <a:xfrm>
            <a:off x="1829210" y="34961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7</a:t>
            </a:r>
            <a:endParaRPr lang="en-US" sz="1400" dirty="0">
              <a:latin typeface="Arial" pitchFamily="34" charset="0"/>
              <a:cs typeface="Arial" pitchFamily="34" charset="0"/>
            </a:endParaRPr>
          </a:p>
        </p:txBody>
      </p:sp>
      <p:sp>
        <p:nvSpPr>
          <p:cNvPr id="58" name="TextBox 57"/>
          <p:cNvSpPr txBox="1"/>
          <p:nvPr/>
        </p:nvSpPr>
        <p:spPr>
          <a:xfrm>
            <a:off x="2855794" y="31458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36</a:t>
            </a:r>
            <a:endParaRPr lang="en-US" sz="1400" dirty="0">
              <a:latin typeface="Arial" pitchFamily="34" charset="0"/>
              <a:cs typeface="Arial" pitchFamily="34" charset="0"/>
            </a:endParaRPr>
          </a:p>
        </p:txBody>
      </p:sp>
      <p:sp>
        <p:nvSpPr>
          <p:cNvPr id="59" name="TextBox 58"/>
          <p:cNvSpPr txBox="1"/>
          <p:nvPr/>
        </p:nvSpPr>
        <p:spPr>
          <a:xfrm>
            <a:off x="2849444" y="34950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35</a:t>
            </a:r>
            <a:endParaRPr lang="en-US" sz="1400" dirty="0">
              <a:latin typeface="Arial" pitchFamily="34" charset="0"/>
              <a:cs typeface="Arial" pitchFamily="34" charset="0"/>
            </a:endParaRPr>
          </a:p>
        </p:txBody>
      </p:sp>
      <p:sp>
        <p:nvSpPr>
          <p:cNvPr id="60" name="TextBox 59"/>
          <p:cNvSpPr txBox="1"/>
          <p:nvPr/>
        </p:nvSpPr>
        <p:spPr>
          <a:xfrm>
            <a:off x="5789007" y="277754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101</a:t>
            </a:r>
            <a:endParaRPr lang="en-US" sz="1400" dirty="0">
              <a:latin typeface="Arial" pitchFamily="34" charset="0"/>
              <a:cs typeface="Arial" pitchFamily="34" charset="0"/>
            </a:endParaRPr>
          </a:p>
        </p:txBody>
      </p:sp>
      <p:sp>
        <p:nvSpPr>
          <p:cNvPr id="61" name="TextBox 60"/>
          <p:cNvSpPr txBox="1"/>
          <p:nvPr/>
        </p:nvSpPr>
        <p:spPr>
          <a:xfrm>
            <a:off x="5789007" y="315219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p:txBody>
      </p:sp>
      <p:sp>
        <p:nvSpPr>
          <p:cNvPr id="62" name="TextBox 61"/>
          <p:cNvSpPr txBox="1"/>
          <p:nvPr/>
        </p:nvSpPr>
        <p:spPr>
          <a:xfrm>
            <a:off x="5859344" y="35014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98</a:t>
            </a:r>
            <a:endParaRPr lang="en-US" sz="1400" dirty="0">
              <a:latin typeface="Arial" pitchFamily="34" charset="0"/>
              <a:cs typeface="Arial" pitchFamily="34" charset="0"/>
            </a:endParaRPr>
          </a:p>
        </p:txBody>
      </p:sp>
      <p:sp>
        <p:nvSpPr>
          <p:cNvPr id="66" name="Teardrop 65"/>
          <p:cNvSpPr/>
          <p:nvPr/>
        </p:nvSpPr>
        <p:spPr>
          <a:xfrm rot="8100000">
            <a:off x="3199504" y="3495691"/>
            <a:ext cx="274008" cy="27400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144311" y="3481926"/>
            <a:ext cx="383438" cy="276999"/>
          </a:xfrm>
          <a:prstGeom prst="rect">
            <a:avLst/>
          </a:prstGeom>
          <a:noFill/>
        </p:spPr>
        <p:txBody>
          <a:bodyPr wrap="none" rtlCol="0">
            <a:spAutoFit/>
          </a:bodyPr>
          <a:lstStyle/>
          <a:p>
            <a:pPr algn="ctr"/>
            <a:r>
              <a:rPr lang="en-US" sz="1200" b="1" dirty="0" smtClean="0"/>
              <a:t>0.7</a:t>
            </a:r>
            <a:endParaRPr lang="en-US" sz="1200" b="1" dirty="0"/>
          </a:p>
        </p:txBody>
      </p:sp>
      <p:cxnSp>
        <p:nvCxnSpPr>
          <p:cNvPr id="68" name="Straight Connector 67"/>
          <p:cNvCxnSpPr/>
          <p:nvPr/>
        </p:nvCxnSpPr>
        <p:spPr>
          <a:xfrm>
            <a:off x="3378200" y="384204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ardrop 69"/>
          <p:cNvSpPr/>
          <p:nvPr/>
        </p:nvSpPr>
        <p:spPr>
          <a:xfrm rot="8100000">
            <a:off x="7422253" y="2759092"/>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354361" y="2738976"/>
            <a:ext cx="383438" cy="276999"/>
          </a:xfrm>
          <a:prstGeom prst="rect">
            <a:avLst/>
          </a:prstGeom>
          <a:noFill/>
        </p:spPr>
        <p:txBody>
          <a:bodyPr wrap="none" rtlCol="0">
            <a:spAutoFit/>
          </a:bodyPr>
          <a:lstStyle/>
          <a:p>
            <a:pPr algn="ctr"/>
            <a:r>
              <a:rPr lang="en-US" sz="1200" b="1" dirty="0" smtClean="0"/>
              <a:t>3.2</a:t>
            </a:r>
            <a:endParaRPr lang="en-US" sz="1200" b="1" dirty="0"/>
          </a:p>
        </p:txBody>
      </p:sp>
      <p:cxnSp>
        <p:nvCxnSpPr>
          <p:cNvPr id="72" name="Straight Connector 71"/>
          <p:cNvCxnSpPr/>
          <p:nvPr/>
        </p:nvCxnSpPr>
        <p:spPr>
          <a:xfrm>
            <a:off x="7334250" y="3105440"/>
            <a:ext cx="4381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ardrop 72"/>
          <p:cNvSpPr/>
          <p:nvPr/>
        </p:nvSpPr>
        <p:spPr>
          <a:xfrm rot="8100000">
            <a:off x="6209404" y="3121041"/>
            <a:ext cx="274008" cy="27400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154211" y="3107276"/>
            <a:ext cx="383438" cy="276999"/>
          </a:xfrm>
          <a:prstGeom prst="rect">
            <a:avLst/>
          </a:prstGeom>
          <a:noFill/>
        </p:spPr>
        <p:txBody>
          <a:bodyPr wrap="none" rtlCol="0">
            <a:spAutoFit/>
          </a:bodyPr>
          <a:lstStyle/>
          <a:p>
            <a:pPr algn="ctr"/>
            <a:r>
              <a:rPr lang="en-US" sz="1200" b="1" dirty="0" smtClean="0"/>
              <a:t>0.9</a:t>
            </a:r>
            <a:endParaRPr lang="en-US" sz="1200" b="1" dirty="0"/>
          </a:p>
        </p:txBody>
      </p:sp>
      <p:cxnSp>
        <p:nvCxnSpPr>
          <p:cNvPr id="75" name="Straight Connector 74"/>
          <p:cNvCxnSpPr/>
          <p:nvPr/>
        </p:nvCxnSpPr>
        <p:spPr>
          <a:xfrm>
            <a:off x="6381750" y="3467390"/>
            <a:ext cx="247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ardrop 75"/>
          <p:cNvSpPr/>
          <p:nvPr/>
        </p:nvSpPr>
        <p:spPr>
          <a:xfrm rot="8100000">
            <a:off x="7231754" y="34829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176561" y="3469226"/>
            <a:ext cx="383438" cy="276999"/>
          </a:xfrm>
          <a:prstGeom prst="rect">
            <a:avLst/>
          </a:prstGeom>
          <a:noFill/>
        </p:spPr>
        <p:txBody>
          <a:bodyPr wrap="none" rtlCol="0">
            <a:spAutoFit/>
          </a:bodyPr>
          <a:lstStyle/>
          <a:p>
            <a:pPr algn="ctr"/>
            <a:r>
              <a:rPr lang="en-US" sz="1200" b="1" dirty="0" smtClean="0"/>
              <a:t>2.8</a:t>
            </a:r>
            <a:endParaRPr lang="en-US" sz="1200" b="1" dirty="0"/>
          </a:p>
        </p:txBody>
      </p:sp>
      <p:cxnSp>
        <p:nvCxnSpPr>
          <p:cNvPr id="78" name="Straight Connector 77"/>
          <p:cNvCxnSpPr/>
          <p:nvPr/>
        </p:nvCxnSpPr>
        <p:spPr>
          <a:xfrm>
            <a:off x="7162800" y="3829340"/>
            <a:ext cx="431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21136" y="2163992"/>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44" name="TextBox 43"/>
          <p:cNvSpPr txBox="1"/>
          <p:nvPr/>
        </p:nvSpPr>
        <p:spPr>
          <a:xfrm>
            <a:off x="7031036" y="2163996"/>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7. Is Value-Added telling me a particular team is ineffective at teaching?</a:t>
            </a:r>
            <a:endParaRPr lang="en-US" dirty="0"/>
          </a:p>
        </p:txBody>
      </p:sp>
      <p:pic>
        <p:nvPicPr>
          <p:cNvPr id="20" name="Picture 19" descr="3-row.png"/>
          <p:cNvPicPr>
            <a:picLocks noChangeAspect="1"/>
          </p:cNvPicPr>
          <p:nvPr/>
        </p:nvPicPr>
        <p:blipFill>
          <a:blip r:embed="rId2" cstate="print"/>
          <a:stretch>
            <a:fillRect/>
          </a:stretch>
        </p:blipFill>
        <p:spPr>
          <a:xfrm>
            <a:off x="4829175" y="1979175"/>
            <a:ext cx="3756025" cy="1899923"/>
          </a:xfrm>
          <a:prstGeom prst="rect">
            <a:avLst/>
          </a:prstGeom>
        </p:spPr>
      </p:pic>
      <p:pic>
        <p:nvPicPr>
          <p:cNvPr id="22" name="Picture 21" descr="3-row.png"/>
          <p:cNvPicPr>
            <a:picLocks noChangeAspect="1"/>
          </p:cNvPicPr>
          <p:nvPr/>
        </p:nvPicPr>
        <p:blipFill>
          <a:blip r:embed="rId2" cstate="print"/>
          <a:stretch>
            <a:fillRect/>
          </a:stretch>
        </p:blipFill>
        <p:spPr>
          <a:xfrm>
            <a:off x="1819275" y="1979175"/>
            <a:ext cx="3756025" cy="1899923"/>
          </a:xfrm>
          <a:prstGeom prst="rect">
            <a:avLst/>
          </a:prstGeom>
        </p:spPr>
      </p:pic>
      <p:cxnSp>
        <p:nvCxnSpPr>
          <p:cNvPr id="23" name="Straight Connector 22"/>
          <p:cNvCxnSpPr/>
          <p:nvPr/>
        </p:nvCxnSpPr>
        <p:spPr>
          <a:xfrm>
            <a:off x="5715000" y="2324100"/>
            <a:ext cx="0" cy="16002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87650" y="1695450"/>
            <a:ext cx="290195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Past Academic Year</a:t>
            </a:r>
            <a:endParaRPr lang="en-US" sz="1200" dirty="0"/>
          </a:p>
        </p:txBody>
      </p:sp>
      <p:sp>
        <p:nvSpPr>
          <p:cNvPr id="36" name="TextBox 35"/>
          <p:cNvSpPr txBox="1"/>
          <p:nvPr/>
        </p:nvSpPr>
        <p:spPr>
          <a:xfrm>
            <a:off x="5689600" y="1695450"/>
            <a:ext cx="28956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3-Year Average</a:t>
            </a:r>
            <a:endParaRPr lang="en-US" sz="1200" dirty="0"/>
          </a:p>
        </p:txBody>
      </p:sp>
      <p:sp>
        <p:nvSpPr>
          <p:cNvPr id="37" name="TextBox 36"/>
          <p:cNvSpPr txBox="1"/>
          <p:nvPr/>
        </p:nvSpPr>
        <p:spPr>
          <a:xfrm>
            <a:off x="1841910" y="27722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5</a:t>
            </a:r>
            <a:endParaRPr lang="en-US" sz="1400" dirty="0">
              <a:latin typeface="Arial" pitchFamily="34" charset="0"/>
              <a:cs typeface="Arial" pitchFamily="34" charset="0"/>
            </a:endParaRPr>
          </a:p>
        </p:txBody>
      </p:sp>
      <p:sp>
        <p:nvSpPr>
          <p:cNvPr id="38" name="Teardrop 37"/>
          <p:cNvSpPr/>
          <p:nvPr/>
        </p:nvSpPr>
        <p:spPr>
          <a:xfrm rot="8100000">
            <a:off x="4558403" y="2771792"/>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490511" y="2751676"/>
            <a:ext cx="383438" cy="276999"/>
          </a:xfrm>
          <a:prstGeom prst="rect">
            <a:avLst/>
          </a:prstGeom>
          <a:noFill/>
        </p:spPr>
        <p:txBody>
          <a:bodyPr wrap="none" rtlCol="0">
            <a:spAutoFit/>
          </a:bodyPr>
          <a:lstStyle/>
          <a:p>
            <a:pPr algn="ctr"/>
            <a:r>
              <a:rPr lang="en-US" sz="1200" b="1" dirty="0" smtClean="0"/>
              <a:t>3.4</a:t>
            </a:r>
            <a:endParaRPr lang="en-US" sz="1200" b="1" dirty="0"/>
          </a:p>
        </p:txBody>
      </p:sp>
      <p:cxnSp>
        <p:nvCxnSpPr>
          <p:cNvPr id="41" name="Straight Connector 40"/>
          <p:cNvCxnSpPr/>
          <p:nvPr/>
        </p:nvCxnSpPr>
        <p:spPr>
          <a:xfrm>
            <a:off x="4292600" y="3118140"/>
            <a:ext cx="80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855794" y="27711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36</a:t>
            </a:r>
            <a:endParaRPr lang="en-US" sz="1400" dirty="0">
              <a:latin typeface="Arial" pitchFamily="34" charset="0"/>
              <a:cs typeface="Arial" pitchFamily="34" charset="0"/>
            </a:endParaRPr>
          </a:p>
        </p:txBody>
      </p:sp>
      <p:sp>
        <p:nvSpPr>
          <p:cNvPr id="43" name="TextBox 42"/>
          <p:cNvSpPr txBox="1"/>
          <p:nvPr/>
        </p:nvSpPr>
        <p:spPr>
          <a:xfrm>
            <a:off x="1825623" y="2392275"/>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52" name="Teardrop 51"/>
          <p:cNvSpPr/>
          <p:nvPr/>
        </p:nvSpPr>
        <p:spPr>
          <a:xfrm rot="8100000">
            <a:off x="3383654" y="31337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328461" y="3119976"/>
            <a:ext cx="383438" cy="276999"/>
          </a:xfrm>
          <a:prstGeom prst="rect">
            <a:avLst/>
          </a:prstGeom>
          <a:noFill/>
        </p:spPr>
        <p:txBody>
          <a:bodyPr wrap="none" rtlCol="0">
            <a:spAutoFit/>
          </a:bodyPr>
          <a:lstStyle/>
          <a:p>
            <a:pPr algn="ctr"/>
            <a:r>
              <a:rPr lang="en-US" sz="1200" b="1" dirty="0" smtClean="0"/>
              <a:t>1.2</a:t>
            </a:r>
            <a:endParaRPr lang="en-US" sz="1200" b="1" dirty="0"/>
          </a:p>
        </p:txBody>
      </p:sp>
      <p:cxnSp>
        <p:nvCxnSpPr>
          <p:cNvPr id="54" name="Straight Connector 53"/>
          <p:cNvCxnSpPr/>
          <p:nvPr/>
        </p:nvCxnSpPr>
        <p:spPr>
          <a:xfrm>
            <a:off x="3378200" y="3480090"/>
            <a:ext cx="5651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829210" y="31405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6</a:t>
            </a:r>
            <a:endParaRPr lang="en-US" sz="1400" dirty="0">
              <a:latin typeface="Arial" pitchFamily="34" charset="0"/>
              <a:cs typeface="Arial" pitchFamily="34" charset="0"/>
            </a:endParaRPr>
          </a:p>
        </p:txBody>
      </p:sp>
      <p:sp>
        <p:nvSpPr>
          <p:cNvPr id="56" name="TextBox 55"/>
          <p:cNvSpPr txBox="1"/>
          <p:nvPr/>
        </p:nvSpPr>
        <p:spPr>
          <a:xfrm>
            <a:off x="1829210" y="34961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7</a:t>
            </a:r>
            <a:endParaRPr lang="en-US" sz="1400" dirty="0">
              <a:latin typeface="Arial" pitchFamily="34" charset="0"/>
              <a:cs typeface="Arial" pitchFamily="34" charset="0"/>
            </a:endParaRPr>
          </a:p>
        </p:txBody>
      </p:sp>
      <p:sp>
        <p:nvSpPr>
          <p:cNvPr id="58" name="TextBox 57"/>
          <p:cNvSpPr txBox="1"/>
          <p:nvPr/>
        </p:nvSpPr>
        <p:spPr>
          <a:xfrm>
            <a:off x="2855794" y="31458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36</a:t>
            </a:r>
            <a:endParaRPr lang="en-US" sz="1400" dirty="0">
              <a:latin typeface="Arial" pitchFamily="34" charset="0"/>
              <a:cs typeface="Arial" pitchFamily="34" charset="0"/>
            </a:endParaRPr>
          </a:p>
        </p:txBody>
      </p:sp>
      <p:sp>
        <p:nvSpPr>
          <p:cNvPr id="59" name="TextBox 58"/>
          <p:cNvSpPr txBox="1"/>
          <p:nvPr/>
        </p:nvSpPr>
        <p:spPr>
          <a:xfrm>
            <a:off x="2849444" y="34950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35</a:t>
            </a:r>
            <a:endParaRPr lang="en-US" sz="1400" dirty="0">
              <a:latin typeface="Arial" pitchFamily="34" charset="0"/>
              <a:cs typeface="Arial" pitchFamily="34" charset="0"/>
            </a:endParaRPr>
          </a:p>
        </p:txBody>
      </p:sp>
      <p:sp>
        <p:nvSpPr>
          <p:cNvPr id="66" name="Teardrop 65"/>
          <p:cNvSpPr/>
          <p:nvPr/>
        </p:nvSpPr>
        <p:spPr>
          <a:xfrm rot="8100000">
            <a:off x="3199504" y="3495691"/>
            <a:ext cx="274008" cy="27400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144311" y="3481926"/>
            <a:ext cx="383438" cy="276999"/>
          </a:xfrm>
          <a:prstGeom prst="rect">
            <a:avLst/>
          </a:prstGeom>
          <a:noFill/>
        </p:spPr>
        <p:txBody>
          <a:bodyPr wrap="none" rtlCol="0">
            <a:spAutoFit/>
          </a:bodyPr>
          <a:lstStyle/>
          <a:p>
            <a:pPr algn="ctr"/>
            <a:r>
              <a:rPr lang="en-US" sz="1200" b="1" dirty="0" smtClean="0"/>
              <a:t>0.7</a:t>
            </a:r>
            <a:endParaRPr lang="en-US" sz="1200" b="1" dirty="0"/>
          </a:p>
        </p:txBody>
      </p:sp>
      <p:cxnSp>
        <p:nvCxnSpPr>
          <p:cNvPr id="68" name="Straight Connector 67"/>
          <p:cNvCxnSpPr/>
          <p:nvPr/>
        </p:nvCxnSpPr>
        <p:spPr>
          <a:xfrm>
            <a:off x="3378200" y="384204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ardrop 69"/>
          <p:cNvSpPr/>
          <p:nvPr/>
        </p:nvSpPr>
        <p:spPr>
          <a:xfrm rot="8100000">
            <a:off x="7422253" y="2759092"/>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354361" y="2738976"/>
            <a:ext cx="383438" cy="276999"/>
          </a:xfrm>
          <a:prstGeom prst="rect">
            <a:avLst/>
          </a:prstGeom>
          <a:noFill/>
        </p:spPr>
        <p:txBody>
          <a:bodyPr wrap="none" rtlCol="0">
            <a:spAutoFit/>
          </a:bodyPr>
          <a:lstStyle/>
          <a:p>
            <a:pPr algn="ctr"/>
            <a:r>
              <a:rPr lang="en-US" sz="1200" b="1" dirty="0" smtClean="0"/>
              <a:t>3.2</a:t>
            </a:r>
            <a:endParaRPr lang="en-US" sz="1200" b="1" dirty="0"/>
          </a:p>
        </p:txBody>
      </p:sp>
      <p:cxnSp>
        <p:nvCxnSpPr>
          <p:cNvPr id="72" name="Straight Connector 71"/>
          <p:cNvCxnSpPr/>
          <p:nvPr/>
        </p:nvCxnSpPr>
        <p:spPr>
          <a:xfrm>
            <a:off x="7334250" y="3105440"/>
            <a:ext cx="4381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ardrop 72"/>
          <p:cNvSpPr/>
          <p:nvPr/>
        </p:nvSpPr>
        <p:spPr>
          <a:xfrm rot="8100000">
            <a:off x="6209404" y="3121041"/>
            <a:ext cx="274008" cy="27400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154211" y="3107276"/>
            <a:ext cx="383438" cy="276999"/>
          </a:xfrm>
          <a:prstGeom prst="rect">
            <a:avLst/>
          </a:prstGeom>
          <a:noFill/>
        </p:spPr>
        <p:txBody>
          <a:bodyPr wrap="none" rtlCol="0">
            <a:spAutoFit/>
          </a:bodyPr>
          <a:lstStyle/>
          <a:p>
            <a:pPr algn="ctr"/>
            <a:r>
              <a:rPr lang="en-US" sz="1200" b="1" dirty="0" smtClean="0"/>
              <a:t>0.9</a:t>
            </a:r>
            <a:endParaRPr lang="en-US" sz="1200" b="1" dirty="0"/>
          </a:p>
        </p:txBody>
      </p:sp>
      <p:cxnSp>
        <p:nvCxnSpPr>
          <p:cNvPr id="75" name="Straight Connector 74"/>
          <p:cNvCxnSpPr/>
          <p:nvPr/>
        </p:nvCxnSpPr>
        <p:spPr>
          <a:xfrm>
            <a:off x="6381750" y="3467390"/>
            <a:ext cx="247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ardrop 75"/>
          <p:cNvSpPr/>
          <p:nvPr/>
        </p:nvSpPr>
        <p:spPr>
          <a:xfrm rot="8100000">
            <a:off x="7231754" y="34829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176561" y="3469226"/>
            <a:ext cx="383438" cy="276999"/>
          </a:xfrm>
          <a:prstGeom prst="rect">
            <a:avLst/>
          </a:prstGeom>
          <a:noFill/>
        </p:spPr>
        <p:txBody>
          <a:bodyPr wrap="none" rtlCol="0">
            <a:spAutoFit/>
          </a:bodyPr>
          <a:lstStyle/>
          <a:p>
            <a:pPr algn="ctr"/>
            <a:r>
              <a:rPr lang="en-US" sz="1200" b="1" dirty="0" smtClean="0"/>
              <a:t>2.8</a:t>
            </a:r>
            <a:endParaRPr lang="en-US" sz="1200" b="1" dirty="0"/>
          </a:p>
        </p:txBody>
      </p:sp>
      <p:cxnSp>
        <p:nvCxnSpPr>
          <p:cNvPr id="78" name="Straight Connector 77"/>
          <p:cNvCxnSpPr/>
          <p:nvPr/>
        </p:nvCxnSpPr>
        <p:spPr>
          <a:xfrm>
            <a:off x="7162800" y="3829340"/>
            <a:ext cx="431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90550" y="3105150"/>
            <a:ext cx="1197828" cy="369332"/>
          </a:xfrm>
          <a:prstGeom prst="rect">
            <a:avLst/>
          </a:prstGeom>
          <a:noFill/>
        </p:spPr>
        <p:txBody>
          <a:bodyPr wrap="none" rtlCol="0">
            <a:spAutoFit/>
          </a:bodyPr>
          <a:lstStyle/>
          <a:p>
            <a:r>
              <a:rPr lang="en-US" dirty="0" smtClean="0">
                <a:latin typeface="+mn-lt"/>
              </a:rPr>
              <a:t>Investigate</a:t>
            </a:r>
            <a:endParaRPr lang="en-US" dirty="0">
              <a:latin typeface="+mn-lt"/>
            </a:endParaRPr>
          </a:p>
        </p:txBody>
      </p:sp>
      <p:sp>
        <p:nvSpPr>
          <p:cNvPr id="88" name="TextBox 87"/>
          <p:cNvSpPr txBox="1"/>
          <p:nvPr/>
        </p:nvSpPr>
        <p:spPr>
          <a:xfrm>
            <a:off x="260350" y="2946400"/>
            <a:ext cx="466794" cy="646331"/>
          </a:xfrm>
          <a:prstGeom prst="rect">
            <a:avLst/>
          </a:prstGeom>
          <a:noFill/>
        </p:spPr>
        <p:txBody>
          <a:bodyPr wrap="none" rtlCol="0">
            <a:spAutoFit/>
          </a:bodyPr>
          <a:lstStyle/>
          <a:p>
            <a:r>
              <a:rPr lang="en-US" sz="3600" b="1" dirty="0" smtClean="0">
                <a:ln w="18000">
                  <a:solidFill>
                    <a:srgbClr val="7030A0"/>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a:t>
            </a:r>
            <a:endParaRPr lang="en-US" sz="3600" b="1" dirty="0">
              <a:ln w="18000">
                <a:solidFill>
                  <a:srgbClr val="7030A0"/>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39" name="TextBox 38"/>
          <p:cNvSpPr txBox="1"/>
          <p:nvPr/>
        </p:nvSpPr>
        <p:spPr>
          <a:xfrm>
            <a:off x="361950" y="4305300"/>
            <a:ext cx="8547100" cy="2585323"/>
          </a:xfrm>
          <a:prstGeom prst="rect">
            <a:avLst/>
          </a:prstGeom>
          <a:noFill/>
        </p:spPr>
        <p:txBody>
          <a:bodyPr wrap="square" rtlCol="0">
            <a:spAutoFit/>
          </a:bodyPr>
          <a:lstStyle/>
          <a:p>
            <a:r>
              <a:rPr lang="en-US" dirty="0" smtClean="0">
                <a:latin typeface="+mn-lt"/>
              </a:rPr>
              <a:t>The 7</a:t>
            </a:r>
            <a:r>
              <a:rPr lang="en-US" baseline="30000" dirty="0" smtClean="0">
                <a:latin typeface="+mn-lt"/>
              </a:rPr>
              <a:t>th</a:t>
            </a:r>
            <a:r>
              <a:rPr lang="en-US" dirty="0" smtClean="0">
                <a:latin typeface="+mn-lt"/>
              </a:rPr>
              <a:t> grade team had the lowest Value-Added this year, but considering the 3-Year Average, this seems to be isolated to just the last year. Work with these teachers to determine why results may have been lower than usual last year.</a:t>
            </a:r>
          </a:p>
          <a:p>
            <a:endParaRPr lang="en-US" dirty="0" smtClean="0">
              <a:latin typeface="+mn-lt"/>
            </a:endParaRPr>
          </a:p>
          <a:p>
            <a:r>
              <a:rPr lang="en-US" dirty="0" smtClean="0">
                <a:latin typeface="+mn-lt"/>
              </a:rPr>
              <a:t>More concerning is 6</a:t>
            </a:r>
            <a:r>
              <a:rPr lang="en-US" baseline="30000" dirty="0" smtClean="0">
                <a:latin typeface="+mn-lt"/>
              </a:rPr>
              <a:t>th</a:t>
            </a:r>
            <a:r>
              <a:rPr lang="en-US" dirty="0" smtClean="0">
                <a:latin typeface="+mn-lt"/>
              </a:rPr>
              <a:t> grade Value-Added. Not only is last year’s performance low, but it has been consistently low over the 3-Year Average. Consider what else you know about these teachers from observations and other data. Does Value-Added fit with a pattern of data showing low performance for this team? How might you and your school best support the 6</a:t>
            </a:r>
            <a:r>
              <a:rPr lang="en-US" baseline="30000" dirty="0" smtClean="0">
                <a:latin typeface="+mn-lt"/>
              </a:rPr>
              <a:t>th</a:t>
            </a:r>
            <a:r>
              <a:rPr lang="en-US" dirty="0" smtClean="0">
                <a:latin typeface="+mn-lt"/>
              </a:rPr>
              <a:t> grade team next year?</a:t>
            </a:r>
            <a:endParaRPr lang="en-US" dirty="0">
              <a:latin typeface="+mn-lt"/>
            </a:endParaRPr>
          </a:p>
        </p:txBody>
      </p:sp>
      <p:sp>
        <p:nvSpPr>
          <p:cNvPr id="44" name="TextBox 43"/>
          <p:cNvSpPr txBox="1"/>
          <p:nvPr/>
        </p:nvSpPr>
        <p:spPr>
          <a:xfrm>
            <a:off x="4021136" y="2163992"/>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45" name="TextBox 44"/>
          <p:cNvSpPr txBox="1"/>
          <p:nvPr/>
        </p:nvSpPr>
        <p:spPr>
          <a:xfrm>
            <a:off x="7031036" y="2163996"/>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46" name="TextBox 45"/>
          <p:cNvSpPr txBox="1"/>
          <p:nvPr/>
        </p:nvSpPr>
        <p:spPr>
          <a:xfrm>
            <a:off x="5789007" y="277754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101</a:t>
            </a:r>
            <a:endParaRPr lang="en-US" sz="1400" dirty="0">
              <a:latin typeface="Arial" pitchFamily="34" charset="0"/>
              <a:cs typeface="Arial" pitchFamily="34" charset="0"/>
            </a:endParaRPr>
          </a:p>
        </p:txBody>
      </p:sp>
      <p:sp>
        <p:nvSpPr>
          <p:cNvPr id="47" name="TextBox 46"/>
          <p:cNvSpPr txBox="1"/>
          <p:nvPr/>
        </p:nvSpPr>
        <p:spPr>
          <a:xfrm>
            <a:off x="5789007" y="315219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p:txBody>
      </p:sp>
      <p:sp>
        <p:nvSpPr>
          <p:cNvPr id="48" name="TextBox 47"/>
          <p:cNvSpPr txBox="1"/>
          <p:nvPr/>
        </p:nvSpPr>
        <p:spPr>
          <a:xfrm>
            <a:off x="5859344" y="35014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98</a:t>
            </a:r>
            <a:endParaRPr lang="en-US" sz="14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a:bodyPr>
          <a:lstStyle/>
          <a:p>
            <a:r>
              <a:rPr lang="en-US" dirty="0" smtClean="0"/>
              <a:t>District Decision Making Examples</a:t>
            </a:r>
            <a:endParaRPr lang="en-US" dirty="0"/>
          </a:p>
        </p:txBody>
      </p:sp>
      <p:sp>
        <p:nvSpPr>
          <p:cNvPr id="15" name="TextBox 14"/>
          <p:cNvSpPr txBox="1"/>
          <p:nvPr/>
        </p:nvSpPr>
        <p:spPr>
          <a:xfrm>
            <a:off x="255616" y="2029708"/>
            <a:ext cx="8526780" cy="2585323"/>
          </a:xfrm>
          <a:prstGeom prst="rect">
            <a:avLst/>
          </a:prstGeom>
          <a:noFill/>
        </p:spPr>
        <p:txBody>
          <a:bodyPr wrap="square" rtlCol="0">
            <a:spAutoFit/>
          </a:bodyPr>
          <a:lstStyle/>
          <a:p>
            <a:r>
              <a:rPr lang="en-US" dirty="0" smtClean="0">
                <a:latin typeface="+mn-lt"/>
              </a:rPr>
              <a:t>What are potential district level decisions with current results?</a:t>
            </a:r>
          </a:p>
          <a:p>
            <a:endParaRPr lang="en-US" dirty="0" smtClean="0">
              <a:latin typeface="+mn-lt"/>
            </a:endParaRPr>
          </a:p>
          <a:p>
            <a:endParaRPr lang="en-US" dirty="0" smtClean="0">
              <a:latin typeface="+mn-lt"/>
            </a:endParaRPr>
          </a:p>
          <a:p>
            <a:pPr marL="342900" indent="-342900">
              <a:buAutoNum type="arabicPeriod"/>
            </a:pPr>
            <a:r>
              <a:rPr lang="en-US" dirty="0" smtClean="0">
                <a:latin typeface="+mn-lt"/>
              </a:rPr>
              <a:t>Are there particular schools or groups of schools that require more support?</a:t>
            </a:r>
          </a:p>
          <a:p>
            <a:pPr marL="800100" lvl="1" indent="-342900">
              <a:buFont typeface="Arial" pitchFamily="34" charset="0"/>
              <a:buChar char="•"/>
            </a:pPr>
            <a:r>
              <a:rPr lang="en-US" dirty="0" smtClean="0">
                <a:latin typeface="+mn-lt"/>
              </a:rPr>
              <a:t>Are there trends based on particular challenges schools face?</a:t>
            </a:r>
          </a:p>
          <a:p>
            <a:pPr marL="800100" lvl="1" indent="-342900">
              <a:buFont typeface="Arial" pitchFamily="34" charset="0"/>
              <a:buChar char="•"/>
            </a:pPr>
            <a:r>
              <a:rPr lang="en-US" dirty="0" smtClean="0">
                <a:latin typeface="+mn-lt"/>
              </a:rPr>
              <a:t>Are there schools that “beat the odds”? How can we capitalize on their success?</a:t>
            </a:r>
          </a:p>
          <a:p>
            <a:pPr marL="800100" lvl="1" indent="-342900">
              <a:buFont typeface="Arial" pitchFamily="34" charset="0"/>
              <a:buChar char="•"/>
            </a:pPr>
            <a:r>
              <a:rPr lang="en-US" dirty="0" smtClean="0">
                <a:latin typeface="+mn-lt"/>
              </a:rPr>
              <a:t>How can we respond with resources, programs, and support structures?</a:t>
            </a:r>
          </a:p>
          <a:p>
            <a:pPr marL="342900" indent="-342900">
              <a:buAutoNum type="arabicPeriod"/>
            </a:pPr>
            <a:r>
              <a:rPr lang="en-US" dirty="0" smtClean="0">
                <a:latin typeface="+mn-lt"/>
              </a:rPr>
              <a:t>Is there an overall weakness or strength in our teachers for a particular subjects?</a:t>
            </a:r>
          </a:p>
          <a:p>
            <a:pPr marL="800100" lvl="1" indent="-342900">
              <a:buFont typeface="Arial" pitchFamily="34" charset="0"/>
              <a:buChar char="•"/>
            </a:pPr>
            <a:r>
              <a:rPr lang="en-US" dirty="0" smtClean="0">
                <a:latin typeface="+mn-lt"/>
              </a:rPr>
              <a:t>How do we respond as a district?</a:t>
            </a:r>
          </a:p>
        </p:txBody>
      </p:sp>
      <p:sp>
        <p:nvSpPr>
          <p:cNvPr id="26" name="Teardrop 25"/>
          <p:cNvSpPr/>
          <p:nvPr/>
        </p:nvSpPr>
        <p:spPr>
          <a:xfrm rot="8100000">
            <a:off x="6423204" y="1280752"/>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p:nvSpPr>
        <p:spPr>
          <a:xfrm rot="8100000">
            <a:off x="5388006" y="1280752"/>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p:nvSpPr>
        <p:spPr>
          <a:xfrm rot="8100000">
            <a:off x="3317608" y="1280752"/>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p:cNvSpPr/>
          <p:nvPr/>
        </p:nvSpPr>
        <p:spPr>
          <a:xfrm rot="8100000">
            <a:off x="4352807" y="1280752"/>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p:cNvSpPr/>
          <p:nvPr/>
        </p:nvSpPr>
        <p:spPr>
          <a:xfrm rot="8100000">
            <a:off x="2282409" y="1280752"/>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tangle 20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7" y="274638"/>
            <a:ext cx="8695650" cy="1143000"/>
          </a:xfrm>
        </p:spPr>
        <p:txBody>
          <a:bodyPr>
            <a:normAutofit fontScale="90000"/>
          </a:bodyPr>
          <a:lstStyle/>
          <a:p>
            <a:r>
              <a:rPr lang="en-US" dirty="0" smtClean="0"/>
              <a:t>1. Are there particular schools or groups of schools that require more support?</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778583"/>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24273"/>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27721" y="6365407"/>
            <a:ext cx="3554627" cy="369332"/>
          </a:xfrm>
          <a:prstGeom prst="rect">
            <a:avLst/>
          </a:prstGeom>
          <a:noFill/>
        </p:spPr>
        <p:txBody>
          <a:bodyPr wrap="none" rtlCol="0">
            <a:spAutoFit/>
          </a:bodyPr>
          <a:lstStyle/>
          <a:p>
            <a:r>
              <a:rPr lang="en-US" b="1" dirty="0" smtClean="0">
                <a:solidFill>
                  <a:srgbClr val="0070C0"/>
                </a:solidFill>
              </a:rPr>
              <a:t>READING Value-Added (2009-2010)</a:t>
            </a:r>
            <a:endParaRPr lang="en-US" b="1" dirty="0">
              <a:solidFill>
                <a:srgbClr val="0070C0"/>
              </a:solidFill>
            </a:endParaRPr>
          </a:p>
        </p:txBody>
      </p:sp>
      <p:sp>
        <p:nvSpPr>
          <p:cNvPr id="25" name="TextBox 24"/>
          <p:cNvSpPr txBox="1"/>
          <p:nvPr/>
        </p:nvSpPr>
        <p:spPr>
          <a:xfrm rot="16200000">
            <a:off x="-1197496" y="3839501"/>
            <a:ext cx="3428311" cy="369332"/>
          </a:xfrm>
          <a:prstGeom prst="rect">
            <a:avLst/>
          </a:prstGeom>
          <a:noFill/>
        </p:spPr>
        <p:txBody>
          <a:bodyPr wrap="none" rtlCol="0">
            <a:spAutoFit/>
          </a:bodyPr>
          <a:lstStyle/>
          <a:p>
            <a:r>
              <a:rPr lang="en-US" b="1" dirty="0" smtClean="0">
                <a:solidFill>
                  <a:srgbClr val="0070C0"/>
                </a:solidFill>
              </a:rPr>
              <a:t>READING Percent Prof/Adv (2009)</a:t>
            </a:r>
            <a:endParaRPr lang="en-US" b="1" dirty="0">
              <a:solidFill>
                <a:srgbClr val="0070C0"/>
              </a:solidFill>
            </a:endParaRPr>
          </a:p>
        </p:txBody>
      </p:sp>
      <p:sp>
        <p:nvSpPr>
          <p:cNvPr id="26" name="TextBox 25"/>
          <p:cNvSpPr txBox="1"/>
          <p:nvPr/>
        </p:nvSpPr>
        <p:spPr>
          <a:xfrm>
            <a:off x="2698725" y="1507371"/>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27" name="Oval 26"/>
          <p:cNvSpPr/>
          <p:nvPr/>
        </p:nvSpPr>
        <p:spPr>
          <a:xfrm>
            <a:off x="3996783" y="2443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0521" y="3062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0521" y="2871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82446" y="31432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525296" y="2981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87108" y="33194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87108" y="3128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49033" y="3400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1883" y="3238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29859"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29859" y="2833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91784"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34634" y="29432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25096" y="24145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67946" y="2252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29971" y="2433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2821" y="2271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29984" y="4376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72834" y="421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34946"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63458"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87259" y="4257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29921" y="3114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58433" y="34528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82234" y="42672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44533" y="2852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39534" y="3514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77721" y="28432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777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72796" y="2676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109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15770" y="2247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472908" y="3533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4833" y="3805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458621" y="26765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63521" y="32480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87083" y="40338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49008" y="43053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72796" y="3176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77696" y="37480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6271" y="2781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72858"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15671"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58658" y="3443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44346" y="4867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10933" y="5314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53746" y="5110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596733" y="5529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30034" y="3448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72884" y="32861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49058" y="3376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44309" y="3133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87159" y="29718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63333" y="3062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34796" y="3038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3096" y="31638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26884" y="3235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45908" y="3163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17371" y="3140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96646" y="34496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20434" y="3521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39458" y="3449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810921" y="34258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029996"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53784" y="3276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672808" y="32051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944271" y="3181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76096" y="26670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076158" y="32194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066633" y="3052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20695" y="4281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634958" y="54102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63183" y="53054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386933" y="4662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30221" y="39766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315871" y="3576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96783" y="3414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20571" y="3486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639595" y="3414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911058" y="33909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922170" y="35163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193633" y="3492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053809" y="3395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77597" y="34671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96621" y="33956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968084" y="33718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979196" y="3497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0659" y="3473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96658" y="2862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820446" y="2933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39470" y="2862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10933" y="2838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22045" y="2963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93508" y="2940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06046"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29834" y="3300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548858" y="32289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0321"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31433" y="33305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02896" y="33067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63234" y="3162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25159" y="3243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82259" y="3362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244184"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015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6347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0633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5538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3634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966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6872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5204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9490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4395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9966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8823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3728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584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441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346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034759" y="2185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20559" y="25908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38034" y="25812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610771" y="2414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96571" y="28194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414046" y="28098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206333" y="2147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892133" y="25527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09608" y="2543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334672" y="3781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048921" y="3600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72771" y="48815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568033" y="3595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77546" y="41719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420396" y="40100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850608" y="3887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398171" y="4197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630070" y="3624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539583" y="4200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82433" y="4038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912645" y="3916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460208" y="42259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58584" y="22574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982372" y="2519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264947" y="2620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355434" y="2525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6608" y="2219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420396" y="2481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02971" y="2582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793458" y="2487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796633" y="2552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620421" y="2814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902996" y="2916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993483" y="2820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649246" y="2800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74633" y="290195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049171" y="2671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50770" y="27019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63496" y="3009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88883" y="3111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63421" y="28813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65020" y="2911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3563210" y="349241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4553319" y="373920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4110867" y="4246552"/>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3343950" y="4045975"/>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364658" y="354452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2712720" y="4606413"/>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3762805" y="4913180"/>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1562346" y="419935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2500343" y="2789411"/>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4169860" y="310797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a:off x="5468702" y="2088368"/>
            <a:ext cx="3362631" cy="3416320"/>
          </a:xfrm>
          <a:prstGeom prst="rect">
            <a:avLst/>
          </a:prstGeom>
          <a:noFill/>
        </p:spPr>
        <p:txBody>
          <a:bodyPr wrap="square" rtlCol="0">
            <a:spAutoFit/>
          </a:bodyPr>
          <a:lstStyle/>
          <a:p>
            <a:pPr marL="800100" lvl="1" indent="-342900">
              <a:buFont typeface="Arial" pitchFamily="34" charset="0"/>
              <a:buChar char="•"/>
            </a:pPr>
            <a:r>
              <a:rPr lang="en-US" dirty="0" smtClean="0">
                <a:latin typeface="+mn-lt"/>
              </a:rPr>
              <a:t>Are there trends based on particular challenges schools face?</a:t>
            </a:r>
          </a:p>
          <a:p>
            <a:pPr marL="800100" lvl="1" indent="-342900">
              <a:buFont typeface="Arial" pitchFamily="34" charset="0"/>
              <a:buChar char="•"/>
            </a:pPr>
            <a:r>
              <a:rPr lang="en-US" dirty="0" smtClean="0">
                <a:latin typeface="+mn-lt"/>
              </a:rPr>
              <a:t>Are there schools that “beat the odds”? How can we capitalize on their success?</a:t>
            </a:r>
          </a:p>
          <a:p>
            <a:pPr marL="800100" lvl="1" indent="-342900">
              <a:buFont typeface="Arial" pitchFamily="34" charset="0"/>
              <a:buChar char="•"/>
            </a:pPr>
            <a:r>
              <a:rPr lang="en-US" dirty="0" smtClean="0">
                <a:latin typeface="+mn-lt"/>
              </a:rPr>
              <a:t>How can we respond with resources, programs, and support structures?</a:t>
            </a:r>
          </a:p>
          <a:p>
            <a:endParaRPr lang="en-US" dirty="0">
              <a:latin typeface="+mn-lt"/>
            </a:endParaRPr>
          </a:p>
        </p:txBody>
      </p:sp>
      <p:sp>
        <p:nvSpPr>
          <p:cNvPr id="206" name="TextBox 205"/>
          <p:cNvSpPr txBox="1"/>
          <p:nvPr/>
        </p:nvSpPr>
        <p:spPr>
          <a:xfrm>
            <a:off x="5303523" y="1461650"/>
            <a:ext cx="3739571" cy="646331"/>
          </a:xfrm>
          <a:prstGeom prst="rect">
            <a:avLst/>
          </a:prstGeom>
          <a:noFill/>
        </p:spPr>
        <p:txBody>
          <a:bodyPr wrap="square" rtlCol="0">
            <a:spAutoFit/>
          </a:bodyPr>
          <a:lstStyle/>
          <a:p>
            <a:pPr algn="ctr"/>
            <a:r>
              <a:rPr lang="en-US" b="1" dirty="0" smtClean="0">
                <a:latin typeface="+mn-lt"/>
              </a:rPr>
              <a:t>Scenario 1 </a:t>
            </a:r>
          </a:p>
          <a:p>
            <a:pPr algn="ctr"/>
            <a:r>
              <a:rPr lang="en-US" b="1" dirty="0" smtClean="0">
                <a:latin typeface="+mn-lt"/>
              </a:rPr>
              <a:t>(relatively low-achieving district)</a:t>
            </a:r>
            <a:endParaRPr lang="en-US" b="1" dirty="0">
              <a:latin typeface="+mn-lt"/>
            </a:endParaRPr>
          </a:p>
        </p:txBody>
      </p:sp>
      <p:sp>
        <p:nvSpPr>
          <p:cNvPr id="212" name="Oval 211"/>
          <p:cNvSpPr/>
          <p:nvPr/>
        </p:nvSpPr>
        <p:spPr>
          <a:xfrm>
            <a:off x="6326686" y="585623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6280842" y="556358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p:cNvSpPr txBox="1"/>
          <p:nvPr/>
        </p:nvSpPr>
        <p:spPr>
          <a:xfrm>
            <a:off x="6501085" y="5486392"/>
            <a:ext cx="1831655" cy="307777"/>
          </a:xfrm>
          <a:prstGeom prst="rect">
            <a:avLst/>
          </a:prstGeom>
          <a:noFill/>
        </p:spPr>
        <p:txBody>
          <a:bodyPr wrap="none" rtlCol="0">
            <a:spAutoFit/>
          </a:bodyPr>
          <a:lstStyle/>
          <a:p>
            <a:r>
              <a:rPr lang="en-US" sz="1400" dirty="0" smtClean="0"/>
              <a:t>Schools in your district</a:t>
            </a:r>
            <a:endParaRPr lang="en-US" sz="1400" dirty="0"/>
          </a:p>
        </p:txBody>
      </p:sp>
      <p:sp>
        <p:nvSpPr>
          <p:cNvPr id="215" name="TextBox 214"/>
          <p:cNvSpPr txBox="1"/>
          <p:nvPr/>
        </p:nvSpPr>
        <p:spPr>
          <a:xfrm>
            <a:off x="6501085" y="5733191"/>
            <a:ext cx="1600375" cy="307777"/>
          </a:xfrm>
          <a:prstGeom prst="rect">
            <a:avLst/>
          </a:prstGeom>
          <a:noFill/>
        </p:spPr>
        <p:txBody>
          <a:bodyPr wrap="none" rtlCol="0">
            <a:spAutoFit/>
          </a:bodyPr>
          <a:lstStyle/>
          <a:p>
            <a:r>
              <a:rPr lang="en-US" sz="1400" dirty="0" smtClean="0"/>
              <a:t>Schools in the state</a:t>
            </a:r>
            <a:endParaRPr lang="en-US" sz="1400" dirty="0"/>
          </a:p>
        </p:txBody>
      </p:sp>
      <p:sp>
        <p:nvSpPr>
          <p:cNvPr id="216" name="Rectangle 215"/>
          <p:cNvSpPr/>
          <p:nvPr/>
        </p:nvSpPr>
        <p:spPr>
          <a:xfrm>
            <a:off x="6206117" y="5462804"/>
            <a:ext cx="2361108" cy="5899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7" y="274638"/>
            <a:ext cx="8695650" cy="1143000"/>
          </a:xfrm>
        </p:spPr>
        <p:txBody>
          <a:bodyPr>
            <a:normAutofit fontScale="90000"/>
          </a:bodyPr>
          <a:lstStyle/>
          <a:p>
            <a:r>
              <a:rPr lang="en-US" dirty="0" smtClean="0"/>
              <a:t>1. Are there particular schools or groups of schools that require more support?</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778583"/>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24273"/>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27721" y="6365407"/>
            <a:ext cx="3554627" cy="369332"/>
          </a:xfrm>
          <a:prstGeom prst="rect">
            <a:avLst/>
          </a:prstGeom>
          <a:noFill/>
        </p:spPr>
        <p:txBody>
          <a:bodyPr wrap="none" rtlCol="0">
            <a:spAutoFit/>
          </a:bodyPr>
          <a:lstStyle/>
          <a:p>
            <a:r>
              <a:rPr lang="en-US" b="1" dirty="0" smtClean="0">
                <a:solidFill>
                  <a:srgbClr val="0070C0"/>
                </a:solidFill>
              </a:rPr>
              <a:t>READING Value-Added (2009-2010)</a:t>
            </a:r>
            <a:endParaRPr lang="en-US" b="1" dirty="0">
              <a:solidFill>
                <a:srgbClr val="0070C0"/>
              </a:solidFill>
            </a:endParaRPr>
          </a:p>
        </p:txBody>
      </p:sp>
      <p:sp>
        <p:nvSpPr>
          <p:cNvPr id="25" name="TextBox 24"/>
          <p:cNvSpPr txBox="1"/>
          <p:nvPr/>
        </p:nvSpPr>
        <p:spPr>
          <a:xfrm rot="16200000">
            <a:off x="-1197496" y="3839501"/>
            <a:ext cx="3428311" cy="369332"/>
          </a:xfrm>
          <a:prstGeom prst="rect">
            <a:avLst/>
          </a:prstGeom>
          <a:noFill/>
        </p:spPr>
        <p:txBody>
          <a:bodyPr wrap="none" rtlCol="0">
            <a:spAutoFit/>
          </a:bodyPr>
          <a:lstStyle/>
          <a:p>
            <a:r>
              <a:rPr lang="en-US" b="1" dirty="0" smtClean="0">
                <a:solidFill>
                  <a:srgbClr val="0070C0"/>
                </a:solidFill>
              </a:rPr>
              <a:t>READING Percent Prof/Adv (2009)</a:t>
            </a:r>
            <a:endParaRPr lang="en-US" b="1" dirty="0">
              <a:solidFill>
                <a:srgbClr val="0070C0"/>
              </a:solidFill>
            </a:endParaRPr>
          </a:p>
        </p:txBody>
      </p:sp>
      <p:sp>
        <p:nvSpPr>
          <p:cNvPr id="26" name="TextBox 25"/>
          <p:cNvSpPr txBox="1"/>
          <p:nvPr/>
        </p:nvSpPr>
        <p:spPr>
          <a:xfrm>
            <a:off x="2698725" y="1507371"/>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27" name="Oval 26"/>
          <p:cNvSpPr/>
          <p:nvPr/>
        </p:nvSpPr>
        <p:spPr>
          <a:xfrm>
            <a:off x="3996783" y="2443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0521" y="3062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0521" y="2871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82446" y="31432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525296" y="2981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87108" y="33194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87108" y="3128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49033" y="3400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1883" y="3238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29859"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29859" y="2833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91784"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34634" y="29432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25096" y="24145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67946" y="2252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29971" y="2433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2821" y="2271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29984" y="4376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72834" y="421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34946"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63458"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87259" y="4257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29921" y="3114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58433" y="34528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82234" y="42672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44533" y="2852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39534" y="3514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77721" y="28432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777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72796" y="2676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109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15770" y="2247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472908" y="3533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4833" y="3805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458621" y="26765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63521" y="32480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87083" y="40338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49008" y="43053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72796" y="3176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77696" y="37480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6271" y="2781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72858"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15671"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58658" y="3443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44346" y="4867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10933" y="5314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53746" y="5110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596733" y="5529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30034" y="3448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72884" y="32861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49058" y="3376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44309" y="3133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87159" y="29718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63333" y="3062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34796" y="3038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3096" y="31638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26884" y="3235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45908" y="3163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17371" y="3140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96646" y="34496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20434" y="3521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39458" y="3449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810921" y="34258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029996"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53784" y="3276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672808" y="32051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944271" y="3181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76096" y="26670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076158" y="32194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066633" y="3052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20695" y="4281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634958" y="54102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63183" y="53054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386933" y="4662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30221" y="39766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315871" y="3576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96783" y="3414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20571" y="3486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639595" y="3414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911058" y="33909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922170" y="35163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193633" y="3492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053809" y="3395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77597" y="34671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96621" y="33956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968084" y="33718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979196" y="3497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0659" y="3473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96658" y="2862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820446" y="2933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39470" y="2862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10933" y="2838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22045" y="2963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93508" y="2940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06046"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29834" y="3300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548858" y="32289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0321"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31433" y="33305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02896" y="33067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63234" y="3162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25159" y="3243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82259" y="3362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244184"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015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6347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0633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5538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3634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966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6872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5204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9490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4395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9966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8823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3728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584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441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346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034759" y="2185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20559" y="25908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38034" y="25812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610771" y="2414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96571" y="28194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414046" y="28098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206333" y="2147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892133" y="25527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09608" y="2543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334672" y="3781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048921" y="3600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72771" y="48815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568033" y="3595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77546" y="41719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420396" y="40100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850608" y="3887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398171" y="4197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630070" y="3624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539583" y="4200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82433" y="4038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912645" y="3916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460208" y="42259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58584" y="22574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982372" y="2519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264947" y="2620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355434" y="2525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6608" y="2219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420396" y="2481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02971" y="2582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793458" y="2487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796633" y="2552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620421" y="2814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902996" y="2916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993483" y="2820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649246" y="2800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74633" y="290195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049171" y="2671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50770" y="27019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63496" y="3009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88883" y="3111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63421" y="28813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65020" y="2911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3563210" y="349241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4553319" y="373920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4110867" y="4246552"/>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3343950" y="4045975"/>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364658" y="354452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2712720" y="4606413"/>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3762805" y="4913180"/>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1562346" y="419935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2500343" y="2789411"/>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4169860" y="310797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3545512" y="3486519"/>
            <a:ext cx="1380450" cy="1864196"/>
          </a:xfrm>
          <a:prstGeom prst="ellipse">
            <a:avLst/>
          </a:prstGeom>
          <a:solidFill>
            <a:srgbClr val="00B05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p:cNvSpPr/>
          <p:nvPr/>
        </p:nvSpPr>
        <p:spPr>
          <a:xfrm>
            <a:off x="1349969" y="3297738"/>
            <a:ext cx="1380450" cy="1327355"/>
          </a:xfrm>
          <a:prstGeom prst="ellipse">
            <a:avLst/>
          </a:prstGeom>
          <a:solidFill>
            <a:srgbClr val="DD3B3C">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4247536" y="4383221"/>
            <a:ext cx="370614" cy="461665"/>
          </a:xfrm>
          <a:prstGeom prst="rect">
            <a:avLst/>
          </a:prstGeom>
          <a:noFill/>
        </p:spPr>
        <p:txBody>
          <a:bodyPr wrap="none" rtlCol="0">
            <a:spAutoFit/>
          </a:bodyPr>
          <a:lstStyle/>
          <a:p>
            <a:r>
              <a:rPr lang="en-US" sz="2400" b="1" dirty="0" smtClean="0"/>
              <a:t>A</a:t>
            </a:r>
            <a:endParaRPr lang="en-US" sz="2400" b="1" dirty="0"/>
          </a:p>
        </p:txBody>
      </p:sp>
      <p:sp>
        <p:nvSpPr>
          <p:cNvPr id="211" name="TextBox 210"/>
          <p:cNvSpPr txBox="1"/>
          <p:nvPr/>
        </p:nvSpPr>
        <p:spPr>
          <a:xfrm>
            <a:off x="1827816" y="3709711"/>
            <a:ext cx="370614" cy="461665"/>
          </a:xfrm>
          <a:prstGeom prst="rect">
            <a:avLst/>
          </a:prstGeom>
          <a:noFill/>
        </p:spPr>
        <p:txBody>
          <a:bodyPr wrap="none" rtlCol="0">
            <a:spAutoFit/>
          </a:bodyPr>
          <a:lstStyle/>
          <a:p>
            <a:r>
              <a:rPr lang="en-US" sz="2400" b="1" dirty="0" smtClean="0"/>
              <a:t>B</a:t>
            </a:r>
            <a:endParaRPr lang="en-US" sz="2400" b="1" dirty="0"/>
          </a:p>
        </p:txBody>
      </p:sp>
      <p:sp>
        <p:nvSpPr>
          <p:cNvPr id="212" name="TextBox 211"/>
          <p:cNvSpPr txBox="1"/>
          <p:nvPr/>
        </p:nvSpPr>
        <p:spPr>
          <a:xfrm>
            <a:off x="5468702" y="2088368"/>
            <a:ext cx="3362631" cy="3693319"/>
          </a:xfrm>
          <a:prstGeom prst="rect">
            <a:avLst/>
          </a:prstGeom>
          <a:noFill/>
        </p:spPr>
        <p:txBody>
          <a:bodyPr wrap="square" rtlCol="0">
            <a:spAutoFit/>
          </a:bodyPr>
          <a:lstStyle/>
          <a:p>
            <a:pPr marL="800100" lvl="1" indent="-342900">
              <a:buFont typeface="Arial" pitchFamily="34" charset="0"/>
              <a:buChar char="•"/>
            </a:pPr>
            <a:r>
              <a:rPr lang="en-US" dirty="0" smtClean="0">
                <a:latin typeface="+mn-lt"/>
              </a:rPr>
              <a:t>What strategies are schools in group A using to meet the needs of low achieving students?</a:t>
            </a:r>
          </a:p>
          <a:p>
            <a:pPr marL="800100" lvl="1" indent="-342900">
              <a:buFont typeface="Arial" pitchFamily="34" charset="0"/>
              <a:buChar char="•"/>
            </a:pPr>
            <a:endParaRPr lang="en-US" dirty="0" smtClean="0">
              <a:latin typeface="+mn-lt"/>
            </a:endParaRPr>
          </a:p>
          <a:p>
            <a:pPr marL="800100" lvl="1" indent="-342900">
              <a:buFont typeface="Arial" pitchFamily="34" charset="0"/>
              <a:buChar char="•"/>
            </a:pPr>
            <a:r>
              <a:rPr lang="en-US" dirty="0" smtClean="0">
                <a:latin typeface="+mn-lt"/>
              </a:rPr>
              <a:t>Can we replicate this success in group B?</a:t>
            </a:r>
          </a:p>
          <a:p>
            <a:pPr marL="800100" lvl="1" indent="-342900">
              <a:buFont typeface="Arial" pitchFamily="34" charset="0"/>
              <a:buChar char="•"/>
            </a:pPr>
            <a:endParaRPr lang="en-US" dirty="0" smtClean="0">
              <a:latin typeface="+mn-lt"/>
            </a:endParaRPr>
          </a:p>
          <a:p>
            <a:pPr marL="800100" lvl="1" indent="-342900">
              <a:buFont typeface="Arial" pitchFamily="34" charset="0"/>
              <a:buChar char="•"/>
            </a:pPr>
            <a:r>
              <a:rPr lang="en-US" dirty="0" smtClean="0">
                <a:latin typeface="+mn-lt"/>
              </a:rPr>
              <a:t>Are there strategies our district can use to facilitate this improvement?</a:t>
            </a:r>
          </a:p>
          <a:p>
            <a:endParaRPr lang="en-US" dirty="0">
              <a:latin typeface="+mn-lt"/>
            </a:endParaRPr>
          </a:p>
        </p:txBody>
      </p:sp>
      <p:sp>
        <p:nvSpPr>
          <p:cNvPr id="205" name="TextBox 204"/>
          <p:cNvSpPr txBox="1"/>
          <p:nvPr/>
        </p:nvSpPr>
        <p:spPr>
          <a:xfrm>
            <a:off x="5303523" y="1461650"/>
            <a:ext cx="3739571" cy="646331"/>
          </a:xfrm>
          <a:prstGeom prst="rect">
            <a:avLst/>
          </a:prstGeom>
          <a:noFill/>
        </p:spPr>
        <p:txBody>
          <a:bodyPr wrap="square" rtlCol="0">
            <a:spAutoFit/>
          </a:bodyPr>
          <a:lstStyle/>
          <a:p>
            <a:pPr algn="ctr"/>
            <a:r>
              <a:rPr lang="en-US" b="1" dirty="0" smtClean="0">
                <a:latin typeface="+mn-lt"/>
              </a:rPr>
              <a:t>Scenario 1 </a:t>
            </a:r>
          </a:p>
          <a:p>
            <a:pPr algn="ctr"/>
            <a:r>
              <a:rPr lang="en-US" b="1" dirty="0" smtClean="0">
                <a:latin typeface="+mn-lt"/>
              </a:rPr>
              <a:t>(relatively low-achieving district)</a:t>
            </a:r>
            <a:endParaRPr lang="en-US" b="1" dirty="0">
              <a:latin typeface="+mn-l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 name="Analogous"/>
          <p:cNvSpPr txBox="1">
            <a:spLocks noChangeArrowheads="1"/>
          </p:cNvSpPr>
          <p:nvPr/>
        </p:nvSpPr>
        <p:spPr bwMode="auto">
          <a:xfrm>
            <a:off x="1438275" y="2041872"/>
            <a:ext cx="6267450" cy="400050"/>
          </a:xfrm>
          <a:prstGeom prst="rect">
            <a:avLst/>
          </a:prstGeom>
          <a:solidFill>
            <a:schemeClr val="bg1">
              <a:lumMod val="85000"/>
            </a:schemeClr>
          </a:solidFill>
          <a:ln w="9525">
            <a:noFill/>
            <a:miter lim="800000"/>
            <a:headEnd/>
            <a:tailEnd/>
          </a:ln>
        </p:spPr>
        <p:txBody>
          <a:bodyPr>
            <a:spAutoFit/>
          </a:bodyPr>
          <a:lstStyle/>
          <a:p>
            <a:pPr algn="ctr" fontAlgn="auto">
              <a:spcBef>
                <a:spcPts val="0"/>
              </a:spcBef>
              <a:spcAft>
                <a:spcPts val="0"/>
              </a:spcAft>
              <a:defRPr/>
            </a:pPr>
            <a:r>
              <a:rPr lang="en-US" dirty="0">
                <a:solidFill>
                  <a:prstClr val="black"/>
                </a:solidFill>
                <a:latin typeface="+mn-lt"/>
                <a:cs typeface="Arial" charset="0"/>
              </a:rPr>
              <a:t>This is analogous to a </a:t>
            </a:r>
            <a:r>
              <a:rPr lang="en-US" sz="2000" b="1" dirty="0">
                <a:solidFill>
                  <a:srgbClr val="704D74"/>
                </a:solidFill>
                <a:latin typeface="+mn-lt"/>
                <a:cs typeface="Arial" charset="0"/>
              </a:rPr>
              <a:t>Simple Growth Model</a:t>
            </a:r>
            <a:r>
              <a:rPr lang="en-US" dirty="0">
                <a:solidFill>
                  <a:prstClr val="black"/>
                </a:solidFill>
                <a:latin typeface="+mn-lt"/>
                <a:cs typeface="Arial" charset="0"/>
              </a:rPr>
              <a:t>, also called </a:t>
            </a:r>
            <a:r>
              <a:rPr lang="en-US" sz="2000" b="1" dirty="0">
                <a:solidFill>
                  <a:srgbClr val="704D74"/>
                </a:solidFill>
                <a:latin typeface="+mn-lt"/>
                <a:cs typeface="Arial" charset="0"/>
              </a:rPr>
              <a:t>Gain</a:t>
            </a:r>
            <a:r>
              <a:rPr lang="en-US" dirty="0">
                <a:solidFill>
                  <a:prstClr val="black"/>
                </a:solidFill>
                <a:latin typeface="+mn-lt"/>
                <a:cs typeface="Arial" charset="0"/>
              </a:rPr>
              <a:t>.</a:t>
            </a:r>
          </a:p>
        </p:txBody>
      </p:sp>
      <p:pic>
        <p:nvPicPr>
          <p:cNvPr id="23558"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23559"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grpSp>
        <p:nvGrpSpPr>
          <p:cNvPr id="2" name="61 in"/>
          <p:cNvGrpSpPr>
            <a:grpSpLocks/>
          </p:cNvGrpSpPr>
          <p:nvPr/>
        </p:nvGrpSpPr>
        <p:grpSpPr bwMode="auto">
          <a:xfrm>
            <a:off x="3879850" y="2978150"/>
            <a:ext cx="771525" cy="2771775"/>
            <a:chOff x="3879668" y="2978331"/>
            <a:chExt cx="771365" cy="2771502"/>
          </a:xfrm>
        </p:grpSpPr>
        <p:sp>
          <p:nvSpPr>
            <p:cNvPr id="19" name="Right Bracket 18"/>
            <p:cNvSpPr/>
            <p:nvPr/>
          </p:nvSpPr>
          <p:spPr>
            <a:xfrm>
              <a:off x="4168533" y="3406914"/>
              <a:ext cx="136497" cy="2342919"/>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3590" name="TextBox 19"/>
            <p:cNvSpPr txBox="1">
              <a:spLocks noChangeArrowheads="1"/>
            </p:cNvSpPr>
            <p:nvPr/>
          </p:nvSpPr>
          <p:spPr bwMode="auto">
            <a:xfrm>
              <a:off x="3879668" y="29783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61 in.</a:t>
              </a:r>
            </a:p>
          </p:txBody>
        </p:sp>
      </p:grpSp>
      <p:grpSp>
        <p:nvGrpSpPr>
          <p:cNvPr id="3" name="72 in"/>
          <p:cNvGrpSpPr>
            <a:grpSpLocks/>
          </p:cNvGrpSpPr>
          <p:nvPr/>
        </p:nvGrpSpPr>
        <p:grpSpPr bwMode="auto">
          <a:xfrm>
            <a:off x="7010400" y="2543175"/>
            <a:ext cx="771525" cy="3222625"/>
            <a:chOff x="7010399" y="2542902"/>
            <a:chExt cx="771365" cy="3222171"/>
          </a:xfrm>
        </p:grpSpPr>
        <p:sp>
          <p:nvSpPr>
            <p:cNvPr id="22" name="Right Bracket 21"/>
            <p:cNvSpPr/>
            <p:nvPr/>
          </p:nvSpPr>
          <p:spPr>
            <a:xfrm>
              <a:off x="7307200" y="2949245"/>
              <a:ext cx="138083" cy="2815828"/>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3588" name="TextBox 22"/>
            <p:cNvSpPr txBox="1">
              <a:spLocks noChangeArrowheads="1"/>
            </p:cNvSpPr>
            <p:nvPr/>
          </p:nvSpPr>
          <p:spPr bwMode="auto">
            <a:xfrm>
              <a:off x="7010399" y="2542902"/>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72 in.</a:t>
              </a:r>
            </a:p>
          </p:txBody>
        </p:sp>
      </p:grpSp>
      <p:grpSp>
        <p:nvGrpSpPr>
          <p:cNvPr id="4" name="Gar A"/>
          <p:cNvGrpSpPr>
            <a:grpSpLocks/>
          </p:cNvGrpSpPr>
          <p:nvPr/>
        </p:nvGrpSpPr>
        <p:grpSpPr bwMode="auto">
          <a:xfrm>
            <a:off x="0" y="2551113"/>
            <a:ext cx="1403350" cy="1779587"/>
            <a:chOff x="0" y="2550340"/>
            <a:chExt cx="1403013" cy="1780221"/>
          </a:xfrm>
        </p:grpSpPr>
        <p:pic>
          <p:nvPicPr>
            <p:cNvPr id="23585" name="Gardener A" descr="Gardener A.png"/>
            <p:cNvPicPr>
              <a:picLocks noChangeAspect="1"/>
            </p:cNvPicPr>
            <p:nvPr/>
          </p:nvPicPr>
          <p:blipFill>
            <a:blip r:embed="rId6" cstate="print"/>
            <a:srcRect/>
            <a:stretch>
              <a:fillRect/>
            </a:stretch>
          </p:blipFill>
          <p:spPr bwMode="auto">
            <a:xfrm>
              <a:off x="338931" y="2937013"/>
              <a:ext cx="527047" cy="1393548"/>
            </a:xfrm>
            <a:prstGeom prst="rect">
              <a:avLst/>
            </a:prstGeom>
            <a:noFill/>
            <a:ln w="9525">
              <a:noFill/>
              <a:miter lim="800000"/>
              <a:headEnd/>
              <a:tailEnd/>
            </a:ln>
          </p:spPr>
        </p:pic>
        <p:sp>
          <p:nvSpPr>
            <p:cNvPr id="23586"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23583" name="Gardener B" descr="Gardeners B.png"/>
            <p:cNvPicPr>
              <a:picLocks noChangeAspect="1"/>
            </p:cNvPicPr>
            <p:nvPr/>
          </p:nvPicPr>
          <p:blipFill>
            <a:blip r:embed="rId7" cstate="print"/>
            <a:srcRect/>
            <a:stretch>
              <a:fillRect/>
            </a:stretch>
          </p:blipFill>
          <p:spPr bwMode="auto">
            <a:xfrm>
              <a:off x="8270581" y="2935426"/>
              <a:ext cx="518114" cy="1393548"/>
            </a:xfrm>
            <a:prstGeom prst="rect">
              <a:avLst/>
            </a:prstGeom>
            <a:noFill/>
            <a:ln w="9525">
              <a:noFill/>
              <a:miter lim="800000"/>
              <a:headEnd/>
              <a:tailEnd/>
            </a:ln>
          </p:spPr>
        </p:pic>
        <p:sp>
          <p:nvSpPr>
            <p:cNvPr id="23584"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pic>
        <p:nvPicPr>
          <p:cNvPr id="23564" name="Oak A Small" descr="Young Tree A.png"/>
          <p:cNvPicPr>
            <a:picLocks noChangeAspect="1"/>
          </p:cNvPicPr>
          <p:nvPr/>
        </p:nvPicPr>
        <p:blipFill>
          <a:blip r:embed="rId8" cstate="print"/>
          <a:srcRect/>
          <a:stretch>
            <a:fillRect/>
          </a:stretch>
        </p:blipFill>
        <p:spPr bwMode="auto">
          <a:xfrm>
            <a:off x="1722438" y="3906838"/>
            <a:ext cx="965200" cy="1876425"/>
          </a:xfrm>
          <a:prstGeom prst="rect">
            <a:avLst/>
          </a:prstGeom>
          <a:noFill/>
          <a:ln w="9525">
            <a:noFill/>
            <a:miter lim="800000"/>
            <a:headEnd/>
            <a:tailEnd/>
          </a:ln>
        </p:spPr>
      </p:pic>
      <p:pic>
        <p:nvPicPr>
          <p:cNvPr id="23565" name="Oak B Small" descr="Young Tree B.png"/>
          <p:cNvPicPr>
            <a:picLocks noChangeAspect="1"/>
          </p:cNvPicPr>
          <p:nvPr/>
        </p:nvPicPr>
        <p:blipFill>
          <a:blip r:embed="rId9" cstate="print"/>
          <a:srcRect/>
          <a:stretch>
            <a:fillRect/>
          </a:stretch>
        </p:blipFill>
        <p:spPr bwMode="auto">
          <a:xfrm>
            <a:off x="4770438" y="3727450"/>
            <a:ext cx="1000125" cy="2044700"/>
          </a:xfrm>
          <a:prstGeom prst="rect">
            <a:avLst/>
          </a:prstGeom>
          <a:noFill/>
          <a:ln w="9525">
            <a:noFill/>
            <a:miter lim="800000"/>
            <a:headEnd/>
            <a:tailEnd/>
          </a:ln>
        </p:spPr>
      </p:pic>
      <p:sp>
        <p:nvSpPr>
          <p:cNvPr id="23566" name="Oak A Today"/>
          <p:cNvSpPr txBox="1">
            <a:spLocks noChangeArrowheads="1"/>
          </p:cNvSpPr>
          <p:nvPr/>
        </p:nvSpPr>
        <p:spPr bwMode="auto">
          <a:xfrm>
            <a:off x="3149600" y="5753100"/>
            <a:ext cx="954088" cy="923925"/>
          </a:xfrm>
          <a:prstGeom prst="rect">
            <a:avLst/>
          </a:prstGeom>
          <a:noFill/>
          <a:ln w="9525">
            <a:noFill/>
            <a:miter lim="800000"/>
            <a:headEnd/>
            <a:tailEnd/>
          </a:ln>
        </p:spPr>
        <p:txBody>
          <a:bodyPr wrap="none">
            <a:spAutoFit/>
          </a:bodyPr>
          <a:lstStyle/>
          <a:p>
            <a:pPr algn="ctr"/>
            <a:r>
              <a:rPr lang="en-US">
                <a:solidFill>
                  <a:srgbClr val="000000"/>
                </a:solidFill>
              </a:rPr>
              <a:t>Oak A</a:t>
            </a:r>
          </a:p>
          <a:p>
            <a:pPr algn="ctr"/>
            <a:r>
              <a:rPr lang="en-US">
                <a:solidFill>
                  <a:srgbClr val="000000"/>
                </a:solidFill>
              </a:rPr>
              <a:t>Age 4</a:t>
            </a:r>
          </a:p>
          <a:p>
            <a:pPr algn="ctr"/>
            <a:r>
              <a:rPr lang="en-US">
                <a:solidFill>
                  <a:srgbClr val="000000"/>
                </a:solidFill>
              </a:rPr>
              <a:t>(Today)</a:t>
            </a:r>
          </a:p>
        </p:txBody>
      </p:sp>
      <p:sp>
        <p:nvSpPr>
          <p:cNvPr id="23567" name="Oak B Today"/>
          <p:cNvSpPr txBox="1">
            <a:spLocks noChangeArrowheads="1"/>
          </p:cNvSpPr>
          <p:nvPr/>
        </p:nvSpPr>
        <p:spPr bwMode="auto">
          <a:xfrm>
            <a:off x="6248400" y="5753100"/>
            <a:ext cx="954088" cy="923925"/>
          </a:xfrm>
          <a:prstGeom prst="rect">
            <a:avLst/>
          </a:prstGeom>
          <a:noFill/>
          <a:ln w="9525">
            <a:noFill/>
            <a:miter lim="800000"/>
            <a:headEnd/>
            <a:tailEnd/>
          </a:ln>
        </p:spPr>
        <p:txBody>
          <a:bodyPr wrap="none">
            <a:spAutoFit/>
          </a:bodyPr>
          <a:lstStyle/>
          <a:p>
            <a:pPr algn="ctr"/>
            <a:r>
              <a:rPr lang="en-US">
                <a:solidFill>
                  <a:srgbClr val="000000"/>
                </a:solidFill>
              </a:rPr>
              <a:t>Oak B</a:t>
            </a:r>
          </a:p>
          <a:p>
            <a:pPr algn="ctr"/>
            <a:r>
              <a:rPr lang="en-US">
                <a:solidFill>
                  <a:srgbClr val="000000"/>
                </a:solidFill>
              </a:rPr>
              <a:t>Age 4</a:t>
            </a:r>
          </a:p>
          <a:p>
            <a:pPr algn="ctr"/>
            <a:r>
              <a:rPr lang="en-US">
                <a:solidFill>
                  <a:srgbClr val="000000"/>
                </a:solidFill>
              </a:rPr>
              <a:t>(Today)</a:t>
            </a:r>
          </a:p>
        </p:txBody>
      </p:sp>
      <p:sp>
        <p:nvSpPr>
          <p:cNvPr id="23568" name="Oak A 1 Year"/>
          <p:cNvSpPr txBox="1">
            <a:spLocks noChangeArrowheads="1"/>
          </p:cNvSpPr>
          <p:nvPr/>
        </p:nvSpPr>
        <p:spPr bwMode="auto">
          <a:xfrm>
            <a:off x="1490663" y="5753100"/>
            <a:ext cx="1428750" cy="923925"/>
          </a:xfrm>
          <a:prstGeom prst="rect">
            <a:avLst/>
          </a:prstGeom>
          <a:noFill/>
          <a:ln w="9525">
            <a:noFill/>
            <a:miter lim="800000"/>
            <a:headEnd/>
            <a:tailEnd/>
          </a:ln>
        </p:spPr>
        <p:txBody>
          <a:bodyPr wrap="none">
            <a:spAutoFit/>
          </a:bodyPr>
          <a:lstStyle/>
          <a:p>
            <a:pPr algn="ctr"/>
            <a:r>
              <a:rPr lang="en-US">
                <a:solidFill>
                  <a:srgbClr val="000000"/>
                </a:solidFill>
              </a:rPr>
              <a:t>Oak A</a:t>
            </a:r>
          </a:p>
          <a:p>
            <a:pPr algn="ctr"/>
            <a:r>
              <a:rPr lang="en-US">
                <a:solidFill>
                  <a:srgbClr val="000000"/>
                </a:solidFill>
              </a:rPr>
              <a:t>Age 3</a:t>
            </a:r>
          </a:p>
          <a:p>
            <a:pPr algn="ctr"/>
            <a:r>
              <a:rPr lang="en-US">
                <a:solidFill>
                  <a:srgbClr val="000000"/>
                </a:solidFill>
              </a:rPr>
              <a:t>(1 year ago)</a:t>
            </a:r>
          </a:p>
        </p:txBody>
      </p:sp>
      <p:sp>
        <p:nvSpPr>
          <p:cNvPr id="23569" name="Oak B 1 Year"/>
          <p:cNvSpPr txBox="1">
            <a:spLocks noChangeArrowheads="1"/>
          </p:cNvSpPr>
          <p:nvPr/>
        </p:nvSpPr>
        <p:spPr bwMode="auto">
          <a:xfrm>
            <a:off x="4589463" y="5753100"/>
            <a:ext cx="1428750" cy="923925"/>
          </a:xfrm>
          <a:prstGeom prst="rect">
            <a:avLst/>
          </a:prstGeom>
          <a:noFill/>
          <a:ln w="9525">
            <a:noFill/>
            <a:miter lim="800000"/>
            <a:headEnd/>
            <a:tailEnd/>
          </a:ln>
        </p:spPr>
        <p:txBody>
          <a:bodyPr wrap="none">
            <a:spAutoFit/>
          </a:bodyPr>
          <a:lstStyle/>
          <a:p>
            <a:pPr algn="ctr"/>
            <a:r>
              <a:rPr lang="en-US">
                <a:solidFill>
                  <a:srgbClr val="000000"/>
                </a:solidFill>
              </a:rPr>
              <a:t>Oak B</a:t>
            </a:r>
          </a:p>
          <a:p>
            <a:pPr algn="ctr"/>
            <a:r>
              <a:rPr lang="en-US">
                <a:solidFill>
                  <a:srgbClr val="000000"/>
                </a:solidFill>
              </a:rPr>
              <a:t>Age 3</a:t>
            </a:r>
          </a:p>
          <a:p>
            <a:pPr algn="ctr"/>
            <a:r>
              <a:rPr lang="en-US">
                <a:solidFill>
                  <a:srgbClr val="000000"/>
                </a:solidFill>
              </a:rPr>
              <a:t>(1 year ago)</a:t>
            </a:r>
          </a:p>
        </p:txBody>
      </p:sp>
      <p:grpSp>
        <p:nvGrpSpPr>
          <p:cNvPr id="6" name="47 in."/>
          <p:cNvGrpSpPr>
            <a:grpSpLocks/>
          </p:cNvGrpSpPr>
          <p:nvPr/>
        </p:nvGrpSpPr>
        <p:grpSpPr bwMode="auto">
          <a:xfrm>
            <a:off x="2317750" y="3422650"/>
            <a:ext cx="771525" cy="2327275"/>
            <a:chOff x="3879668" y="3422831"/>
            <a:chExt cx="771365" cy="2327002"/>
          </a:xfrm>
        </p:grpSpPr>
        <p:sp>
          <p:nvSpPr>
            <p:cNvPr id="37" name="Right Bracket 36"/>
            <p:cNvSpPr/>
            <p:nvPr/>
          </p:nvSpPr>
          <p:spPr>
            <a:xfrm>
              <a:off x="4168533" y="3854580"/>
              <a:ext cx="155543" cy="1895253"/>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3582" name="TextBox 37"/>
            <p:cNvSpPr txBox="1">
              <a:spLocks noChangeArrowheads="1"/>
            </p:cNvSpPr>
            <p:nvPr/>
          </p:nvSpPr>
          <p:spPr bwMode="auto">
            <a:xfrm>
              <a:off x="3879668" y="34228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47 in.</a:t>
              </a:r>
            </a:p>
          </p:txBody>
        </p:sp>
      </p:grpSp>
      <p:grpSp>
        <p:nvGrpSpPr>
          <p:cNvPr id="7" name="52 in."/>
          <p:cNvGrpSpPr>
            <a:grpSpLocks/>
          </p:cNvGrpSpPr>
          <p:nvPr/>
        </p:nvGrpSpPr>
        <p:grpSpPr bwMode="auto">
          <a:xfrm>
            <a:off x="5410200" y="3259138"/>
            <a:ext cx="771525" cy="2493962"/>
            <a:chOff x="7010399" y="3271641"/>
            <a:chExt cx="771365" cy="2493432"/>
          </a:xfrm>
        </p:grpSpPr>
        <p:sp>
          <p:nvSpPr>
            <p:cNvPr id="40" name="Right Bracket 39"/>
            <p:cNvSpPr/>
            <p:nvPr/>
          </p:nvSpPr>
          <p:spPr>
            <a:xfrm>
              <a:off x="7307200" y="3708110"/>
              <a:ext cx="138083" cy="2056963"/>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3580" name="TextBox 40"/>
            <p:cNvSpPr txBox="1">
              <a:spLocks noChangeArrowheads="1"/>
            </p:cNvSpPr>
            <p:nvPr/>
          </p:nvSpPr>
          <p:spPr bwMode="auto">
            <a:xfrm>
              <a:off x="7010399" y="327164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52 in.</a:t>
              </a:r>
            </a:p>
          </p:txBody>
        </p:sp>
      </p:grpSp>
      <p:grpSp>
        <p:nvGrpSpPr>
          <p:cNvPr id="8" name="+14"/>
          <p:cNvGrpSpPr>
            <a:grpSpLocks/>
          </p:cNvGrpSpPr>
          <p:nvPr/>
        </p:nvGrpSpPr>
        <p:grpSpPr bwMode="auto">
          <a:xfrm>
            <a:off x="2806700" y="2943225"/>
            <a:ext cx="1073150" cy="679450"/>
            <a:chOff x="2806765" y="2943776"/>
            <a:chExt cx="1072903" cy="679110"/>
          </a:xfrm>
        </p:grpSpPr>
        <p:cxnSp>
          <p:nvCxnSpPr>
            <p:cNvPr id="43" name="Straight Arrow Connector 42"/>
            <p:cNvCxnSpPr>
              <a:stCxn id="23582" idx="3"/>
              <a:endCxn id="23590" idx="1"/>
            </p:cNvCxnSpPr>
            <p:nvPr/>
          </p:nvCxnSpPr>
          <p:spPr>
            <a:xfrm flipV="1">
              <a:off x="3089275" y="3178608"/>
              <a:ext cx="790393" cy="444278"/>
            </a:xfrm>
            <a:prstGeom prst="straightConnector1">
              <a:avLst/>
            </a:prstGeom>
            <a:ln w="5080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23578" name="TextBox 45"/>
            <p:cNvSpPr txBox="1">
              <a:spLocks noChangeArrowheads="1"/>
            </p:cNvSpPr>
            <p:nvPr/>
          </p:nvSpPr>
          <p:spPr bwMode="auto">
            <a:xfrm rot="-1853749">
              <a:off x="2806765" y="2943776"/>
              <a:ext cx="1040670" cy="461665"/>
            </a:xfrm>
            <a:prstGeom prst="rect">
              <a:avLst/>
            </a:prstGeom>
            <a:noFill/>
            <a:ln w="9525">
              <a:noFill/>
              <a:miter lim="800000"/>
              <a:headEnd/>
              <a:tailEnd/>
            </a:ln>
          </p:spPr>
          <p:txBody>
            <a:bodyPr wrap="none">
              <a:spAutoFit/>
            </a:bodyPr>
            <a:lstStyle/>
            <a:p>
              <a:r>
                <a:rPr lang="en-US" sz="2400" b="1">
                  <a:solidFill>
                    <a:srgbClr val="704D74"/>
                  </a:solidFill>
                  <a:latin typeface="Calibri" pitchFamily="34" charset="0"/>
                </a:rPr>
                <a:t>+14 in.</a:t>
              </a:r>
            </a:p>
          </p:txBody>
        </p:sp>
      </p:grpSp>
      <p:grpSp>
        <p:nvGrpSpPr>
          <p:cNvPr id="9" name="+20"/>
          <p:cNvGrpSpPr>
            <a:grpSpLocks/>
          </p:cNvGrpSpPr>
          <p:nvPr/>
        </p:nvGrpSpPr>
        <p:grpSpPr bwMode="auto">
          <a:xfrm>
            <a:off x="5891213" y="2660650"/>
            <a:ext cx="1119187" cy="798513"/>
            <a:chOff x="5891051" y="2660746"/>
            <a:chExt cx="1119348" cy="798250"/>
          </a:xfrm>
        </p:grpSpPr>
        <p:cxnSp>
          <p:nvCxnSpPr>
            <p:cNvPr id="45" name="Straight Arrow Connector 44"/>
            <p:cNvCxnSpPr>
              <a:stCxn id="23580" idx="3"/>
              <a:endCxn id="23588" idx="1"/>
            </p:cNvCxnSpPr>
            <p:nvPr/>
          </p:nvCxnSpPr>
          <p:spPr>
            <a:xfrm flipV="1">
              <a:off x="6181605" y="2743269"/>
              <a:ext cx="828794" cy="715727"/>
            </a:xfrm>
            <a:prstGeom prst="straightConnector1">
              <a:avLst/>
            </a:prstGeom>
            <a:ln w="5080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23576" name="TextBox 46"/>
            <p:cNvSpPr txBox="1">
              <a:spLocks noChangeArrowheads="1"/>
            </p:cNvSpPr>
            <p:nvPr/>
          </p:nvSpPr>
          <p:spPr bwMode="auto">
            <a:xfrm rot="-2454840">
              <a:off x="5891051" y="2660746"/>
              <a:ext cx="1040670" cy="461665"/>
            </a:xfrm>
            <a:prstGeom prst="rect">
              <a:avLst/>
            </a:prstGeom>
            <a:noFill/>
            <a:ln w="9525">
              <a:noFill/>
              <a:miter lim="800000"/>
              <a:headEnd/>
              <a:tailEnd/>
            </a:ln>
          </p:spPr>
          <p:txBody>
            <a:bodyPr wrap="none">
              <a:spAutoFit/>
            </a:bodyPr>
            <a:lstStyle/>
            <a:p>
              <a:r>
                <a:rPr lang="en-US" sz="2400" b="1">
                  <a:solidFill>
                    <a:srgbClr val="704D74"/>
                  </a:solidFill>
                  <a:latin typeface="Calibri" pitchFamily="34" charset="0"/>
                </a:rPr>
                <a:t>+20 in.</a:t>
              </a:r>
            </a:p>
          </p:txBody>
        </p:sp>
      </p:grpSp>
      <p:sp>
        <p:nvSpPr>
          <p:cNvPr id="41" name="Title 40"/>
          <p:cNvSpPr>
            <a:spLocks noGrp="1"/>
          </p:cNvSpPr>
          <p:nvPr>
            <p:ph type="title"/>
          </p:nvPr>
        </p:nvSpPr>
        <p:spPr/>
        <p:txBody>
          <a:bodyPr>
            <a:normAutofit fontScale="90000"/>
          </a:bodyPr>
          <a:lstStyle/>
          <a:p>
            <a:r>
              <a:rPr lang="en-US" dirty="0" smtClean="0"/>
              <a:t>Method 2: Compare Starting Height to Ending Height</a:t>
            </a:r>
            <a:endParaRPr lang="en-US" dirty="0"/>
          </a:p>
        </p:txBody>
      </p:sp>
      <p:sp>
        <p:nvSpPr>
          <p:cNvPr id="44" name="Content Placeholder 43"/>
          <p:cNvSpPr>
            <a:spLocks noGrp="1"/>
          </p:cNvSpPr>
          <p:nvPr>
            <p:ph sz="quarter" idx="1"/>
          </p:nvPr>
        </p:nvSpPr>
        <p:spPr>
          <a:xfrm>
            <a:off x="612648" y="1593166"/>
            <a:ext cx="8257032" cy="728003"/>
          </a:xfrm>
        </p:spPr>
        <p:txBody>
          <a:bodyPr>
            <a:normAutofit/>
          </a:bodyPr>
          <a:lstStyle/>
          <a:p>
            <a:r>
              <a:rPr lang="en-US" sz="1900" dirty="0" smtClean="0"/>
              <a:t>Oak B had more growth this year, so Gardener B is the more effective gardener.</a:t>
            </a:r>
            <a:endParaRPr lang="en-US" sz="1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xEl>
                                              <p:pRg st="0" end="0"/>
                                            </p:txEl>
                                          </p:spTgt>
                                        </p:tgtEl>
                                        <p:attrNameLst>
                                          <p:attrName>style.visibility</p:attrName>
                                        </p:attrNameLst>
                                      </p:cBhvr>
                                      <p:to>
                                        <p:strVal val="visible"/>
                                      </p:to>
                                    </p:set>
                                    <p:animEffect transition="in" filter="fade">
                                      <p:cBhvr>
                                        <p:cTn id="16"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4"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20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7" y="274638"/>
            <a:ext cx="8695650" cy="1143000"/>
          </a:xfrm>
        </p:spPr>
        <p:txBody>
          <a:bodyPr>
            <a:normAutofit fontScale="90000"/>
          </a:bodyPr>
          <a:lstStyle/>
          <a:p>
            <a:r>
              <a:rPr lang="en-US" dirty="0" smtClean="0"/>
              <a:t>1. Are there particular schools or groups of schools that require more support?</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920190"/>
            <a:ext cx="3971249" cy="790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15440"/>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91761" y="6365407"/>
            <a:ext cx="4540602" cy="369332"/>
          </a:xfrm>
          <a:prstGeom prst="rect">
            <a:avLst/>
          </a:prstGeom>
          <a:noFill/>
        </p:spPr>
        <p:txBody>
          <a:bodyPr wrap="none" rtlCol="0">
            <a:spAutoFit/>
          </a:bodyPr>
          <a:lstStyle/>
          <a:p>
            <a:r>
              <a:rPr lang="en-US" b="1" dirty="0" smtClean="0">
                <a:solidFill>
                  <a:srgbClr val="DD8047"/>
                </a:solidFill>
              </a:rPr>
              <a:t>Grade 4 MATH Value-Added (2009-2010)</a:t>
            </a:r>
            <a:endParaRPr lang="en-US" b="1" dirty="0">
              <a:solidFill>
                <a:srgbClr val="DD8047"/>
              </a:solidFill>
            </a:endParaRPr>
          </a:p>
        </p:txBody>
      </p:sp>
      <p:sp>
        <p:nvSpPr>
          <p:cNvPr id="25" name="TextBox 24"/>
          <p:cNvSpPr txBox="1"/>
          <p:nvPr/>
        </p:nvSpPr>
        <p:spPr>
          <a:xfrm rot="16200000">
            <a:off x="-1234235" y="3721521"/>
            <a:ext cx="3501792" cy="369332"/>
          </a:xfrm>
          <a:prstGeom prst="rect">
            <a:avLst/>
          </a:prstGeom>
          <a:noFill/>
        </p:spPr>
        <p:txBody>
          <a:bodyPr wrap="none" rtlCol="0">
            <a:spAutoFit/>
          </a:bodyPr>
          <a:lstStyle/>
          <a:p>
            <a:r>
              <a:rPr lang="en-US" b="1" dirty="0" smtClean="0">
                <a:solidFill>
                  <a:srgbClr val="DD8047"/>
                </a:solidFill>
              </a:rPr>
              <a:t>MATH Percent Prof/Adv (2009)</a:t>
            </a:r>
            <a:endParaRPr lang="en-US" b="1" dirty="0">
              <a:solidFill>
                <a:srgbClr val="DD8047"/>
              </a:solidFill>
            </a:endParaRPr>
          </a:p>
        </p:txBody>
      </p:sp>
      <p:sp>
        <p:nvSpPr>
          <p:cNvPr id="27" name="Oval 26"/>
          <p:cNvSpPr/>
          <p:nvPr/>
        </p:nvSpPr>
        <p:spPr>
          <a:xfrm>
            <a:off x="3996783" y="2443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0521" y="3062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0521" y="2871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82446" y="31432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525296" y="2981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87108" y="33194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87108" y="3128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49033" y="3400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1883" y="3238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29859"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29859" y="2833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91784"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34634" y="29432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25096" y="24145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67946" y="2252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29971" y="2433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2821" y="2271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29984" y="4376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72834" y="421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34946"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63458"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87259" y="4257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29921" y="3114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58433" y="34528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82234" y="42672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44533" y="2852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39534" y="3514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77721" y="28432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777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72796" y="2676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109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15770" y="2247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472908" y="3533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4833" y="3805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458621" y="26765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63521" y="32480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87083" y="40338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49008" y="43053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72796" y="3176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77696" y="37480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6271" y="2781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72858"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15671"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58658" y="3443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44346" y="4867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10933" y="5314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53746" y="5110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596733" y="5529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30034" y="3448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72884" y="32861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49058" y="3376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44309" y="3133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87159" y="29718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63333" y="3062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34796" y="3038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3096" y="31638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26884" y="3235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45908" y="3163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17371" y="3140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96646" y="34496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20434" y="3521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39458" y="3449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810921" y="34258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029996"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53784" y="3276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672808" y="32051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944271" y="3181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76096" y="26670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076158" y="32194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066633" y="3052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20695" y="4281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634958" y="54102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63183" y="53054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386933" y="4662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30221" y="39766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315871" y="3576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96783" y="3414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20571" y="3486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639595" y="3414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911058" y="33909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922170" y="35163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193633" y="3492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053809" y="3395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77597" y="34671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96621" y="33956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968084" y="33718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979196" y="3497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0659" y="3473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96658" y="2862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820446" y="2933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39470" y="2862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10933" y="2838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22045" y="2963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93508" y="2940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06046"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29834" y="3300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548858" y="32289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0321"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31433" y="33305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02896" y="33067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63234" y="3162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25159" y="3243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82259" y="3362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244184"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015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6347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0633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5538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3634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966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6872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5204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9490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4395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9966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8823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3728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584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441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346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034759" y="2185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20559" y="25908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38034" y="25812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610771" y="2414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96571" y="28194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414046" y="28098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206333" y="2147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892133" y="25527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09608" y="2543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334672" y="3781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048921" y="3600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72771" y="48815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568033" y="3595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77546" y="41719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420396" y="40100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850608" y="3887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398171" y="4197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630070" y="3624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539583" y="4200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82433" y="4038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912645" y="3916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460208" y="42259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58584" y="22574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982372" y="2519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264947" y="2620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355434" y="2525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6608" y="2219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420396" y="2481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02971" y="2582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793458" y="2487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796633" y="2552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620421" y="2814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902996" y="2916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993483" y="2820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649246" y="2800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74633" y="290195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049171" y="2671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50770" y="27019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63496" y="3009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88883" y="3111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63421" y="28813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65020" y="2911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2837589" y="195514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456039" y="218767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3692013" y="255933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3851296" y="222307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116885" y="195514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3273158" y="277171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565236" y="255933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1609540" y="216997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4458928" y="195514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2483628" y="1474653"/>
            <a:ext cx="1439444" cy="307777"/>
          </a:xfrm>
          <a:prstGeom prst="rect">
            <a:avLst/>
          </a:prstGeom>
          <a:solidFill>
            <a:schemeClr val="accent2"/>
          </a:solidFill>
        </p:spPr>
        <p:txBody>
          <a:bodyPr wrap="square" rtlCol="0">
            <a:spAutoFit/>
          </a:bodyPr>
          <a:lstStyle/>
          <a:p>
            <a:pPr algn="ctr"/>
            <a:r>
              <a:rPr lang="en-US" sz="1400" b="1" dirty="0" smtClean="0">
                <a:solidFill>
                  <a:schemeClr val="bg1"/>
                </a:solidFill>
                <a:latin typeface="Arial" pitchFamily="34" charset="0"/>
                <a:cs typeface="Arial" pitchFamily="34" charset="0"/>
              </a:rPr>
              <a:t>MATH Grade 4</a:t>
            </a:r>
            <a:endParaRPr lang="en-US" sz="1400" b="1" dirty="0">
              <a:solidFill>
                <a:schemeClr val="bg1"/>
              </a:solidFill>
              <a:latin typeface="Arial" pitchFamily="34" charset="0"/>
              <a:cs typeface="Arial" pitchFamily="34" charset="0"/>
            </a:endParaRPr>
          </a:p>
        </p:txBody>
      </p:sp>
      <p:sp>
        <p:nvSpPr>
          <p:cNvPr id="211" name="TextBox 210"/>
          <p:cNvSpPr txBox="1"/>
          <p:nvPr/>
        </p:nvSpPr>
        <p:spPr>
          <a:xfrm>
            <a:off x="5205046" y="1461650"/>
            <a:ext cx="3917968" cy="646331"/>
          </a:xfrm>
          <a:prstGeom prst="rect">
            <a:avLst/>
          </a:prstGeom>
          <a:noFill/>
        </p:spPr>
        <p:txBody>
          <a:bodyPr wrap="square" rtlCol="0">
            <a:spAutoFit/>
          </a:bodyPr>
          <a:lstStyle/>
          <a:p>
            <a:pPr algn="ctr"/>
            <a:r>
              <a:rPr lang="en-US" b="1" dirty="0" smtClean="0">
                <a:latin typeface="+mn-lt"/>
              </a:rPr>
              <a:t>Scenario 2 </a:t>
            </a:r>
          </a:p>
          <a:p>
            <a:pPr algn="ctr"/>
            <a:r>
              <a:rPr lang="en-US" b="1" dirty="0" smtClean="0">
                <a:latin typeface="+mn-lt"/>
              </a:rPr>
              <a:t>(relatively high-achieving district)</a:t>
            </a:r>
            <a:endParaRPr lang="en-US" b="1" dirty="0">
              <a:latin typeface="+mn-lt"/>
            </a:endParaRPr>
          </a:p>
        </p:txBody>
      </p:sp>
      <p:sp>
        <p:nvSpPr>
          <p:cNvPr id="200" name="Oval 199"/>
          <p:cNvSpPr/>
          <p:nvPr/>
        </p:nvSpPr>
        <p:spPr>
          <a:xfrm>
            <a:off x="6326686" y="585623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6280842" y="556358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6501085" y="5486392"/>
            <a:ext cx="1831655" cy="307777"/>
          </a:xfrm>
          <a:prstGeom prst="rect">
            <a:avLst/>
          </a:prstGeom>
          <a:noFill/>
        </p:spPr>
        <p:txBody>
          <a:bodyPr wrap="none" rtlCol="0">
            <a:spAutoFit/>
          </a:bodyPr>
          <a:lstStyle/>
          <a:p>
            <a:r>
              <a:rPr lang="en-US" sz="1400" dirty="0" smtClean="0"/>
              <a:t>Schools in your district</a:t>
            </a:r>
            <a:endParaRPr lang="en-US" sz="1400" dirty="0"/>
          </a:p>
        </p:txBody>
      </p:sp>
      <p:sp>
        <p:nvSpPr>
          <p:cNvPr id="208" name="TextBox 207"/>
          <p:cNvSpPr txBox="1"/>
          <p:nvPr/>
        </p:nvSpPr>
        <p:spPr>
          <a:xfrm>
            <a:off x="6501085" y="5733191"/>
            <a:ext cx="1600375" cy="307777"/>
          </a:xfrm>
          <a:prstGeom prst="rect">
            <a:avLst/>
          </a:prstGeom>
          <a:noFill/>
        </p:spPr>
        <p:txBody>
          <a:bodyPr wrap="none" rtlCol="0">
            <a:spAutoFit/>
          </a:bodyPr>
          <a:lstStyle/>
          <a:p>
            <a:r>
              <a:rPr lang="en-US" sz="1400" dirty="0" smtClean="0"/>
              <a:t>Schools in the state</a:t>
            </a:r>
            <a:endParaRPr lang="en-US" sz="1400" dirty="0"/>
          </a:p>
        </p:txBody>
      </p:sp>
      <p:sp>
        <p:nvSpPr>
          <p:cNvPr id="209" name="Rectangle 208"/>
          <p:cNvSpPr/>
          <p:nvPr/>
        </p:nvSpPr>
        <p:spPr>
          <a:xfrm>
            <a:off x="6206116" y="5462804"/>
            <a:ext cx="2283735" cy="5899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21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7" y="274638"/>
            <a:ext cx="8695650" cy="1143000"/>
          </a:xfrm>
        </p:spPr>
        <p:txBody>
          <a:bodyPr>
            <a:normAutofit fontScale="90000"/>
          </a:bodyPr>
          <a:lstStyle/>
          <a:p>
            <a:r>
              <a:rPr lang="en-US" dirty="0" smtClean="0"/>
              <a:t>1. Are there particular schools or groups of schools that require more support?</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920190"/>
            <a:ext cx="3971249" cy="790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15440"/>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234235" y="3721521"/>
            <a:ext cx="3501792" cy="369332"/>
          </a:xfrm>
          <a:prstGeom prst="rect">
            <a:avLst/>
          </a:prstGeom>
          <a:noFill/>
        </p:spPr>
        <p:txBody>
          <a:bodyPr wrap="none" rtlCol="0">
            <a:spAutoFit/>
          </a:bodyPr>
          <a:lstStyle/>
          <a:p>
            <a:r>
              <a:rPr lang="en-US" b="1" dirty="0" smtClean="0">
                <a:solidFill>
                  <a:srgbClr val="DD8047"/>
                </a:solidFill>
              </a:rPr>
              <a:t>MATH Percent Prof/Adv (2009)</a:t>
            </a:r>
            <a:endParaRPr lang="en-US" b="1" dirty="0">
              <a:solidFill>
                <a:srgbClr val="DD8047"/>
              </a:solidFill>
            </a:endParaRPr>
          </a:p>
        </p:txBody>
      </p:sp>
      <p:sp>
        <p:nvSpPr>
          <p:cNvPr id="27" name="Oval 26"/>
          <p:cNvSpPr/>
          <p:nvPr/>
        </p:nvSpPr>
        <p:spPr>
          <a:xfrm>
            <a:off x="3996783" y="2443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0521" y="3062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0521" y="2871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82446" y="31432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525296" y="2981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87108" y="33194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87108" y="3128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49033" y="3400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1883" y="3238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29859"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29859" y="2833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91784"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34634" y="29432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25096" y="24145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67946" y="2252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29971" y="2433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2821" y="2271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29984" y="4376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72834" y="421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34946"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63458"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87259" y="4257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29921" y="3114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58433" y="34528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82234" y="42672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44533" y="2852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39534" y="3514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77721" y="28432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777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72796" y="2676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109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15770" y="2247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472908" y="3533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4833" y="3805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458621" y="26765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63521" y="32480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87083" y="40338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49008" y="43053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72796" y="3176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77696" y="37480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6271" y="2781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72858"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15671"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58658" y="3443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44346" y="4867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10933" y="5314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53746" y="5110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596733" y="5529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30034" y="3448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72884" y="32861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49058" y="3376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44309" y="3133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87159" y="29718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63333" y="3062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34796" y="3038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3096" y="31638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26884" y="3235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45908" y="3163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17371" y="3140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96646" y="34496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20434" y="3521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39458" y="3449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810921" y="34258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029996"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53784" y="3276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672808" y="32051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944271" y="3181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76096" y="26670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076158" y="32194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066633" y="3052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20695" y="4281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634958" y="54102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63183" y="53054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386933" y="4662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30221" y="39766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315871" y="3576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96783" y="3414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20571" y="3486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639595" y="3414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911058" y="33909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922170" y="35163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193633" y="3492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053809" y="3395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77597" y="34671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96621" y="33956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968084" y="33718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979196" y="3497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0659" y="3473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96658" y="2862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820446" y="2933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39470" y="2862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10933" y="2838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22045" y="2963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93508" y="2940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06046"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29834" y="3300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548858" y="32289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0321"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31433" y="33305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02896" y="33067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63234" y="3162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25159" y="3243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82259" y="3362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244184"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015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6347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0633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5538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3634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966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6872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5204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9490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4395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9966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8823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3728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584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441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346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034759" y="2185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20559" y="25908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38034" y="25812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610771" y="2414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96571" y="28194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414046" y="28098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206333" y="2147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892133" y="25527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09608" y="2543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334672" y="3781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048921" y="3600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72771" y="48815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568033" y="3595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77546" y="41719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420396" y="40100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850608" y="3887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398171" y="4197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630070" y="3624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539583" y="4200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82433" y="4038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912645" y="3916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460208" y="42259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58584" y="22574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982372" y="2519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264947" y="2620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355434" y="2525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6608" y="2219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420396" y="2481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02971" y="2582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793458" y="2487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796633" y="2552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620421" y="2814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902996" y="2916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993483" y="2820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649246" y="2800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74633" y="290195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049171" y="2671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50770" y="27019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63496" y="3009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88883" y="3111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63421" y="28813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65020" y="2911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2837589" y="195514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456039" y="218767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3692013" y="255933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3851296" y="222307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116885" y="195514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3273158" y="277171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565236" y="255933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1609540" y="216997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4458928" y="195514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a:off x="5468702" y="2088368"/>
            <a:ext cx="3569790" cy="4524315"/>
          </a:xfrm>
          <a:prstGeom prst="rect">
            <a:avLst/>
          </a:prstGeom>
          <a:noFill/>
        </p:spPr>
        <p:txBody>
          <a:bodyPr wrap="square" rtlCol="0">
            <a:spAutoFit/>
          </a:bodyPr>
          <a:lstStyle/>
          <a:p>
            <a:pPr marL="800100" lvl="1" indent="-342900">
              <a:buFont typeface="Arial" pitchFamily="34" charset="0"/>
              <a:buChar char="•"/>
            </a:pPr>
            <a:r>
              <a:rPr lang="en-US" dirty="0" smtClean="0">
                <a:latin typeface="+mn-lt"/>
              </a:rPr>
              <a:t>What would you tell a principal in group C who said their Value-Added was low because their students had no room to grow on the test?</a:t>
            </a:r>
          </a:p>
          <a:p>
            <a:pPr marL="800100" lvl="1" indent="-342900">
              <a:buFont typeface="Arial" pitchFamily="34" charset="0"/>
              <a:buChar char="•"/>
            </a:pPr>
            <a:endParaRPr lang="en-US" dirty="0" smtClean="0">
              <a:latin typeface="+mn-lt"/>
            </a:endParaRPr>
          </a:p>
          <a:p>
            <a:pPr marL="800100" lvl="1" indent="-342900">
              <a:buFont typeface="Arial" pitchFamily="34" charset="0"/>
              <a:buChar char="•"/>
            </a:pPr>
            <a:r>
              <a:rPr lang="en-US" dirty="0" smtClean="0">
                <a:latin typeface="+mn-lt"/>
              </a:rPr>
              <a:t>How can we learn from the success of group D and bring that knowledge to group C?</a:t>
            </a:r>
          </a:p>
          <a:p>
            <a:pPr marL="800100" lvl="1" indent="-342900">
              <a:buFont typeface="Arial" pitchFamily="34" charset="0"/>
              <a:buChar char="•"/>
            </a:pPr>
            <a:endParaRPr lang="en-US" dirty="0" smtClean="0">
              <a:latin typeface="+mn-lt"/>
            </a:endParaRPr>
          </a:p>
          <a:p>
            <a:pPr marL="800100" lvl="1" indent="-342900">
              <a:buFont typeface="Arial" pitchFamily="34" charset="0"/>
              <a:buChar char="•"/>
            </a:pPr>
            <a:r>
              <a:rPr lang="en-US" dirty="0" smtClean="0">
                <a:latin typeface="+mn-lt"/>
              </a:rPr>
              <a:t>Are there programs or resources that group D is receiving that we could also provide to group C?</a:t>
            </a:r>
          </a:p>
        </p:txBody>
      </p:sp>
      <p:sp>
        <p:nvSpPr>
          <p:cNvPr id="200" name="Oval 199"/>
          <p:cNvSpPr/>
          <p:nvPr/>
        </p:nvSpPr>
        <p:spPr>
          <a:xfrm>
            <a:off x="1427644" y="1699014"/>
            <a:ext cx="1060902" cy="1020587"/>
          </a:xfrm>
          <a:prstGeom prst="ellipse">
            <a:avLst/>
          </a:prstGeom>
          <a:solidFill>
            <a:srgbClr val="DD3B3C">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p:cNvSpPr txBox="1"/>
          <p:nvPr/>
        </p:nvSpPr>
        <p:spPr>
          <a:xfrm>
            <a:off x="1762923" y="1945804"/>
            <a:ext cx="348172" cy="461665"/>
          </a:xfrm>
          <a:prstGeom prst="rect">
            <a:avLst/>
          </a:prstGeom>
          <a:noFill/>
        </p:spPr>
        <p:txBody>
          <a:bodyPr wrap="none" rtlCol="0">
            <a:spAutoFit/>
          </a:bodyPr>
          <a:lstStyle/>
          <a:p>
            <a:r>
              <a:rPr lang="en-US" sz="2400" b="1" dirty="0" smtClean="0"/>
              <a:t>C</a:t>
            </a:r>
            <a:endParaRPr lang="en-US" sz="2400" b="1" dirty="0"/>
          </a:p>
        </p:txBody>
      </p:sp>
      <p:sp>
        <p:nvSpPr>
          <p:cNvPr id="209" name="Oval 208"/>
          <p:cNvSpPr/>
          <p:nvPr/>
        </p:nvSpPr>
        <p:spPr>
          <a:xfrm>
            <a:off x="3616305" y="1716712"/>
            <a:ext cx="1166106" cy="1274261"/>
          </a:xfrm>
          <a:prstGeom prst="ellipse">
            <a:avLst/>
          </a:prstGeom>
          <a:solidFill>
            <a:srgbClr val="00B05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4039090" y="2157196"/>
            <a:ext cx="378630" cy="461665"/>
          </a:xfrm>
          <a:prstGeom prst="rect">
            <a:avLst/>
          </a:prstGeom>
          <a:noFill/>
        </p:spPr>
        <p:txBody>
          <a:bodyPr wrap="none" rtlCol="0">
            <a:spAutoFit/>
          </a:bodyPr>
          <a:lstStyle/>
          <a:p>
            <a:r>
              <a:rPr lang="en-US" sz="2400" b="1" dirty="0" smtClean="0"/>
              <a:t>D</a:t>
            </a:r>
            <a:endParaRPr lang="en-US" sz="2400" b="1" dirty="0"/>
          </a:p>
        </p:txBody>
      </p:sp>
      <p:sp>
        <p:nvSpPr>
          <p:cNvPr id="206" name="TextBox 205"/>
          <p:cNvSpPr txBox="1"/>
          <p:nvPr/>
        </p:nvSpPr>
        <p:spPr>
          <a:xfrm>
            <a:off x="1191761" y="6365407"/>
            <a:ext cx="4540602" cy="369332"/>
          </a:xfrm>
          <a:prstGeom prst="rect">
            <a:avLst/>
          </a:prstGeom>
          <a:noFill/>
        </p:spPr>
        <p:txBody>
          <a:bodyPr wrap="none" rtlCol="0">
            <a:spAutoFit/>
          </a:bodyPr>
          <a:lstStyle/>
          <a:p>
            <a:r>
              <a:rPr lang="en-US" b="1" dirty="0" smtClean="0">
                <a:solidFill>
                  <a:srgbClr val="DD8047"/>
                </a:solidFill>
              </a:rPr>
              <a:t>Grade 4 MATH Value-Added (2009-2010)</a:t>
            </a:r>
            <a:endParaRPr lang="en-US" b="1" dirty="0">
              <a:solidFill>
                <a:srgbClr val="DD8047"/>
              </a:solidFill>
            </a:endParaRPr>
          </a:p>
        </p:txBody>
      </p:sp>
      <p:sp>
        <p:nvSpPr>
          <p:cNvPr id="213" name="TextBox 212"/>
          <p:cNvSpPr txBox="1"/>
          <p:nvPr/>
        </p:nvSpPr>
        <p:spPr>
          <a:xfrm>
            <a:off x="2483628" y="1474653"/>
            <a:ext cx="1439444" cy="307777"/>
          </a:xfrm>
          <a:prstGeom prst="rect">
            <a:avLst/>
          </a:prstGeom>
          <a:solidFill>
            <a:schemeClr val="accent2"/>
          </a:solidFill>
        </p:spPr>
        <p:txBody>
          <a:bodyPr wrap="square" rtlCol="0">
            <a:spAutoFit/>
          </a:bodyPr>
          <a:lstStyle/>
          <a:p>
            <a:pPr algn="ctr"/>
            <a:r>
              <a:rPr lang="en-US" sz="1400" b="1" dirty="0" smtClean="0">
                <a:solidFill>
                  <a:schemeClr val="bg1"/>
                </a:solidFill>
                <a:latin typeface="Arial" pitchFamily="34" charset="0"/>
                <a:cs typeface="Arial" pitchFamily="34" charset="0"/>
              </a:rPr>
              <a:t>MATH Grade 4</a:t>
            </a:r>
            <a:endParaRPr lang="en-US" sz="1400" b="1" dirty="0">
              <a:solidFill>
                <a:schemeClr val="bg1"/>
              </a:solidFill>
              <a:latin typeface="Arial" pitchFamily="34" charset="0"/>
              <a:cs typeface="Arial" pitchFamily="34" charset="0"/>
            </a:endParaRPr>
          </a:p>
        </p:txBody>
      </p:sp>
      <p:sp>
        <p:nvSpPr>
          <p:cNvPr id="207" name="TextBox 206"/>
          <p:cNvSpPr txBox="1"/>
          <p:nvPr/>
        </p:nvSpPr>
        <p:spPr>
          <a:xfrm>
            <a:off x="5205046" y="1461650"/>
            <a:ext cx="3917968" cy="646331"/>
          </a:xfrm>
          <a:prstGeom prst="rect">
            <a:avLst/>
          </a:prstGeom>
          <a:noFill/>
        </p:spPr>
        <p:txBody>
          <a:bodyPr wrap="square" rtlCol="0">
            <a:spAutoFit/>
          </a:bodyPr>
          <a:lstStyle/>
          <a:p>
            <a:pPr algn="ctr"/>
            <a:r>
              <a:rPr lang="en-US" b="1" dirty="0" smtClean="0">
                <a:latin typeface="+mn-lt"/>
              </a:rPr>
              <a:t>Scenario 2 </a:t>
            </a:r>
          </a:p>
          <a:p>
            <a:pPr algn="ctr"/>
            <a:r>
              <a:rPr lang="en-US" b="1" dirty="0" smtClean="0">
                <a:latin typeface="+mn-lt"/>
              </a:rPr>
              <a:t>(relatively high-achieving district)</a:t>
            </a:r>
            <a:endParaRPr lang="en-US" b="1" dirty="0">
              <a:latin typeface="+mn-lt"/>
            </a:endParaRP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23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2. Is there an overall weakness or strength in our teachers for a particular subjects?</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477734"/>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023424"/>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67882" y="6365407"/>
            <a:ext cx="4354269" cy="369332"/>
          </a:xfrm>
          <a:prstGeom prst="rect">
            <a:avLst/>
          </a:prstGeom>
          <a:noFill/>
        </p:spPr>
        <p:txBody>
          <a:bodyPr wrap="none" rtlCol="0">
            <a:spAutoFit/>
          </a:bodyPr>
          <a:lstStyle/>
          <a:p>
            <a:r>
              <a:rPr lang="en-US" b="1" dirty="0" smtClean="0">
                <a:solidFill>
                  <a:srgbClr val="0070C0"/>
                </a:solidFill>
              </a:rPr>
              <a:t>Grade 5 READING Value-Added (2009-2010)</a:t>
            </a:r>
            <a:endParaRPr lang="en-US" b="1" dirty="0">
              <a:solidFill>
                <a:srgbClr val="0070C0"/>
              </a:solidFill>
            </a:endParaRPr>
          </a:p>
        </p:txBody>
      </p:sp>
      <p:sp>
        <p:nvSpPr>
          <p:cNvPr id="25" name="TextBox 24"/>
          <p:cNvSpPr txBox="1"/>
          <p:nvPr/>
        </p:nvSpPr>
        <p:spPr>
          <a:xfrm rot="16200000">
            <a:off x="-1197496" y="3839501"/>
            <a:ext cx="3428311" cy="369332"/>
          </a:xfrm>
          <a:prstGeom prst="rect">
            <a:avLst/>
          </a:prstGeom>
          <a:noFill/>
        </p:spPr>
        <p:txBody>
          <a:bodyPr wrap="none" rtlCol="0">
            <a:spAutoFit/>
          </a:bodyPr>
          <a:lstStyle/>
          <a:p>
            <a:r>
              <a:rPr lang="en-US" b="1" dirty="0" smtClean="0">
                <a:solidFill>
                  <a:srgbClr val="0070C0"/>
                </a:solidFill>
              </a:rPr>
              <a:t>READING Percent Prof/Adv (2009)</a:t>
            </a:r>
            <a:endParaRPr lang="en-US" b="1" dirty="0">
              <a:solidFill>
                <a:srgbClr val="0070C0"/>
              </a:solidFill>
            </a:endParaRPr>
          </a:p>
        </p:txBody>
      </p:sp>
      <p:sp>
        <p:nvSpPr>
          <p:cNvPr id="26" name="TextBox 25"/>
          <p:cNvSpPr txBox="1"/>
          <p:nvPr/>
        </p:nvSpPr>
        <p:spPr>
          <a:xfrm>
            <a:off x="2229956" y="1507371"/>
            <a:ext cx="1958585"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 Grade 5</a:t>
            </a:r>
            <a:endParaRPr lang="en-US" sz="1400" b="1" dirty="0">
              <a:solidFill>
                <a:schemeClr val="bg1"/>
              </a:solidFill>
              <a:latin typeface="Arial" pitchFamily="34" charset="0"/>
              <a:cs typeface="Arial" pitchFamily="34" charset="0"/>
            </a:endParaRPr>
          </a:p>
        </p:txBody>
      </p:sp>
      <p:sp>
        <p:nvSpPr>
          <p:cNvPr id="27" name="Oval 26"/>
          <p:cNvSpPr/>
          <p:nvPr/>
        </p:nvSpPr>
        <p:spPr>
          <a:xfrm>
            <a:off x="3996783" y="2443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0521" y="27614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0521" y="25709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82446" y="28424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525296" y="26804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87108" y="30186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87108" y="28281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49033" y="30995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1883" y="29376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29859" y="27233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29859" y="25328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91784" y="2804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34634" y="26423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25096" y="24145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67946" y="2252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29971" y="2433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2821" y="2271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29984" y="4376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72834" y="421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34946" y="2804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63458" y="31424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87259" y="4257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29921" y="28138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58433" y="3151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82234" y="42672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44533" y="255189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39534" y="32138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77721" y="2542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777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72796" y="2676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109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15770" y="2247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472908" y="32329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4833" y="35043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458621" y="26765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63521" y="2947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87083" y="40338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49008" y="43053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72796" y="2875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77696" y="34472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6271" y="248045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72858" y="292812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15671" y="27233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58658" y="31424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44346" y="4867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10933" y="5314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53746" y="5110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596733" y="5529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30034" y="31472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72884" y="2985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49058" y="30757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44309" y="28328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87159" y="2670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63333" y="27614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34796" y="27376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3096" y="28630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26884" y="29344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45908" y="28630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17371" y="28392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96646" y="314879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20434" y="32202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39458" y="3148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810921" y="3124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029996" y="29043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53784" y="29757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672808" y="29043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944271" y="28805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76096" y="26670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076158" y="291860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066633" y="27519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20695" y="4281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634958" y="54102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63183" y="53054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386933" y="4662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30221" y="39766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315871" y="3275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96783" y="311386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20571" y="3185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639595" y="31138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911058" y="30900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922170" y="32154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193633" y="31916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053809" y="30948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77597" y="31662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96621" y="309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968084" y="30710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979196" y="3196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0659" y="31726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96658" y="25614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820446" y="26328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39470" y="2561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10933" y="25376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22045" y="26630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93508" y="26392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06046" y="292812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29834" y="299956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548858" y="29281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0321" y="29043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31433" y="30297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02896" y="30059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63234" y="286145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25159" y="29424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82259" y="30614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244184" y="31424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015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6347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0633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5538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3634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966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6872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5204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9490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4395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9966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8823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3728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584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441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346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034759" y="2185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20559" y="25908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38034" y="25812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610771" y="2414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96571" y="25185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414046" y="25090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206333" y="2147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892133" y="25527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09608" y="2543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334672" y="34805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048921" y="32996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72771" y="48815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568033" y="32948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77546" y="41719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420396" y="40100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850608" y="3887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398171" y="4197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630070" y="33234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539583" y="4200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82433" y="4038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912645" y="3916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460208" y="42259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58584" y="22574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982372" y="2519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264947" y="2620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355434" y="2525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6608" y="2219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420396" y="2481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02971" y="2582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793458" y="2487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796633" y="2552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620421" y="2513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902996" y="26153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993483" y="25201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649246" y="24995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74633" y="26011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049171" y="2671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50770" y="27019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63496" y="270905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88883" y="28106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63421" y="258046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65020" y="26106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2707803" y="267242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420643" y="326727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2771713" y="4258351"/>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302773" y="3680215"/>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1745225" y="275403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1774723" y="464770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004798" y="402237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1473854" y="237055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2388255" y="3196485"/>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a:off x="5492299" y="2088368"/>
            <a:ext cx="3362631" cy="646331"/>
          </a:xfrm>
          <a:prstGeom prst="rect">
            <a:avLst/>
          </a:prstGeom>
          <a:noFill/>
        </p:spPr>
        <p:txBody>
          <a:bodyPr wrap="square" rtlCol="0">
            <a:spAutoFit/>
          </a:bodyPr>
          <a:lstStyle/>
          <a:p>
            <a:pPr marL="800100" lvl="1" indent="-342900">
              <a:buFont typeface="Arial" pitchFamily="34" charset="0"/>
              <a:buChar char="•"/>
            </a:pPr>
            <a:r>
              <a:rPr lang="en-US" dirty="0" smtClean="0">
                <a:latin typeface="+mn-lt"/>
              </a:rPr>
              <a:t>How can we respond as a District?</a:t>
            </a:r>
          </a:p>
        </p:txBody>
      </p:sp>
      <p:sp>
        <p:nvSpPr>
          <p:cNvPr id="206" name="TextBox 205"/>
          <p:cNvSpPr txBox="1"/>
          <p:nvPr/>
        </p:nvSpPr>
        <p:spPr>
          <a:xfrm>
            <a:off x="5289452" y="1461650"/>
            <a:ext cx="3711232" cy="646331"/>
          </a:xfrm>
          <a:prstGeom prst="rect">
            <a:avLst/>
          </a:prstGeom>
          <a:noFill/>
        </p:spPr>
        <p:txBody>
          <a:bodyPr wrap="square" rtlCol="0">
            <a:spAutoFit/>
          </a:bodyPr>
          <a:lstStyle/>
          <a:p>
            <a:pPr algn="ctr"/>
            <a:r>
              <a:rPr lang="en-US" b="1" dirty="0" smtClean="0">
                <a:latin typeface="+mn-lt"/>
              </a:rPr>
              <a:t>Scenario 3 </a:t>
            </a:r>
          </a:p>
          <a:p>
            <a:pPr algn="ctr"/>
            <a:r>
              <a:rPr lang="en-US" b="1" dirty="0" smtClean="0">
                <a:latin typeface="+mn-lt"/>
              </a:rPr>
              <a:t>(Consistently low Value-Added)</a:t>
            </a:r>
            <a:endParaRPr lang="en-US" b="1" dirty="0">
              <a:latin typeface="+mn-lt"/>
            </a:endParaRPr>
          </a:p>
        </p:txBody>
      </p:sp>
      <p:sp>
        <p:nvSpPr>
          <p:cNvPr id="217" name="Oval 216"/>
          <p:cNvSpPr/>
          <p:nvPr/>
        </p:nvSpPr>
        <p:spPr>
          <a:xfrm>
            <a:off x="3087299" y="346866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863337" y="329721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2968237" y="356786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2796787" y="350595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2666612" y="369250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1910962" y="365835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2445950" y="355121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1883974" y="351311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1710937" y="353929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609332" y="36161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385370" y="3444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490270" y="37153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318820" y="365344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188645" y="38399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432995" y="38058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967983" y="36987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3406007" y="3660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3232970" y="36867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396061" y="4410751"/>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326686" y="585623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6280842" y="556358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p:cNvSpPr txBox="1"/>
          <p:nvPr/>
        </p:nvSpPr>
        <p:spPr>
          <a:xfrm>
            <a:off x="6501085" y="5486392"/>
            <a:ext cx="1831655" cy="307777"/>
          </a:xfrm>
          <a:prstGeom prst="rect">
            <a:avLst/>
          </a:prstGeom>
          <a:noFill/>
        </p:spPr>
        <p:txBody>
          <a:bodyPr wrap="none" rtlCol="0">
            <a:spAutoFit/>
          </a:bodyPr>
          <a:lstStyle/>
          <a:p>
            <a:r>
              <a:rPr lang="en-US" sz="1400" dirty="0" smtClean="0"/>
              <a:t>Schools in your district</a:t>
            </a:r>
            <a:endParaRPr lang="en-US" sz="1400" dirty="0"/>
          </a:p>
        </p:txBody>
      </p:sp>
      <p:sp>
        <p:nvSpPr>
          <p:cNvPr id="236" name="TextBox 235"/>
          <p:cNvSpPr txBox="1"/>
          <p:nvPr/>
        </p:nvSpPr>
        <p:spPr>
          <a:xfrm>
            <a:off x="6501085" y="5733191"/>
            <a:ext cx="1600375" cy="307777"/>
          </a:xfrm>
          <a:prstGeom prst="rect">
            <a:avLst/>
          </a:prstGeom>
          <a:noFill/>
        </p:spPr>
        <p:txBody>
          <a:bodyPr wrap="none" rtlCol="0">
            <a:spAutoFit/>
          </a:bodyPr>
          <a:lstStyle/>
          <a:p>
            <a:r>
              <a:rPr lang="en-US" sz="1400" dirty="0" smtClean="0"/>
              <a:t>Schools in the state</a:t>
            </a:r>
            <a:endParaRPr lang="en-US" sz="1400" dirty="0"/>
          </a:p>
        </p:txBody>
      </p:sp>
      <p:sp>
        <p:nvSpPr>
          <p:cNvPr id="237" name="Rectangle 236"/>
          <p:cNvSpPr/>
          <p:nvPr/>
        </p:nvSpPr>
        <p:spPr>
          <a:xfrm>
            <a:off x="6206116" y="5462804"/>
            <a:ext cx="2304837" cy="5899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ctangle 23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2. Is there an overall weakness or strength in our teachers for a particular subjects?</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477734"/>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023424"/>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67882" y="6365407"/>
            <a:ext cx="4354269" cy="369332"/>
          </a:xfrm>
          <a:prstGeom prst="rect">
            <a:avLst/>
          </a:prstGeom>
          <a:noFill/>
        </p:spPr>
        <p:txBody>
          <a:bodyPr wrap="none" rtlCol="0">
            <a:spAutoFit/>
          </a:bodyPr>
          <a:lstStyle/>
          <a:p>
            <a:r>
              <a:rPr lang="en-US" b="1" dirty="0" smtClean="0">
                <a:solidFill>
                  <a:srgbClr val="0070C0"/>
                </a:solidFill>
              </a:rPr>
              <a:t>Grade 5 READING Value-Added (2009-2010)</a:t>
            </a:r>
            <a:endParaRPr lang="en-US" b="1" dirty="0">
              <a:solidFill>
                <a:srgbClr val="0070C0"/>
              </a:solidFill>
            </a:endParaRPr>
          </a:p>
        </p:txBody>
      </p:sp>
      <p:sp>
        <p:nvSpPr>
          <p:cNvPr id="25" name="TextBox 24"/>
          <p:cNvSpPr txBox="1"/>
          <p:nvPr/>
        </p:nvSpPr>
        <p:spPr>
          <a:xfrm rot="16200000">
            <a:off x="-1197496" y="3839501"/>
            <a:ext cx="3428311" cy="369332"/>
          </a:xfrm>
          <a:prstGeom prst="rect">
            <a:avLst/>
          </a:prstGeom>
          <a:noFill/>
        </p:spPr>
        <p:txBody>
          <a:bodyPr wrap="none" rtlCol="0">
            <a:spAutoFit/>
          </a:bodyPr>
          <a:lstStyle/>
          <a:p>
            <a:r>
              <a:rPr lang="en-US" b="1" dirty="0" smtClean="0">
                <a:solidFill>
                  <a:srgbClr val="0070C0"/>
                </a:solidFill>
              </a:rPr>
              <a:t>READING Percent Prof/Adv (2009)</a:t>
            </a:r>
            <a:endParaRPr lang="en-US" b="1" dirty="0">
              <a:solidFill>
                <a:srgbClr val="0070C0"/>
              </a:solidFill>
            </a:endParaRPr>
          </a:p>
        </p:txBody>
      </p:sp>
      <p:sp>
        <p:nvSpPr>
          <p:cNvPr id="26" name="TextBox 25"/>
          <p:cNvSpPr txBox="1"/>
          <p:nvPr/>
        </p:nvSpPr>
        <p:spPr>
          <a:xfrm>
            <a:off x="2229956" y="1507371"/>
            <a:ext cx="1958585"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 Grade 5</a:t>
            </a:r>
            <a:endParaRPr lang="en-US" sz="1400" b="1" dirty="0">
              <a:solidFill>
                <a:schemeClr val="bg1"/>
              </a:solidFill>
              <a:latin typeface="Arial" pitchFamily="34" charset="0"/>
              <a:cs typeface="Arial" pitchFamily="34" charset="0"/>
            </a:endParaRPr>
          </a:p>
        </p:txBody>
      </p:sp>
      <p:sp>
        <p:nvSpPr>
          <p:cNvPr id="27" name="Oval 26"/>
          <p:cNvSpPr/>
          <p:nvPr/>
        </p:nvSpPr>
        <p:spPr>
          <a:xfrm>
            <a:off x="3996783" y="2443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0521" y="27614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0521" y="25709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82446" y="28424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525296" y="26804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87108" y="30186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87108" y="28281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49033" y="30995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1883" y="29376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29859" y="27233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29859" y="25328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91784" y="2804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34634" y="26423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25096" y="24145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67946" y="2252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29971" y="2433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2821" y="2271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29984" y="4376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72834" y="421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34946" y="2804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63458" y="31424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87259" y="4257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29921" y="28138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58433" y="3151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82234" y="42672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44533" y="255189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39534" y="32138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77721" y="2542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777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72796" y="2676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109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15770" y="2247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472908" y="32329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4833" y="35043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458621" y="26765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63521" y="2947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87083" y="40338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49008" y="43053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72796" y="2875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77696" y="34472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6271" y="248045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72858" y="292812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15671" y="27233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58658" y="31424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44346" y="4867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10933" y="5314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53746" y="5110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596733" y="5529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30034" y="31472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72884" y="2985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49058" y="30757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44309" y="28328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87159" y="2670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63333" y="27614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34796" y="27376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3096" y="28630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26884" y="29344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45908" y="28630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17371" y="28392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96646" y="314879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20434" y="32202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39458" y="3148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810921" y="3124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029996" y="29043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53784" y="29757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672808" y="29043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944271" y="28805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76096" y="26670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076158" y="291860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066633" y="27519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20695" y="4281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634958" y="54102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63183" y="53054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386933" y="4662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30221" y="39766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315871" y="3275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96783" y="311386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20571" y="3185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639595" y="31138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911058" y="30900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922170" y="32154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193633" y="31916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053809" y="30948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77597" y="31662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96621" y="309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968084" y="30710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979196" y="3196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0659" y="31726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96658" y="25614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820446" y="26328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39470" y="2561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10933" y="25376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22045" y="26630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93508" y="26392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06046" y="292812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29834" y="299956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548858" y="29281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0321" y="29043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31433" y="30297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02896" y="30059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63234" y="286145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25159" y="29424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82259" y="30614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244184" y="31424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015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6347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0633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5538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3634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966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6872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5204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9490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4395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9966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8823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3728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584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441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346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034759" y="2185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20559" y="25908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38034" y="25812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610771" y="2414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96571" y="25185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414046" y="25090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206333" y="2147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892133" y="25527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09608" y="2543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334672" y="34805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048921" y="32996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72771" y="48815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568033" y="32948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77546" y="41719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420396" y="40100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850608" y="3887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398171" y="4197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630070" y="33234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539583" y="4200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82433" y="4038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912645" y="3916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460208" y="42259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58584" y="22574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982372" y="2519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264947" y="2620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355434" y="2525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6608" y="2219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420396" y="2481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02971" y="2582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793458" y="2487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796633" y="2552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620421" y="2513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902996" y="26153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993483" y="25201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649246" y="24995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74633" y="26011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049171" y="2671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50770" y="27019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63496" y="270905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88883" y="28106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63421" y="258046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65020" y="26106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2707803" y="267242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420643" y="326727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2771713" y="4258351"/>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302773" y="3680215"/>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1745225" y="275403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1774723" y="464770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004798" y="402237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1473854" y="237055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2388255" y="3196485"/>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a:off x="5492299" y="2088368"/>
            <a:ext cx="3362631" cy="2862322"/>
          </a:xfrm>
          <a:prstGeom prst="rect">
            <a:avLst/>
          </a:prstGeom>
          <a:noFill/>
        </p:spPr>
        <p:txBody>
          <a:bodyPr wrap="square" rtlCol="0">
            <a:spAutoFit/>
          </a:bodyPr>
          <a:lstStyle/>
          <a:p>
            <a:pPr marL="800100" lvl="1" indent="-342900">
              <a:buFont typeface="Arial" pitchFamily="34" charset="0"/>
              <a:buChar char="•"/>
            </a:pPr>
            <a:r>
              <a:rPr lang="en-US" dirty="0" smtClean="0">
                <a:latin typeface="+mn-lt"/>
                <a:ea typeface="Adobe Heiti Std R" pitchFamily="34" charset="-128"/>
              </a:rPr>
              <a:t>Can we connect to other districts across the state to collaborate?</a:t>
            </a:r>
          </a:p>
          <a:p>
            <a:pPr marL="800100" lvl="1" indent="-342900">
              <a:buFont typeface="Arial" pitchFamily="34" charset="0"/>
              <a:buChar char="•"/>
            </a:pPr>
            <a:endParaRPr lang="en-US" dirty="0" smtClean="0">
              <a:latin typeface="+mn-lt"/>
              <a:ea typeface="Adobe Heiti Std R" pitchFamily="34" charset="-128"/>
            </a:endParaRPr>
          </a:p>
          <a:p>
            <a:pPr marL="800100" lvl="1" indent="-342900">
              <a:buFont typeface="Arial" pitchFamily="34" charset="0"/>
              <a:buChar char="•"/>
            </a:pPr>
            <a:r>
              <a:rPr lang="en-US" dirty="0" smtClean="0">
                <a:latin typeface="+mn-lt"/>
                <a:ea typeface="Adobe Heiti Std R" pitchFamily="34" charset="-128"/>
              </a:rPr>
              <a:t>Are some of our Network partners getting high Value-Added estimates? How can we learn from their success? </a:t>
            </a:r>
          </a:p>
          <a:p>
            <a:endParaRPr lang="en-US" dirty="0">
              <a:latin typeface="+mn-lt"/>
              <a:ea typeface="Adobe Heiti Std R" pitchFamily="34" charset="-128"/>
            </a:endParaRPr>
          </a:p>
        </p:txBody>
      </p:sp>
      <p:sp>
        <p:nvSpPr>
          <p:cNvPr id="217" name="Oval 216"/>
          <p:cNvSpPr/>
          <p:nvPr/>
        </p:nvSpPr>
        <p:spPr>
          <a:xfrm>
            <a:off x="3087299" y="346866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863337" y="329721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2968237" y="356786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2796787" y="350595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2666612" y="369250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1910962" y="365835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2445950" y="355121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1883974" y="351311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1710937" y="353929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609332" y="36161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385370" y="3444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490270" y="37153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318820" y="365344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188645" y="38399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432995" y="38058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967983" y="36987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3406007" y="3660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3232970" y="36867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396061" y="4410751"/>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3828681" y="1793404"/>
            <a:ext cx="1520068" cy="4058756"/>
          </a:xfrm>
          <a:prstGeom prst="ellipse">
            <a:avLst/>
          </a:prstGeom>
          <a:solidFill>
            <a:srgbClr val="00B05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extBox 214"/>
          <p:cNvSpPr txBox="1"/>
          <p:nvPr/>
        </p:nvSpPr>
        <p:spPr>
          <a:xfrm>
            <a:off x="4416649" y="3573041"/>
            <a:ext cx="335348" cy="461665"/>
          </a:xfrm>
          <a:prstGeom prst="rect">
            <a:avLst/>
          </a:prstGeom>
          <a:noFill/>
        </p:spPr>
        <p:txBody>
          <a:bodyPr wrap="none" rtlCol="0">
            <a:spAutoFit/>
          </a:bodyPr>
          <a:lstStyle/>
          <a:p>
            <a:r>
              <a:rPr lang="en-US" sz="2400" b="1" dirty="0" smtClean="0"/>
              <a:t>E</a:t>
            </a:r>
            <a:endParaRPr lang="en-US" sz="2400" b="1" dirty="0"/>
          </a:p>
        </p:txBody>
      </p:sp>
      <p:sp>
        <p:nvSpPr>
          <p:cNvPr id="216" name="TextBox 215"/>
          <p:cNvSpPr txBox="1"/>
          <p:nvPr/>
        </p:nvSpPr>
        <p:spPr>
          <a:xfrm>
            <a:off x="5289452" y="1461650"/>
            <a:ext cx="3711232" cy="646331"/>
          </a:xfrm>
          <a:prstGeom prst="rect">
            <a:avLst/>
          </a:prstGeom>
          <a:noFill/>
        </p:spPr>
        <p:txBody>
          <a:bodyPr wrap="square" rtlCol="0">
            <a:spAutoFit/>
          </a:bodyPr>
          <a:lstStyle/>
          <a:p>
            <a:pPr algn="ctr"/>
            <a:r>
              <a:rPr lang="en-US" b="1" dirty="0" smtClean="0">
                <a:latin typeface="+mn-lt"/>
              </a:rPr>
              <a:t>Scenario 3 </a:t>
            </a:r>
          </a:p>
          <a:p>
            <a:pPr algn="ctr"/>
            <a:r>
              <a:rPr lang="en-US" b="1" dirty="0" smtClean="0">
                <a:latin typeface="+mn-lt"/>
              </a:rPr>
              <a:t>(Consistently low Value-Added)</a:t>
            </a:r>
            <a:endParaRPr lang="en-US" b="1" dirty="0">
              <a:latin typeface="+mn-lt"/>
            </a:endParaRP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smtClean="0"/>
              <a:t>Please help us improve Value-Ade-Added training and resources for the future</a:t>
            </a:r>
            <a:endParaRPr lang="en-US" dirty="0"/>
          </a:p>
        </p:txBody>
      </p:sp>
      <p:sp>
        <p:nvSpPr>
          <p:cNvPr id="4" name="Title 3"/>
          <p:cNvSpPr>
            <a:spLocks noGrp="1"/>
          </p:cNvSpPr>
          <p:nvPr>
            <p:ph type="title"/>
          </p:nvPr>
        </p:nvSpPr>
        <p:spPr/>
        <p:txBody>
          <a:bodyPr/>
          <a:lstStyle/>
          <a:p>
            <a:r>
              <a:rPr lang="en-US" dirty="0" smtClean="0"/>
              <a:t>Feedback Survey (for 9:00-11:00 session)</a:t>
            </a:r>
            <a:endParaRPr lang="en-US" dirty="0"/>
          </a:p>
        </p:txBody>
      </p:sp>
      <p:pic>
        <p:nvPicPr>
          <p:cNvPr id="9" name="Picture 8" descr="Survey_Page_1.png"/>
          <p:cNvPicPr>
            <a:picLocks noChangeAspect="1"/>
          </p:cNvPicPr>
          <p:nvPr/>
        </p:nvPicPr>
        <p:blipFill>
          <a:blip r:embed="rId2" cstate="print"/>
          <a:stretch>
            <a:fillRect/>
          </a:stretch>
        </p:blipFill>
        <p:spPr>
          <a:xfrm>
            <a:off x="1948393" y="98191"/>
            <a:ext cx="3281499" cy="4298907"/>
          </a:xfrm>
          <a:prstGeom prst="rect">
            <a:avLst/>
          </a:prstGeom>
          <a:effectLst>
            <a:outerShdw blurRad="50800" dist="38100" dir="2700000" algn="tl" rotWithShape="0">
              <a:prstClr val="black">
                <a:alpha val="40000"/>
              </a:prstClr>
            </a:outerShdw>
          </a:effectLst>
        </p:spPr>
      </p:pic>
      <p:pic>
        <p:nvPicPr>
          <p:cNvPr id="10" name="Picture 9" descr="Survey_Page_2.png"/>
          <p:cNvPicPr>
            <a:picLocks noChangeAspect="1"/>
          </p:cNvPicPr>
          <p:nvPr/>
        </p:nvPicPr>
        <p:blipFill>
          <a:blip r:embed="rId3" cstate="print"/>
          <a:stretch>
            <a:fillRect/>
          </a:stretch>
        </p:blipFill>
        <p:spPr>
          <a:xfrm>
            <a:off x="5552877" y="103859"/>
            <a:ext cx="3290412" cy="4302445"/>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VARC Resources</a:t>
            </a:r>
            <a:endParaRPr lang="en-US" dirty="0"/>
          </a:p>
        </p:txBody>
      </p:sp>
      <p:sp>
        <p:nvSpPr>
          <p:cNvPr id="3" name="Content Placeholder 2"/>
          <p:cNvSpPr>
            <a:spLocks noGrp="1"/>
          </p:cNvSpPr>
          <p:nvPr>
            <p:ph sz="quarter" idx="1"/>
          </p:nvPr>
        </p:nvSpPr>
        <p:spPr/>
        <p:txBody>
          <a:bodyPr>
            <a:normAutofit/>
          </a:bodyPr>
          <a:lstStyle/>
          <a:p>
            <a:r>
              <a:rPr lang="en-US" sz="2400" dirty="0" smtClean="0">
                <a:hlinkClick r:id="rId2"/>
              </a:rPr>
              <a:t>http://varc.wceruw.org/Projects/wisconsin_statewide.php</a:t>
            </a:r>
            <a:endParaRPr lang="en-US" sz="2400" dirty="0" smtClean="0"/>
          </a:p>
          <a:p>
            <a:endParaRPr lang="en-US" sz="2400" dirty="0" smtClean="0"/>
          </a:p>
          <a:p>
            <a:r>
              <a:rPr lang="en-US" sz="2400" dirty="0" smtClean="0"/>
              <a:t>Content of these and other Power Points</a:t>
            </a:r>
          </a:p>
          <a:p>
            <a:r>
              <a:rPr lang="en-US" sz="2400" dirty="0" smtClean="0"/>
              <a:t>Narrated videos</a:t>
            </a:r>
          </a:p>
          <a:p>
            <a:r>
              <a:rPr lang="en-US" sz="2400" dirty="0" smtClean="0"/>
              <a:t>Online course preview</a:t>
            </a:r>
          </a:p>
          <a:p>
            <a:r>
              <a:rPr lang="en-US" sz="2400" dirty="0" smtClean="0"/>
              <a:t>Link to online reporting tool</a:t>
            </a:r>
          </a:p>
          <a:p>
            <a:pPr lvl="1"/>
            <a:r>
              <a:rPr lang="en-US" sz="2100" dirty="0" smtClean="0"/>
              <a:t>Example Reports</a:t>
            </a:r>
          </a:p>
          <a:p>
            <a:r>
              <a:rPr lang="en-US" sz="2400" dirty="0" smtClean="0"/>
              <a:t>Example materials from other VARC projects</a:t>
            </a:r>
          </a:p>
          <a:p>
            <a:endParaRPr lang="en-US" sz="24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5036234"/>
            <a:ext cx="9144000" cy="1821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5"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3796" name="B simp"/>
          <p:cNvSpPr txBox="1">
            <a:spLocks noChangeArrowheads="1"/>
          </p:cNvSpPr>
          <p:nvPr/>
        </p:nvSpPr>
        <p:spPr bwMode="auto">
          <a:xfrm>
            <a:off x="7493000" y="4419600"/>
            <a:ext cx="1651000" cy="369888"/>
          </a:xfrm>
          <a:prstGeom prst="rect">
            <a:avLst/>
          </a:prstGeom>
          <a:noFill/>
          <a:ln w="9525">
            <a:noFill/>
            <a:miter lim="800000"/>
            <a:headEnd/>
            <a:tailEnd/>
          </a:ln>
        </p:spPr>
        <p:txBody>
          <a:bodyPr>
            <a:spAutoFit/>
          </a:bodyPr>
          <a:lstStyle/>
          <a:p>
            <a:r>
              <a:rPr lang="en-US">
                <a:solidFill>
                  <a:srgbClr val="704D74"/>
                </a:solidFill>
                <a:latin typeface="Calibri" pitchFamily="34" charset="0"/>
              </a:rPr>
              <a:t>+20 Average</a:t>
            </a:r>
          </a:p>
        </p:txBody>
      </p:sp>
      <p:sp>
        <p:nvSpPr>
          <p:cNvPr id="33797" name="A simp"/>
          <p:cNvSpPr txBox="1">
            <a:spLocks noChangeArrowheads="1"/>
          </p:cNvSpPr>
          <p:nvPr/>
        </p:nvSpPr>
        <p:spPr bwMode="auto">
          <a:xfrm>
            <a:off x="152400" y="4495800"/>
            <a:ext cx="1341438" cy="369888"/>
          </a:xfrm>
          <a:prstGeom prst="rect">
            <a:avLst/>
          </a:prstGeom>
          <a:noFill/>
          <a:ln w="9525">
            <a:noFill/>
            <a:miter lim="800000"/>
            <a:headEnd/>
            <a:tailEnd/>
          </a:ln>
        </p:spPr>
        <p:txBody>
          <a:bodyPr wrap="none">
            <a:spAutoFit/>
          </a:bodyPr>
          <a:lstStyle/>
          <a:p>
            <a:r>
              <a:rPr lang="en-US">
                <a:solidFill>
                  <a:srgbClr val="704D74"/>
                </a:solidFill>
                <a:latin typeface="Calibri" pitchFamily="34" charset="0"/>
              </a:rPr>
              <a:t>+20 Average</a:t>
            </a:r>
          </a:p>
        </p:txBody>
      </p:sp>
      <p:sp>
        <p:nvSpPr>
          <p:cNvPr id="33798" name="Rain A"/>
          <p:cNvSpPr txBox="1">
            <a:spLocks noChangeArrowheads="1"/>
          </p:cNvSpPr>
          <p:nvPr/>
        </p:nvSpPr>
        <p:spPr bwMode="auto">
          <a:xfrm>
            <a:off x="152400" y="4876800"/>
            <a:ext cx="1677988" cy="369888"/>
          </a:xfrm>
          <a:prstGeom prst="rect">
            <a:avLst/>
          </a:prstGeom>
          <a:noFill/>
          <a:ln w="9525">
            <a:noFill/>
            <a:miter lim="800000"/>
            <a:headEnd/>
            <a:tailEnd/>
          </a:ln>
        </p:spPr>
        <p:txBody>
          <a:bodyPr wrap="none">
            <a:spAutoFit/>
          </a:bodyPr>
          <a:lstStyle/>
          <a:p>
            <a:r>
              <a:rPr lang="en-US">
                <a:solidFill>
                  <a:srgbClr val="558ED5"/>
                </a:solidFill>
              </a:rPr>
              <a:t>+ 3 for Rainfall</a:t>
            </a:r>
          </a:p>
        </p:txBody>
      </p:sp>
      <p:sp>
        <p:nvSpPr>
          <p:cNvPr id="33799" name="Soil A"/>
          <p:cNvSpPr txBox="1">
            <a:spLocks noChangeArrowheads="1"/>
          </p:cNvSpPr>
          <p:nvPr/>
        </p:nvSpPr>
        <p:spPr bwMode="auto">
          <a:xfrm>
            <a:off x="152400" y="5257800"/>
            <a:ext cx="1236663" cy="369888"/>
          </a:xfrm>
          <a:prstGeom prst="rect">
            <a:avLst/>
          </a:prstGeom>
          <a:noFill/>
          <a:ln w="9525">
            <a:noFill/>
            <a:miter lim="800000"/>
            <a:headEnd/>
            <a:tailEnd/>
          </a:ln>
        </p:spPr>
        <p:txBody>
          <a:bodyPr wrap="none">
            <a:spAutoFit/>
          </a:bodyPr>
          <a:lstStyle/>
          <a:p>
            <a:r>
              <a:rPr lang="en-US">
                <a:solidFill>
                  <a:srgbClr val="948A54"/>
                </a:solidFill>
              </a:rPr>
              <a:t>- 3 for Soil</a:t>
            </a:r>
          </a:p>
        </p:txBody>
      </p:sp>
      <p:sp>
        <p:nvSpPr>
          <p:cNvPr id="33800" name="Soil B"/>
          <p:cNvSpPr txBox="1">
            <a:spLocks noChangeArrowheads="1"/>
          </p:cNvSpPr>
          <p:nvPr/>
        </p:nvSpPr>
        <p:spPr bwMode="auto">
          <a:xfrm>
            <a:off x="7493000" y="5181600"/>
            <a:ext cx="1651000" cy="369888"/>
          </a:xfrm>
          <a:prstGeom prst="rect">
            <a:avLst/>
          </a:prstGeom>
          <a:noFill/>
          <a:ln w="9525">
            <a:noFill/>
            <a:miter lim="800000"/>
            <a:headEnd/>
            <a:tailEnd/>
          </a:ln>
        </p:spPr>
        <p:txBody>
          <a:bodyPr>
            <a:spAutoFit/>
          </a:bodyPr>
          <a:lstStyle/>
          <a:p>
            <a:r>
              <a:rPr lang="en-US">
                <a:solidFill>
                  <a:srgbClr val="948A54"/>
                </a:solidFill>
              </a:rPr>
              <a:t>+ 2 for Soil</a:t>
            </a:r>
          </a:p>
        </p:txBody>
      </p:sp>
      <p:sp>
        <p:nvSpPr>
          <p:cNvPr id="33801" name="Pests A"/>
          <p:cNvSpPr txBox="1">
            <a:spLocks noChangeArrowheads="1"/>
          </p:cNvSpPr>
          <p:nvPr/>
        </p:nvSpPr>
        <p:spPr bwMode="auto">
          <a:xfrm>
            <a:off x="152400" y="5638800"/>
            <a:ext cx="1411288" cy="369888"/>
          </a:xfrm>
          <a:prstGeom prst="rect">
            <a:avLst/>
          </a:prstGeom>
          <a:noFill/>
          <a:ln w="9525">
            <a:noFill/>
            <a:miter lim="800000"/>
            <a:headEnd/>
            <a:tailEnd/>
          </a:ln>
        </p:spPr>
        <p:txBody>
          <a:bodyPr wrap="none">
            <a:spAutoFit/>
          </a:bodyPr>
          <a:lstStyle/>
          <a:p>
            <a:r>
              <a:rPr lang="en-US">
                <a:solidFill>
                  <a:srgbClr val="E46C0A"/>
                </a:solidFill>
              </a:rPr>
              <a:t>- 8 for Temp</a:t>
            </a:r>
          </a:p>
        </p:txBody>
      </p:sp>
      <p:sp>
        <p:nvSpPr>
          <p:cNvPr id="33802" name="Pests B"/>
          <p:cNvSpPr txBox="1">
            <a:spLocks noChangeArrowheads="1"/>
          </p:cNvSpPr>
          <p:nvPr/>
        </p:nvSpPr>
        <p:spPr bwMode="auto">
          <a:xfrm>
            <a:off x="7505700" y="5562600"/>
            <a:ext cx="1638300" cy="369888"/>
          </a:xfrm>
          <a:prstGeom prst="rect">
            <a:avLst/>
          </a:prstGeom>
          <a:noFill/>
          <a:ln w="9525">
            <a:noFill/>
            <a:miter lim="800000"/>
            <a:headEnd/>
            <a:tailEnd/>
          </a:ln>
        </p:spPr>
        <p:txBody>
          <a:bodyPr>
            <a:spAutoFit/>
          </a:bodyPr>
          <a:lstStyle/>
          <a:p>
            <a:r>
              <a:rPr lang="en-US">
                <a:solidFill>
                  <a:srgbClr val="E46C0A"/>
                </a:solidFill>
              </a:rPr>
              <a:t>+ 5 for Temp</a:t>
            </a:r>
          </a:p>
        </p:txBody>
      </p:sp>
      <p:sp>
        <p:nvSpPr>
          <p:cNvPr id="19" name="Adj A"/>
          <p:cNvSpPr txBox="1">
            <a:spLocks noChangeArrowheads="1"/>
          </p:cNvSpPr>
          <p:nvPr/>
        </p:nvSpPr>
        <p:spPr bwMode="auto">
          <a:xfrm>
            <a:off x="152400" y="5791200"/>
            <a:ext cx="1666875" cy="923925"/>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_________</a:t>
            </a:r>
          </a:p>
          <a:p>
            <a:r>
              <a:rPr lang="en-US" b="1">
                <a:solidFill>
                  <a:srgbClr val="000000"/>
                </a:solidFill>
                <a:latin typeface="Calibri" pitchFamily="34" charset="0"/>
              </a:rPr>
              <a:t>+12 inches</a:t>
            </a:r>
          </a:p>
          <a:p>
            <a:r>
              <a:rPr lang="en-US" b="1">
                <a:solidFill>
                  <a:srgbClr val="000000"/>
                </a:solidFill>
                <a:latin typeface="Calibri" pitchFamily="34" charset="0"/>
              </a:rPr>
              <a:t>During the year</a:t>
            </a:r>
          </a:p>
        </p:txBody>
      </p:sp>
      <p:sp>
        <p:nvSpPr>
          <p:cNvPr id="20" name="Adj B"/>
          <p:cNvSpPr txBox="1">
            <a:spLocks noChangeArrowheads="1"/>
          </p:cNvSpPr>
          <p:nvPr/>
        </p:nvSpPr>
        <p:spPr bwMode="auto">
          <a:xfrm>
            <a:off x="7477125" y="5715000"/>
            <a:ext cx="1666875" cy="923925"/>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_________</a:t>
            </a:r>
          </a:p>
          <a:p>
            <a:r>
              <a:rPr lang="en-US" b="1">
                <a:solidFill>
                  <a:srgbClr val="000000"/>
                </a:solidFill>
                <a:latin typeface="Calibri" pitchFamily="34" charset="0"/>
              </a:rPr>
              <a:t>+22 inches </a:t>
            </a:r>
          </a:p>
          <a:p>
            <a:r>
              <a:rPr lang="en-US" b="1">
                <a:solidFill>
                  <a:srgbClr val="000000"/>
                </a:solidFill>
                <a:latin typeface="Calibri" pitchFamily="34" charset="0"/>
              </a:rPr>
              <a:t>During the year</a:t>
            </a:r>
          </a:p>
        </p:txBody>
      </p:sp>
      <p:pic>
        <p:nvPicPr>
          <p:cNvPr id="33808" name="Oak A Small" descr="Young Tree A.png"/>
          <p:cNvPicPr>
            <a:picLocks noChangeAspect="1"/>
          </p:cNvPicPr>
          <p:nvPr/>
        </p:nvPicPr>
        <p:blipFill>
          <a:blip r:embed="rId4" cstate="print"/>
          <a:srcRect/>
          <a:stretch>
            <a:fillRect/>
          </a:stretch>
        </p:blipFill>
        <p:spPr bwMode="auto">
          <a:xfrm>
            <a:off x="1722438" y="3906838"/>
            <a:ext cx="965200" cy="1876425"/>
          </a:xfrm>
          <a:prstGeom prst="rect">
            <a:avLst/>
          </a:prstGeom>
          <a:noFill/>
          <a:ln w="9525">
            <a:noFill/>
            <a:miter lim="800000"/>
            <a:headEnd/>
            <a:tailEnd/>
          </a:ln>
        </p:spPr>
      </p:pic>
      <p:pic>
        <p:nvPicPr>
          <p:cNvPr id="33809" name="Oak B Small" descr="Young Tree B.png"/>
          <p:cNvPicPr>
            <a:picLocks noChangeAspect="1"/>
          </p:cNvPicPr>
          <p:nvPr/>
        </p:nvPicPr>
        <p:blipFill>
          <a:blip r:embed="rId5" cstate="print"/>
          <a:srcRect/>
          <a:stretch>
            <a:fillRect/>
          </a:stretch>
        </p:blipFill>
        <p:spPr bwMode="auto">
          <a:xfrm>
            <a:off x="4770438" y="3727450"/>
            <a:ext cx="1000125" cy="2044700"/>
          </a:xfrm>
          <a:prstGeom prst="rect">
            <a:avLst/>
          </a:prstGeom>
          <a:noFill/>
          <a:ln w="9525">
            <a:noFill/>
            <a:miter lim="800000"/>
            <a:headEnd/>
            <a:tailEnd/>
          </a:ln>
        </p:spPr>
      </p:pic>
      <p:pic>
        <p:nvPicPr>
          <p:cNvPr id="36" name="Tree A" descr="Old Tree A.png"/>
          <p:cNvPicPr>
            <a:picLocks noChangeAspect="1"/>
          </p:cNvPicPr>
          <p:nvPr/>
        </p:nvPicPr>
        <p:blipFill>
          <a:blip r:embed="rId6" cstate="print">
            <a:duotone>
              <a:prstClr val="black"/>
              <a:schemeClr val="accent1">
                <a:tint val="45000"/>
                <a:satMod val="400000"/>
              </a:schemeClr>
            </a:duotone>
          </a:blip>
          <a:stretch>
            <a:fillRect/>
          </a:stretch>
        </p:blipFill>
        <p:spPr>
          <a:xfrm>
            <a:off x="3017098" y="3460070"/>
            <a:ext cx="1209563" cy="2350008"/>
          </a:xfrm>
          <a:prstGeom prst="rect">
            <a:avLst/>
          </a:prstGeom>
        </p:spPr>
      </p:pic>
      <p:pic>
        <p:nvPicPr>
          <p:cNvPr id="37" name="Tree B" descr="Old Tree B.png"/>
          <p:cNvPicPr>
            <a:picLocks noChangeAspect="1"/>
          </p:cNvPicPr>
          <p:nvPr/>
        </p:nvPicPr>
        <p:blipFill>
          <a:blip r:embed="rId7" cstate="print">
            <a:duotone>
              <a:prstClr val="black"/>
              <a:schemeClr val="accent1">
                <a:tint val="45000"/>
                <a:satMod val="400000"/>
              </a:schemeClr>
            </a:duotone>
          </a:blip>
          <a:stretch>
            <a:fillRect/>
          </a:stretch>
        </p:blipFill>
        <p:spPr>
          <a:xfrm>
            <a:off x="5967253" y="2872842"/>
            <a:ext cx="1426178" cy="2944368"/>
          </a:xfrm>
          <a:prstGeom prst="rect">
            <a:avLst/>
          </a:prstGeom>
        </p:spPr>
      </p:pic>
      <p:grpSp>
        <p:nvGrpSpPr>
          <p:cNvPr id="2" name="61 in"/>
          <p:cNvGrpSpPr>
            <a:grpSpLocks/>
          </p:cNvGrpSpPr>
          <p:nvPr/>
        </p:nvGrpSpPr>
        <p:grpSpPr bwMode="auto">
          <a:xfrm>
            <a:off x="3879850" y="3013075"/>
            <a:ext cx="771525" cy="2736850"/>
            <a:chOff x="3879668" y="3013256"/>
            <a:chExt cx="771365" cy="2736577"/>
          </a:xfrm>
        </p:grpSpPr>
        <p:sp>
          <p:nvSpPr>
            <p:cNvPr id="39" name="Right Bracket 38"/>
            <p:cNvSpPr/>
            <p:nvPr/>
          </p:nvSpPr>
          <p:spPr>
            <a:xfrm>
              <a:off x="4168533" y="3451362"/>
              <a:ext cx="136497" cy="2298471"/>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3830" name="TextBox 39"/>
            <p:cNvSpPr txBox="1">
              <a:spLocks noChangeArrowheads="1"/>
            </p:cNvSpPr>
            <p:nvPr/>
          </p:nvSpPr>
          <p:spPr bwMode="auto">
            <a:xfrm>
              <a:off x="3879668" y="3013256"/>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59 in.</a:t>
              </a:r>
            </a:p>
          </p:txBody>
        </p:sp>
      </p:grpSp>
      <p:grpSp>
        <p:nvGrpSpPr>
          <p:cNvPr id="3" name="72 in"/>
          <p:cNvGrpSpPr>
            <a:grpSpLocks/>
          </p:cNvGrpSpPr>
          <p:nvPr/>
        </p:nvGrpSpPr>
        <p:grpSpPr bwMode="auto">
          <a:xfrm>
            <a:off x="7010400" y="2400300"/>
            <a:ext cx="771525" cy="3365500"/>
            <a:chOff x="7010399" y="2400043"/>
            <a:chExt cx="771365" cy="3365030"/>
          </a:xfrm>
        </p:grpSpPr>
        <p:sp>
          <p:nvSpPr>
            <p:cNvPr id="42" name="Right Bracket 41"/>
            <p:cNvSpPr/>
            <p:nvPr/>
          </p:nvSpPr>
          <p:spPr>
            <a:xfrm>
              <a:off x="7307200" y="2838132"/>
              <a:ext cx="138083" cy="2926941"/>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3828" name="TextBox 42"/>
            <p:cNvSpPr txBox="1">
              <a:spLocks noChangeArrowheads="1"/>
            </p:cNvSpPr>
            <p:nvPr/>
          </p:nvSpPr>
          <p:spPr bwMode="auto">
            <a:xfrm>
              <a:off x="7010399" y="2400043"/>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74 in.</a:t>
              </a:r>
            </a:p>
          </p:txBody>
        </p:sp>
      </p:grpSp>
      <p:grpSp>
        <p:nvGrpSpPr>
          <p:cNvPr id="4" name="Gar A"/>
          <p:cNvGrpSpPr>
            <a:grpSpLocks/>
          </p:cNvGrpSpPr>
          <p:nvPr/>
        </p:nvGrpSpPr>
        <p:grpSpPr bwMode="auto">
          <a:xfrm>
            <a:off x="0" y="2551113"/>
            <a:ext cx="1403350" cy="1779587"/>
            <a:chOff x="0" y="2550340"/>
            <a:chExt cx="1403013" cy="1780221"/>
          </a:xfrm>
        </p:grpSpPr>
        <p:pic>
          <p:nvPicPr>
            <p:cNvPr id="33825" name="Gardener A" descr="Gardener A.png"/>
            <p:cNvPicPr>
              <a:picLocks noChangeAspect="1"/>
            </p:cNvPicPr>
            <p:nvPr/>
          </p:nvPicPr>
          <p:blipFill>
            <a:blip r:embed="rId8" cstate="print"/>
            <a:srcRect/>
            <a:stretch>
              <a:fillRect/>
            </a:stretch>
          </p:blipFill>
          <p:spPr bwMode="auto">
            <a:xfrm>
              <a:off x="338931" y="2937013"/>
              <a:ext cx="527047" cy="1393548"/>
            </a:xfrm>
            <a:prstGeom prst="rect">
              <a:avLst/>
            </a:prstGeom>
            <a:noFill/>
            <a:ln w="9525">
              <a:noFill/>
              <a:miter lim="800000"/>
              <a:headEnd/>
              <a:tailEnd/>
            </a:ln>
          </p:spPr>
        </p:pic>
        <p:sp>
          <p:nvSpPr>
            <p:cNvPr id="33826"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33823" name="Gardener B" descr="Gardeners B.png"/>
            <p:cNvPicPr>
              <a:picLocks noChangeAspect="1"/>
            </p:cNvPicPr>
            <p:nvPr/>
          </p:nvPicPr>
          <p:blipFill>
            <a:blip r:embed="rId9" cstate="print"/>
            <a:srcRect/>
            <a:stretch>
              <a:fillRect/>
            </a:stretch>
          </p:blipFill>
          <p:spPr bwMode="auto">
            <a:xfrm>
              <a:off x="8270581" y="2935426"/>
              <a:ext cx="518114" cy="1393548"/>
            </a:xfrm>
            <a:prstGeom prst="rect">
              <a:avLst/>
            </a:prstGeom>
            <a:noFill/>
            <a:ln w="9525">
              <a:noFill/>
              <a:miter lim="800000"/>
              <a:headEnd/>
              <a:tailEnd/>
            </a:ln>
          </p:spPr>
        </p:pic>
        <p:sp>
          <p:nvSpPr>
            <p:cNvPr id="33824"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grpSp>
        <p:nvGrpSpPr>
          <p:cNvPr id="6" name="47 in."/>
          <p:cNvGrpSpPr>
            <a:grpSpLocks/>
          </p:cNvGrpSpPr>
          <p:nvPr/>
        </p:nvGrpSpPr>
        <p:grpSpPr bwMode="auto">
          <a:xfrm>
            <a:off x="2317750" y="3422650"/>
            <a:ext cx="771525" cy="2327275"/>
            <a:chOff x="3879668" y="3422831"/>
            <a:chExt cx="771365" cy="2327002"/>
          </a:xfrm>
        </p:grpSpPr>
        <p:sp>
          <p:nvSpPr>
            <p:cNvPr id="51" name="Right Bracket 50"/>
            <p:cNvSpPr/>
            <p:nvPr/>
          </p:nvSpPr>
          <p:spPr>
            <a:xfrm>
              <a:off x="4168533" y="3854580"/>
              <a:ext cx="155543" cy="1895253"/>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3822" name="TextBox 51"/>
            <p:cNvSpPr txBox="1">
              <a:spLocks noChangeArrowheads="1"/>
            </p:cNvSpPr>
            <p:nvPr/>
          </p:nvSpPr>
          <p:spPr bwMode="auto">
            <a:xfrm>
              <a:off x="3879668" y="34228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47 in.</a:t>
              </a:r>
            </a:p>
          </p:txBody>
        </p:sp>
      </p:grpSp>
      <p:grpSp>
        <p:nvGrpSpPr>
          <p:cNvPr id="7" name="52 in."/>
          <p:cNvGrpSpPr>
            <a:grpSpLocks/>
          </p:cNvGrpSpPr>
          <p:nvPr/>
        </p:nvGrpSpPr>
        <p:grpSpPr bwMode="auto">
          <a:xfrm>
            <a:off x="5410200" y="3259138"/>
            <a:ext cx="771525" cy="2493962"/>
            <a:chOff x="7010399" y="3271641"/>
            <a:chExt cx="771365" cy="2493432"/>
          </a:xfrm>
        </p:grpSpPr>
        <p:sp>
          <p:nvSpPr>
            <p:cNvPr id="54" name="Right Bracket 53"/>
            <p:cNvSpPr/>
            <p:nvPr/>
          </p:nvSpPr>
          <p:spPr>
            <a:xfrm>
              <a:off x="7307200" y="3708110"/>
              <a:ext cx="138083" cy="2056963"/>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3820" name="TextBox 54"/>
            <p:cNvSpPr txBox="1">
              <a:spLocks noChangeArrowheads="1"/>
            </p:cNvSpPr>
            <p:nvPr/>
          </p:nvSpPr>
          <p:spPr bwMode="auto">
            <a:xfrm>
              <a:off x="7010399" y="327164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52 in.</a:t>
              </a:r>
            </a:p>
          </p:txBody>
        </p:sp>
      </p:grpSp>
      <p:sp>
        <p:nvSpPr>
          <p:cNvPr id="33818" name="Rain A"/>
          <p:cNvSpPr txBox="1">
            <a:spLocks noChangeArrowheads="1"/>
          </p:cNvSpPr>
          <p:nvPr/>
        </p:nvSpPr>
        <p:spPr bwMode="auto">
          <a:xfrm>
            <a:off x="7466013" y="4787900"/>
            <a:ext cx="1620837" cy="369888"/>
          </a:xfrm>
          <a:prstGeom prst="rect">
            <a:avLst/>
          </a:prstGeom>
          <a:noFill/>
          <a:ln w="9525">
            <a:noFill/>
            <a:miter lim="800000"/>
            <a:headEnd/>
            <a:tailEnd/>
          </a:ln>
        </p:spPr>
        <p:txBody>
          <a:bodyPr wrap="none">
            <a:spAutoFit/>
          </a:bodyPr>
          <a:lstStyle/>
          <a:p>
            <a:r>
              <a:rPr lang="en-US">
                <a:solidFill>
                  <a:srgbClr val="558ED5"/>
                </a:solidFill>
              </a:rPr>
              <a:t>- 5 for Rainfall</a:t>
            </a:r>
          </a:p>
        </p:txBody>
      </p:sp>
      <p:sp>
        <p:nvSpPr>
          <p:cNvPr id="40" name="Title 39"/>
          <p:cNvSpPr>
            <a:spLocks noGrp="1"/>
          </p:cNvSpPr>
          <p:nvPr>
            <p:ph type="title"/>
          </p:nvPr>
        </p:nvSpPr>
        <p:spPr/>
        <p:txBody>
          <a:bodyPr>
            <a:normAutofit fontScale="90000"/>
          </a:bodyPr>
          <a:lstStyle/>
          <a:p>
            <a:r>
              <a:rPr lang="en-US" dirty="0" smtClean="0"/>
              <a:t>Controlling for Non-Gardener Factors</a:t>
            </a:r>
            <a:endParaRPr lang="en-US" dirty="0"/>
          </a:p>
        </p:txBody>
      </p:sp>
      <p:sp>
        <p:nvSpPr>
          <p:cNvPr id="41" name="Content Placeholder 40"/>
          <p:cNvSpPr>
            <a:spLocks noGrp="1"/>
          </p:cNvSpPr>
          <p:nvPr>
            <p:ph sz="quarter" idx="1"/>
          </p:nvPr>
        </p:nvSpPr>
        <p:spPr>
          <a:xfrm>
            <a:off x="612648" y="1501724"/>
            <a:ext cx="8153400" cy="812411"/>
          </a:xfrm>
        </p:spPr>
        <p:txBody>
          <a:bodyPr>
            <a:normAutofit/>
          </a:bodyPr>
          <a:lstStyle/>
          <a:p>
            <a:r>
              <a:rPr lang="en-US" sz="1800" dirty="0" smtClean="0"/>
              <a:t>The predicted height for trees in Oak A’s conditions is 59 inches.</a:t>
            </a:r>
          </a:p>
          <a:p>
            <a:r>
              <a:rPr lang="en-US" sz="1800" dirty="0" smtClean="0"/>
              <a:t>The predicted height for trees in Oak B’s conditions is 74 inches.</a:t>
            </a:r>
            <a:endParaRPr lang="en-US" sz="1800" dirty="0"/>
          </a:p>
        </p:txBody>
      </p:sp>
      <p:sp>
        <p:nvSpPr>
          <p:cNvPr id="38" name="TextBox 40"/>
          <p:cNvSpPr txBox="1">
            <a:spLocks noChangeArrowheads="1"/>
          </p:cNvSpPr>
          <p:nvPr/>
        </p:nvSpPr>
        <p:spPr bwMode="auto">
          <a:xfrm>
            <a:off x="2938052" y="5842000"/>
            <a:ext cx="1268412" cy="708025"/>
          </a:xfrm>
          <a:prstGeom prst="rect">
            <a:avLst/>
          </a:prstGeom>
          <a:noFill/>
          <a:ln w="9525">
            <a:noFill/>
            <a:miter lim="800000"/>
            <a:headEnd/>
            <a:tailEnd/>
          </a:ln>
        </p:spPr>
        <p:txBody>
          <a:bodyPr wrap="none">
            <a:spAutoFit/>
          </a:bodyPr>
          <a:lstStyle/>
          <a:p>
            <a:pPr algn="ctr"/>
            <a:r>
              <a:rPr lang="en-US" sz="2000" dirty="0">
                <a:solidFill>
                  <a:srgbClr val="000000"/>
                </a:solidFill>
              </a:rPr>
              <a:t>Predicted</a:t>
            </a:r>
          </a:p>
          <a:p>
            <a:pPr algn="ctr"/>
            <a:r>
              <a:rPr lang="en-US" sz="2000" dirty="0">
                <a:solidFill>
                  <a:srgbClr val="000000"/>
                </a:solidFill>
              </a:rPr>
              <a:t>Oak A</a:t>
            </a:r>
          </a:p>
        </p:txBody>
      </p:sp>
      <p:sp>
        <p:nvSpPr>
          <p:cNvPr id="44" name="TextBox 41"/>
          <p:cNvSpPr txBox="1">
            <a:spLocks noChangeArrowheads="1"/>
          </p:cNvSpPr>
          <p:nvPr/>
        </p:nvSpPr>
        <p:spPr bwMode="auto">
          <a:xfrm>
            <a:off x="6074952" y="5842000"/>
            <a:ext cx="1268412" cy="708025"/>
          </a:xfrm>
          <a:prstGeom prst="rect">
            <a:avLst/>
          </a:prstGeom>
          <a:noFill/>
          <a:ln w="9525">
            <a:noFill/>
            <a:miter lim="800000"/>
            <a:headEnd/>
            <a:tailEnd/>
          </a:ln>
        </p:spPr>
        <p:txBody>
          <a:bodyPr wrap="none">
            <a:spAutoFit/>
          </a:bodyPr>
          <a:lstStyle/>
          <a:p>
            <a:pPr algn="ctr"/>
            <a:r>
              <a:rPr lang="en-US" sz="2000">
                <a:solidFill>
                  <a:srgbClr val="000000"/>
                </a:solidFill>
              </a:rPr>
              <a:t>Predicted</a:t>
            </a:r>
          </a:p>
          <a:p>
            <a:pPr algn="ctr"/>
            <a:r>
              <a:rPr lang="en-US" sz="2000">
                <a:solidFill>
                  <a:srgbClr val="000000"/>
                </a:solidFill>
              </a:rPr>
              <a:t>Oak B</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 name="This is"/>
          <p:cNvSpPr txBox="1">
            <a:spLocks noChangeArrowheads="1"/>
          </p:cNvSpPr>
          <p:nvPr/>
        </p:nvSpPr>
        <p:spPr bwMode="auto">
          <a:xfrm>
            <a:off x="191599" y="1995280"/>
            <a:ext cx="5876925" cy="461963"/>
          </a:xfrm>
          <a:prstGeom prst="rect">
            <a:avLst/>
          </a:prstGeom>
          <a:solidFill>
            <a:schemeClr val="bg1"/>
          </a:solidFill>
          <a:ln w="9525">
            <a:solidFill>
              <a:schemeClr val="tx1"/>
            </a:solidFill>
            <a:miter lim="800000"/>
            <a:headEnd/>
            <a:tailEnd/>
          </a:ln>
        </p:spPr>
        <p:txBody>
          <a:bodyPr>
            <a:spAutoFit/>
          </a:bodyPr>
          <a:lstStyle/>
          <a:p>
            <a:pPr algn="ctr"/>
            <a:r>
              <a:rPr lang="en-US" sz="2000">
                <a:latin typeface="Calibri" pitchFamily="34" charset="0"/>
              </a:rPr>
              <a:t>This is analogous to </a:t>
            </a:r>
            <a:r>
              <a:rPr lang="en-US" sz="2400" b="1">
                <a:solidFill>
                  <a:srgbClr val="0060AA"/>
                </a:solidFill>
                <a:latin typeface="Calibri" pitchFamily="34" charset="0"/>
              </a:rPr>
              <a:t>a Value-Added measure</a:t>
            </a:r>
            <a:r>
              <a:rPr lang="en-US" sz="2000">
                <a:solidFill>
                  <a:srgbClr val="FFFFFF"/>
                </a:solidFill>
                <a:latin typeface="Calibri" pitchFamily="34" charset="0"/>
              </a:rPr>
              <a:t>.</a:t>
            </a:r>
          </a:p>
        </p:txBody>
      </p:sp>
      <p:sp>
        <p:nvSpPr>
          <p:cNvPr id="35847" name="TextBox 38"/>
          <p:cNvSpPr txBox="1">
            <a:spLocks noChangeArrowheads="1"/>
          </p:cNvSpPr>
          <p:nvPr/>
        </p:nvSpPr>
        <p:spPr bwMode="auto">
          <a:xfrm>
            <a:off x="-11113" y="4457700"/>
            <a:ext cx="1557338" cy="1016000"/>
          </a:xfrm>
          <a:prstGeom prst="rect">
            <a:avLst/>
          </a:prstGeom>
          <a:noFill/>
          <a:ln w="9525">
            <a:noFill/>
            <a:miter lim="800000"/>
            <a:headEnd/>
            <a:tailEnd/>
          </a:ln>
        </p:spPr>
        <p:txBody>
          <a:bodyPr wrap="none">
            <a:spAutoFit/>
          </a:bodyPr>
          <a:lstStyle/>
          <a:p>
            <a:pPr algn="ctr"/>
            <a:r>
              <a:rPr lang="en-US" sz="2000" b="1">
                <a:solidFill>
                  <a:srgbClr val="000000"/>
                </a:solidFill>
                <a:latin typeface="Calibri" pitchFamily="34" charset="0"/>
              </a:rPr>
              <a:t>Above </a:t>
            </a:r>
          </a:p>
          <a:p>
            <a:pPr algn="ctr"/>
            <a:r>
              <a:rPr lang="en-US" sz="2000" b="1">
                <a:solidFill>
                  <a:srgbClr val="000000"/>
                </a:solidFill>
                <a:latin typeface="Calibri" pitchFamily="34" charset="0"/>
              </a:rPr>
              <a:t>Average</a:t>
            </a:r>
          </a:p>
          <a:p>
            <a:pPr algn="ctr"/>
            <a:r>
              <a:rPr lang="en-US" sz="2000" b="1">
                <a:solidFill>
                  <a:srgbClr val="000000"/>
                </a:solidFill>
                <a:latin typeface="Calibri" pitchFamily="34" charset="0"/>
              </a:rPr>
              <a:t>Value-Added</a:t>
            </a:r>
          </a:p>
        </p:txBody>
      </p:sp>
      <p:sp>
        <p:nvSpPr>
          <p:cNvPr id="35848" name="TextBox 39"/>
          <p:cNvSpPr txBox="1">
            <a:spLocks noChangeArrowheads="1"/>
          </p:cNvSpPr>
          <p:nvPr/>
        </p:nvSpPr>
        <p:spPr bwMode="auto">
          <a:xfrm>
            <a:off x="7583488" y="4483100"/>
            <a:ext cx="1557337" cy="1016000"/>
          </a:xfrm>
          <a:prstGeom prst="rect">
            <a:avLst/>
          </a:prstGeom>
          <a:noFill/>
          <a:ln w="9525">
            <a:noFill/>
            <a:miter lim="800000"/>
            <a:headEnd/>
            <a:tailEnd/>
          </a:ln>
        </p:spPr>
        <p:txBody>
          <a:bodyPr wrap="none">
            <a:spAutoFit/>
          </a:bodyPr>
          <a:lstStyle/>
          <a:p>
            <a:pPr algn="ctr"/>
            <a:r>
              <a:rPr lang="en-US" sz="2000" b="1" dirty="0">
                <a:solidFill>
                  <a:srgbClr val="000000"/>
                </a:solidFill>
                <a:latin typeface="Calibri" pitchFamily="34" charset="0"/>
              </a:rPr>
              <a:t>Below </a:t>
            </a:r>
          </a:p>
          <a:p>
            <a:pPr algn="ctr"/>
            <a:r>
              <a:rPr lang="en-US" sz="2000" b="1" dirty="0">
                <a:solidFill>
                  <a:srgbClr val="000000"/>
                </a:solidFill>
                <a:latin typeface="Calibri" pitchFamily="34" charset="0"/>
              </a:rPr>
              <a:t>Average</a:t>
            </a:r>
          </a:p>
          <a:p>
            <a:pPr algn="ctr"/>
            <a:r>
              <a:rPr lang="en-US" sz="2000" b="1" dirty="0">
                <a:solidFill>
                  <a:srgbClr val="000000"/>
                </a:solidFill>
                <a:latin typeface="Calibri" pitchFamily="34" charset="0"/>
              </a:rPr>
              <a:t>Value-Added</a:t>
            </a:r>
          </a:p>
        </p:txBody>
      </p:sp>
      <p:sp>
        <p:nvSpPr>
          <p:cNvPr id="35849" name="TextBox 40"/>
          <p:cNvSpPr txBox="1">
            <a:spLocks noChangeArrowheads="1"/>
          </p:cNvSpPr>
          <p:nvPr/>
        </p:nvSpPr>
        <p:spPr bwMode="auto">
          <a:xfrm>
            <a:off x="1316038" y="5842000"/>
            <a:ext cx="1268412" cy="708025"/>
          </a:xfrm>
          <a:prstGeom prst="rect">
            <a:avLst/>
          </a:prstGeom>
          <a:noFill/>
          <a:ln w="9525">
            <a:noFill/>
            <a:miter lim="800000"/>
            <a:headEnd/>
            <a:tailEnd/>
          </a:ln>
        </p:spPr>
        <p:txBody>
          <a:bodyPr wrap="none">
            <a:spAutoFit/>
          </a:bodyPr>
          <a:lstStyle/>
          <a:p>
            <a:pPr algn="ctr"/>
            <a:r>
              <a:rPr lang="en-US" sz="2000" dirty="0">
                <a:solidFill>
                  <a:srgbClr val="000000"/>
                </a:solidFill>
              </a:rPr>
              <a:t>Predicted</a:t>
            </a:r>
          </a:p>
          <a:p>
            <a:pPr algn="ctr"/>
            <a:r>
              <a:rPr lang="en-US" sz="2000" dirty="0">
                <a:solidFill>
                  <a:srgbClr val="000000"/>
                </a:solidFill>
              </a:rPr>
              <a:t>Oak A</a:t>
            </a:r>
          </a:p>
        </p:txBody>
      </p:sp>
      <p:sp>
        <p:nvSpPr>
          <p:cNvPr id="35850" name="TextBox 41"/>
          <p:cNvSpPr txBox="1">
            <a:spLocks noChangeArrowheads="1"/>
          </p:cNvSpPr>
          <p:nvPr/>
        </p:nvSpPr>
        <p:spPr bwMode="auto">
          <a:xfrm>
            <a:off x="4452938" y="5842000"/>
            <a:ext cx="1268412" cy="708025"/>
          </a:xfrm>
          <a:prstGeom prst="rect">
            <a:avLst/>
          </a:prstGeom>
          <a:noFill/>
          <a:ln w="9525">
            <a:noFill/>
            <a:miter lim="800000"/>
            <a:headEnd/>
            <a:tailEnd/>
          </a:ln>
        </p:spPr>
        <p:txBody>
          <a:bodyPr wrap="none">
            <a:spAutoFit/>
          </a:bodyPr>
          <a:lstStyle/>
          <a:p>
            <a:pPr algn="ctr"/>
            <a:r>
              <a:rPr lang="en-US" sz="2000">
                <a:solidFill>
                  <a:srgbClr val="000000"/>
                </a:solidFill>
              </a:rPr>
              <a:t>Predicted</a:t>
            </a:r>
          </a:p>
          <a:p>
            <a:pPr algn="ctr"/>
            <a:r>
              <a:rPr lang="en-US" sz="2000">
                <a:solidFill>
                  <a:srgbClr val="000000"/>
                </a:solidFill>
              </a:rPr>
              <a:t>Oak B</a:t>
            </a:r>
          </a:p>
        </p:txBody>
      </p:sp>
      <p:sp>
        <p:nvSpPr>
          <p:cNvPr id="35851" name="TextBox 42"/>
          <p:cNvSpPr txBox="1">
            <a:spLocks noChangeArrowheads="1"/>
          </p:cNvSpPr>
          <p:nvPr/>
        </p:nvSpPr>
        <p:spPr bwMode="auto">
          <a:xfrm>
            <a:off x="3140075" y="5854700"/>
            <a:ext cx="898525" cy="708025"/>
          </a:xfrm>
          <a:prstGeom prst="rect">
            <a:avLst/>
          </a:prstGeom>
          <a:noFill/>
          <a:ln w="9525">
            <a:noFill/>
            <a:miter lim="800000"/>
            <a:headEnd/>
            <a:tailEnd/>
          </a:ln>
        </p:spPr>
        <p:txBody>
          <a:bodyPr wrap="none">
            <a:spAutoFit/>
          </a:bodyPr>
          <a:lstStyle/>
          <a:p>
            <a:pPr algn="ctr"/>
            <a:r>
              <a:rPr lang="en-US" sz="2000">
                <a:solidFill>
                  <a:srgbClr val="000000"/>
                </a:solidFill>
              </a:rPr>
              <a:t>Actual</a:t>
            </a:r>
          </a:p>
          <a:p>
            <a:pPr algn="ctr"/>
            <a:r>
              <a:rPr lang="en-US" sz="2000">
                <a:solidFill>
                  <a:srgbClr val="000000"/>
                </a:solidFill>
              </a:rPr>
              <a:t>Oak A</a:t>
            </a:r>
          </a:p>
        </p:txBody>
      </p:sp>
      <p:sp>
        <p:nvSpPr>
          <p:cNvPr id="35852" name="TextBox 43"/>
          <p:cNvSpPr txBox="1">
            <a:spLocks noChangeArrowheads="1"/>
          </p:cNvSpPr>
          <p:nvPr/>
        </p:nvSpPr>
        <p:spPr bwMode="auto">
          <a:xfrm>
            <a:off x="6278563" y="5854700"/>
            <a:ext cx="895350" cy="708025"/>
          </a:xfrm>
          <a:prstGeom prst="rect">
            <a:avLst/>
          </a:prstGeom>
          <a:noFill/>
          <a:ln w="9525">
            <a:noFill/>
            <a:miter lim="800000"/>
            <a:headEnd/>
            <a:tailEnd/>
          </a:ln>
        </p:spPr>
        <p:txBody>
          <a:bodyPr wrap="none">
            <a:spAutoFit/>
          </a:bodyPr>
          <a:lstStyle/>
          <a:p>
            <a:pPr algn="ctr"/>
            <a:r>
              <a:rPr lang="en-US" sz="2000">
                <a:solidFill>
                  <a:srgbClr val="000000"/>
                </a:solidFill>
              </a:rPr>
              <a:t>Actual</a:t>
            </a:r>
          </a:p>
          <a:p>
            <a:pPr algn="ctr"/>
            <a:r>
              <a:rPr lang="en-US" sz="2000">
                <a:solidFill>
                  <a:srgbClr val="000000"/>
                </a:solidFill>
              </a:rPr>
              <a:t>Oak B</a:t>
            </a:r>
          </a:p>
        </p:txBody>
      </p:sp>
      <p:pic>
        <p:nvPicPr>
          <p:cNvPr id="45" name="Tree A" descr="Old Tree A.png"/>
          <p:cNvPicPr>
            <a:picLocks noChangeAspect="1"/>
          </p:cNvPicPr>
          <p:nvPr/>
        </p:nvPicPr>
        <p:blipFill>
          <a:blip r:embed="rId4" cstate="print">
            <a:duotone>
              <a:prstClr val="black"/>
              <a:schemeClr val="accent1">
                <a:tint val="45000"/>
                <a:satMod val="400000"/>
              </a:schemeClr>
            </a:duotone>
          </a:blip>
          <a:stretch>
            <a:fillRect/>
          </a:stretch>
        </p:blipFill>
        <p:spPr>
          <a:xfrm>
            <a:off x="1378798" y="3460070"/>
            <a:ext cx="1209563" cy="2350008"/>
          </a:xfrm>
          <a:prstGeom prst="rect">
            <a:avLst/>
          </a:prstGeom>
        </p:spPr>
      </p:pic>
      <p:pic>
        <p:nvPicPr>
          <p:cNvPr id="46" name="Tree B" descr="Old Tree B.png"/>
          <p:cNvPicPr>
            <a:picLocks noChangeAspect="1"/>
          </p:cNvPicPr>
          <p:nvPr/>
        </p:nvPicPr>
        <p:blipFill>
          <a:blip r:embed="rId5" cstate="print">
            <a:duotone>
              <a:prstClr val="black"/>
              <a:schemeClr val="accent1">
                <a:tint val="45000"/>
                <a:satMod val="400000"/>
              </a:schemeClr>
            </a:duotone>
          </a:blip>
          <a:stretch>
            <a:fillRect/>
          </a:stretch>
        </p:blipFill>
        <p:spPr>
          <a:xfrm>
            <a:off x="4328953" y="2872842"/>
            <a:ext cx="1426178" cy="2944368"/>
          </a:xfrm>
          <a:prstGeom prst="rect">
            <a:avLst/>
          </a:prstGeom>
        </p:spPr>
      </p:pic>
      <p:grpSp>
        <p:nvGrpSpPr>
          <p:cNvPr id="2" name="61 in"/>
          <p:cNvGrpSpPr>
            <a:grpSpLocks/>
          </p:cNvGrpSpPr>
          <p:nvPr/>
        </p:nvGrpSpPr>
        <p:grpSpPr bwMode="auto">
          <a:xfrm>
            <a:off x="2241550" y="3032125"/>
            <a:ext cx="771525" cy="2717800"/>
            <a:chOff x="3879668" y="3032306"/>
            <a:chExt cx="771365" cy="2717527"/>
          </a:xfrm>
        </p:grpSpPr>
        <p:sp>
          <p:nvSpPr>
            <p:cNvPr id="48" name="Right Bracket 47"/>
            <p:cNvSpPr/>
            <p:nvPr/>
          </p:nvSpPr>
          <p:spPr>
            <a:xfrm>
              <a:off x="4168533" y="3451364"/>
              <a:ext cx="136497" cy="2298469"/>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5878" name="TextBox 48"/>
            <p:cNvSpPr txBox="1">
              <a:spLocks noChangeArrowheads="1"/>
            </p:cNvSpPr>
            <p:nvPr/>
          </p:nvSpPr>
          <p:spPr bwMode="auto">
            <a:xfrm>
              <a:off x="3879668" y="3032306"/>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59 in.</a:t>
              </a:r>
            </a:p>
          </p:txBody>
        </p:sp>
      </p:grpSp>
      <p:grpSp>
        <p:nvGrpSpPr>
          <p:cNvPr id="3" name="72 in"/>
          <p:cNvGrpSpPr>
            <a:grpSpLocks/>
          </p:cNvGrpSpPr>
          <p:nvPr/>
        </p:nvGrpSpPr>
        <p:grpSpPr bwMode="auto">
          <a:xfrm>
            <a:off x="5372100" y="2406650"/>
            <a:ext cx="771525" cy="3359150"/>
            <a:chOff x="7010399" y="2406393"/>
            <a:chExt cx="771365" cy="3358680"/>
          </a:xfrm>
        </p:grpSpPr>
        <p:sp>
          <p:nvSpPr>
            <p:cNvPr id="51" name="Right Bracket 50"/>
            <p:cNvSpPr/>
            <p:nvPr/>
          </p:nvSpPr>
          <p:spPr>
            <a:xfrm>
              <a:off x="7307200" y="2838133"/>
              <a:ext cx="138083" cy="2926940"/>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5876" name="TextBox 51"/>
            <p:cNvSpPr txBox="1">
              <a:spLocks noChangeArrowheads="1"/>
            </p:cNvSpPr>
            <p:nvPr/>
          </p:nvSpPr>
          <p:spPr bwMode="auto">
            <a:xfrm>
              <a:off x="7010399" y="2406393"/>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74 in.</a:t>
              </a:r>
            </a:p>
          </p:txBody>
        </p:sp>
      </p:grpSp>
      <p:grpSp>
        <p:nvGrpSpPr>
          <p:cNvPr id="4" name="Gar A"/>
          <p:cNvGrpSpPr>
            <a:grpSpLocks/>
          </p:cNvGrpSpPr>
          <p:nvPr/>
        </p:nvGrpSpPr>
        <p:grpSpPr bwMode="auto">
          <a:xfrm>
            <a:off x="0" y="2551113"/>
            <a:ext cx="1403350" cy="1779587"/>
            <a:chOff x="0" y="2550340"/>
            <a:chExt cx="1403013" cy="1780221"/>
          </a:xfrm>
        </p:grpSpPr>
        <p:pic>
          <p:nvPicPr>
            <p:cNvPr id="35873" name="Gardener A" descr="Gardener A.png"/>
            <p:cNvPicPr>
              <a:picLocks noChangeAspect="1"/>
            </p:cNvPicPr>
            <p:nvPr/>
          </p:nvPicPr>
          <p:blipFill>
            <a:blip r:embed="rId6" cstate="print"/>
            <a:srcRect/>
            <a:stretch>
              <a:fillRect/>
            </a:stretch>
          </p:blipFill>
          <p:spPr bwMode="auto">
            <a:xfrm>
              <a:off x="338931" y="2937013"/>
              <a:ext cx="527047" cy="1393548"/>
            </a:xfrm>
            <a:prstGeom prst="rect">
              <a:avLst/>
            </a:prstGeom>
            <a:noFill/>
            <a:ln w="9525">
              <a:noFill/>
              <a:miter lim="800000"/>
              <a:headEnd/>
              <a:tailEnd/>
            </a:ln>
          </p:spPr>
        </p:pic>
        <p:sp>
          <p:nvSpPr>
            <p:cNvPr id="35874"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35871" name="Gardener B" descr="Gardeners B.png"/>
            <p:cNvPicPr>
              <a:picLocks noChangeAspect="1"/>
            </p:cNvPicPr>
            <p:nvPr/>
          </p:nvPicPr>
          <p:blipFill>
            <a:blip r:embed="rId7" cstate="print"/>
            <a:srcRect/>
            <a:stretch>
              <a:fillRect/>
            </a:stretch>
          </p:blipFill>
          <p:spPr bwMode="auto">
            <a:xfrm>
              <a:off x="8270581" y="2935426"/>
              <a:ext cx="518114" cy="1393548"/>
            </a:xfrm>
            <a:prstGeom prst="rect">
              <a:avLst/>
            </a:prstGeom>
            <a:noFill/>
            <a:ln w="9525">
              <a:noFill/>
              <a:miter lim="800000"/>
              <a:headEnd/>
              <a:tailEnd/>
            </a:ln>
          </p:spPr>
        </p:pic>
        <p:sp>
          <p:nvSpPr>
            <p:cNvPr id="35872"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grpSp>
        <p:nvGrpSpPr>
          <p:cNvPr id="6" name="61 in"/>
          <p:cNvGrpSpPr>
            <a:grpSpLocks/>
          </p:cNvGrpSpPr>
          <p:nvPr/>
        </p:nvGrpSpPr>
        <p:grpSpPr bwMode="auto">
          <a:xfrm>
            <a:off x="3879850" y="2876550"/>
            <a:ext cx="771525" cy="2873375"/>
            <a:chOff x="3879668" y="2876731"/>
            <a:chExt cx="771365" cy="2873102"/>
          </a:xfrm>
        </p:grpSpPr>
        <p:sp>
          <p:nvSpPr>
            <p:cNvPr id="60" name="Right Bracket 59"/>
            <p:cNvSpPr/>
            <p:nvPr/>
          </p:nvSpPr>
          <p:spPr>
            <a:xfrm>
              <a:off x="4168533" y="3365635"/>
              <a:ext cx="136497" cy="2384198"/>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5870" name="TextBox 60"/>
            <p:cNvSpPr txBox="1">
              <a:spLocks noChangeArrowheads="1"/>
            </p:cNvSpPr>
            <p:nvPr/>
          </p:nvSpPr>
          <p:spPr bwMode="auto">
            <a:xfrm>
              <a:off x="3879668" y="28767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61 in.</a:t>
              </a:r>
            </a:p>
          </p:txBody>
        </p:sp>
      </p:grpSp>
      <p:grpSp>
        <p:nvGrpSpPr>
          <p:cNvPr id="7" name="72 in"/>
          <p:cNvGrpSpPr>
            <a:grpSpLocks/>
          </p:cNvGrpSpPr>
          <p:nvPr/>
        </p:nvGrpSpPr>
        <p:grpSpPr bwMode="auto">
          <a:xfrm>
            <a:off x="7010400" y="2514600"/>
            <a:ext cx="771525" cy="3251200"/>
            <a:chOff x="7010399" y="2514343"/>
            <a:chExt cx="771365" cy="3250730"/>
          </a:xfrm>
        </p:grpSpPr>
        <p:sp>
          <p:nvSpPr>
            <p:cNvPr id="63" name="Right Bracket 62"/>
            <p:cNvSpPr/>
            <p:nvPr/>
          </p:nvSpPr>
          <p:spPr>
            <a:xfrm>
              <a:off x="7307200" y="2930208"/>
              <a:ext cx="138083" cy="2834865"/>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5868" name="TextBox 63"/>
            <p:cNvSpPr txBox="1">
              <a:spLocks noChangeArrowheads="1"/>
            </p:cNvSpPr>
            <p:nvPr/>
          </p:nvSpPr>
          <p:spPr bwMode="auto">
            <a:xfrm>
              <a:off x="7010399" y="2514343"/>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72 in.</a:t>
              </a:r>
            </a:p>
          </p:txBody>
        </p:sp>
      </p:grpSp>
      <p:cxnSp>
        <p:nvCxnSpPr>
          <p:cNvPr id="65" name="Straight Arrow Connector 64"/>
          <p:cNvCxnSpPr>
            <a:stCxn id="35878" idx="3"/>
            <a:endCxn id="35870" idx="1"/>
          </p:cNvCxnSpPr>
          <p:nvPr/>
        </p:nvCxnSpPr>
        <p:spPr>
          <a:xfrm flipV="1">
            <a:off x="3013075" y="3076575"/>
            <a:ext cx="866775" cy="155575"/>
          </a:xfrm>
          <a:prstGeom prst="straightConnector1">
            <a:avLst/>
          </a:prstGeom>
          <a:ln w="44450">
            <a:solidFill>
              <a:srgbClr val="0060AA"/>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5876" idx="3"/>
            <a:endCxn id="35868" idx="1"/>
          </p:cNvCxnSpPr>
          <p:nvPr/>
        </p:nvCxnSpPr>
        <p:spPr>
          <a:xfrm>
            <a:off x="6143625" y="2606675"/>
            <a:ext cx="866775" cy="107950"/>
          </a:xfrm>
          <a:prstGeom prst="straightConnector1">
            <a:avLst/>
          </a:prstGeom>
          <a:ln w="44450">
            <a:solidFill>
              <a:srgbClr val="0060AA"/>
            </a:solidFill>
            <a:tailEnd type="arrow"/>
          </a:ln>
        </p:spPr>
        <p:style>
          <a:lnRef idx="1">
            <a:schemeClr val="accent1"/>
          </a:lnRef>
          <a:fillRef idx="0">
            <a:schemeClr val="accent1"/>
          </a:fillRef>
          <a:effectRef idx="0">
            <a:schemeClr val="accent1"/>
          </a:effectRef>
          <a:fontRef idx="minor">
            <a:schemeClr val="tx1"/>
          </a:fontRef>
        </p:style>
      </p:cxnSp>
      <p:sp>
        <p:nvSpPr>
          <p:cNvPr id="35863" name="TextBox 66"/>
          <p:cNvSpPr txBox="1">
            <a:spLocks noChangeArrowheads="1"/>
          </p:cNvSpPr>
          <p:nvPr/>
        </p:nvSpPr>
        <p:spPr bwMode="auto">
          <a:xfrm>
            <a:off x="3060700" y="2578100"/>
            <a:ext cx="547688" cy="523875"/>
          </a:xfrm>
          <a:prstGeom prst="rect">
            <a:avLst/>
          </a:prstGeom>
          <a:noFill/>
          <a:ln w="9525">
            <a:noFill/>
            <a:miter lim="800000"/>
            <a:headEnd/>
            <a:tailEnd/>
          </a:ln>
        </p:spPr>
        <p:txBody>
          <a:bodyPr wrap="none">
            <a:spAutoFit/>
          </a:bodyPr>
          <a:lstStyle/>
          <a:p>
            <a:r>
              <a:rPr lang="en-US" sz="2800" b="1">
                <a:solidFill>
                  <a:srgbClr val="000000"/>
                </a:solidFill>
                <a:latin typeface="Calibri" pitchFamily="34" charset="0"/>
              </a:rPr>
              <a:t>+2</a:t>
            </a:r>
          </a:p>
        </p:txBody>
      </p:sp>
      <p:sp>
        <p:nvSpPr>
          <p:cNvPr id="35864" name="TextBox 67"/>
          <p:cNvSpPr txBox="1">
            <a:spLocks noChangeArrowheads="1"/>
          </p:cNvSpPr>
          <p:nvPr/>
        </p:nvSpPr>
        <p:spPr bwMode="auto">
          <a:xfrm>
            <a:off x="6324600" y="2057400"/>
            <a:ext cx="477838" cy="523875"/>
          </a:xfrm>
          <a:prstGeom prst="rect">
            <a:avLst/>
          </a:prstGeom>
          <a:noFill/>
          <a:ln w="9525">
            <a:noFill/>
            <a:miter lim="800000"/>
            <a:headEnd/>
            <a:tailEnd/>
          </a:ln>
        </p:spPr>
        <p:txBody>
          <a:bodyPr wrap="none">
            <a:spAutoFit/>
          </a:bodyPr>
          <a:lstStyle/>
          <a:p>
            <a:r>
              <a:rPr lang="en-US" sz="2800" b="1">
                <a:solidFill>
                  <a:srgbClr val="000000"/>
                </a:solidFill>
                <a:latin typeface="Calibri" pitchFamily="34" charset="0"/>
              </a:rPr>
              <a:t>-2</a:t>
            </a:r>
          </a:p>
        </p:txBody>
      </p:sp>
      <p:pic>
        <p:nvPicPr>
          <p:cNvPr id="35865"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35866"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sp>
        <p:nvSpPr>
          <p:cNvPr id="39" name="Title 38"/>
          <p:cNvSpPr>
            <a:spLocks noGrp="1"/>
          </p:cNvSpPr>
          <p:nvPr>
            <p:ph type="title"/>
          </p:nvPr>
        </p:nvSpPr>
        <p:spPr/>
        <p:txBody>
          <a:bodyPr>
            <a:normAutofit fontScale="90000"/>
          </a:bodyPr>
          <a:lstStyle/>
          <a:p>
            <a:r>
              <a:rPr lang="en-US" dirty="0" smtClean="0"/>
              <a:t>Method 3: Compare the Predicted Height to the Actual Height</a:t>
            </a:r>
            <a:endParaRPr lang="en-US" dirty="0"/>
          </a:p>
        </p:txBody>
      </p:sp>
      <p:sp>
        <p:nvSpPr>
          <p:cNvPr id="40" name="Content Placeholder 39"/>
          <p:cNvSpPr>
            <a:spLocks noGrp="1"/>
          </p:cNvSpPr>
          <p:nvPr>
            <p:ph sz="quarter" idx="1"/>
          </p:nvPr>
        </p:nvSpPr>
        <p:spPr>
          <a:xfrm>
            <a:off x="612648" y="1501724"/>
            <a:ext cx="8153400" cy="629531"/>
          </a:xfrm>
        </p:spPr>
        <p:txBody>
          <a:bodyPr>
            <a:normAutofit/>
          </a:bodyPr>
          <a:lstStyle/>
          <a:p>
            <a:r>
              <a:rPr lang="en-US" sz="1400" dirty="0" smtClean="0"/>
              <a:t>By accounting for last year’s height and environmental conditions of the trees during this year, we found the “value” each gardener “added” to the growth of the trees.</a:t>
            </a:r>
            <a:endParaRPr lang="en-US"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847"/>
                                        </p:tgtEl>
                                        <p:attrNameLst>
                                          <p:attrName>style.visibility</p:attrName>
                                        </p:attrNameLst>
                                      </p:cBhvr>
                                      <p:to>
                                        <p:strVal val="visible"/>
                                      </p:to>
                                    </p:set>
                                    <p:animEffect transition="in" filter="fade">
                                      <p:cBhvr>
                                        <p:cTn id="13" dur="500"/>
                                        <p:tgtEl>
                                          <p:spTgt spid="358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848"/>
                                        </p:tgtEl>
                                        <p:attrNameLst>
                                          <p:attrName>style.visibility</p:attrName>
                                        </p:attrNameLst>
                                      </p:cBhvr>
                                      <p:to>
                                        <p:strVal val="visible"/>
                                      </p:to>
                                    </p:set>
                                    <p:animEffect transition="in" filter="fade">
                                      <p:cBhvr>
                                        <p:cTn id="16"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847" grpId="0"/>
      <p:bldP spid="35848" grpId="0"/>
      <p:bldP spid="4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Visual Representation</a:t>
            </a:r>
            <a:endParaRPr lang="en-US" dirty="0"/>
          </a:p>
        </p:txBody>
      </p:sp>
      <p:grpSp>
        <p:nvGrpSpPr>
          <p:cNvPr id="3" name="Group 23"/>
          <p:cNvGrpSpPr>
            <a:grpSpLocks/>
          </p:cNvGrpSpPr>
          <p:nvPr/>
        </p:nvGrpSpPr>
        <p:grpSpPr bwMode="auto">
          <a:xfrm>
            <a:off x="4627563" y="2593148"/>
            <a:ext cx="1173162" cy="4151313"/>
            <a:chOff x="4626862" y="2438400"/>
            <a:chExt cx="1173270" cy="4151531"/>
          </a:xfrm>
        </p:grpSpPr>
        <p:cxnSp>
          <p:nvCxnSpPr>
            <p:cNvPr id="5" name="Straight Connector 4"/>
            <p:cNvCxnSpPr/>
            <p:nvPr/>
          </p:nvCxnSpPr>
          <p:spPr>
            <a:xfrm rot="5400000">
              <a:off x="3539390" y="4114888"/>
              <a:ext cx="335297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 name="TextBox 21"/>
            <p:cNvSpPr txBox="1">
              <a:spLocks noChangeArrowheads="1"/>
            </p:cNvSpPr>
            <p:nvPr/>
          </p:nvSpPr>
          <p:spPr bwMode="auto">
            <a:xfrm>
              <a:off x="4626862" y="5943600"/>
              <a:ext cx="1173270" cy="646331"/>
            </a:xfrm>
            <a:prstGeom prst="rect">
              <a:avLst/>
            </a:prstGeom>
            <a:noFill/>
            <a:ln w="9525">
              <a:noFill/>
              <a:miter lim="800000"/>
              <a:headEnd/>
              <a:tailEnd/>
            </a:ln>
          </p:spPr>
          <p:txBody>
            <a:bodyPr wrap="none">
              <a:spAutoFit/>
            </a:bodyPr>
            <a:lstStyle/>
            <a:p>
              <a:pPr algn="ctr"/>
              <a:r>
                <a:rPr lang="en-US" b="1">
                  <a:latin typeface="Calibri" pitchFamily="34" charset="0"/>
                </a:rPr>
                <a:t>Year 2</a:t>
              </a:r>
            </a:p>
            <a:p>
              <a:pPr algn="ctr"/>
              <a:r>
                <a:rPr lang="en-US" b="1">
                  <a:latin typeface="Calibri" pitchFamily="34" charset="0"/>
                </a:rPr>
                <a:t>(Post-test)</a:t>
              </a:r>
            </a:p>
          </p:txBody>
        </p:sp>
      </p:grpSp>
      <p:grpSp>
        <p:nvGrpSpPr>
          <p:cNvPr id="4" name="Group 25"/>
          <p:cNvGrpSpPr>
            <a:grpSpLocks/>
          </p:cNvGrpSpPr>
          <p:nvPr/>
        </p:nvGrpSpPr>
        <p:grpSpPr bwMode="auto">
          <a:xfrm>
            <a:off x="3276600" y="1687215"/>
            <a:ext cx="4394200" cy="2468033"/>
            <a:chOff x="3276600" y="1532467"/>
            <a:chExt cx="4394200" cy="2468033"/>
          </a:xfrm>
        </p:grpSpPr>
        <p:sp>
          <p:nvSpPr>
            <p:cNvPr id="8" name="Oval 7"/>
            <p:cNvSpPr/>
            <p:nvPr/>
          </p:nvSpPr>
          <p:spPr>
            <a:xfrm>
              <a:off x="5029200" y="2667000"/>
              <a:ext cx="381000" cy="381000"/>
            </a:xfrm>
            <a:prstGeom prst="ellipse">
              <a:avLst/>
            </a:prstGeom>
            <a:solidFill>
              <a:srgbClr val="B4564A"/>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a:stCxn id="20" idx="6"/>
              <a:endCxn id="8" idx="2"/>
            </p:cNvCxnSpPr>
            <p:nvPr/>
          </p:nvCxnSpPr>
          <p:spPr>
            <a:xfrm flipV="1">
              <a:off x="3276600" y="2857500"/>
              <a:ext cx="1752600" cy="1143000"/>
            </a:xfrm>
            <a:prstGeom prst="straightConnector1">
              <a:avLst/>
            </a:prstGeom>
            <a:ln w="3175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5765800" y="1532467"/>
              <a:ext cx="1905000" cy="914400"/>
            </a:xfrm>
            <a:prstGeom prst="wedgeRoundRectCallout">
              <a:avLst>
                <a:gd name="adj1" fmla="val -68623"/>
                <a:gd name="adj2" fmla="val 83848"/>
                <a:gd name="adj3" fmla="val 16667"/>
              </a:avLst>
            </a:prstGeom>
            <a:solidFill>
              <a:srgbClr val="B4564A"/>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b="1" dirty="0"/>
                <a:t>Actual student achievement </a:t>
              </a:r>
              <a:br>
                <a:rPr lang="en-US" b="1" dirty="0"/>
              </a:br>
              <a:r>
                <a:rPr lang="en-US" b="1" dirty="0"/>
                <a:t>scale score</a:t>
              </a:r>
            </a:p>
          </p:txBody>
        </p:sp>
      </p:grpSp>
      <p:grpSp>
        <p:nvGrpSpPr>
          <p:cNvPr id="7" name="Group 24"/>
          <p:cNvGrpSpPr>
            <a:grpSpLocks/>
          </p:cNvGrpSpPr>
          <p:nvPr/>
        </p:nvGrpSpPr>
        <p:grpSpPr bwMode="auto">
          <a:xfrm>
            <a:off x="3276600" y="3663123"/>
            <a:ext cx="3505200" cy="1978025"/>
            <a:chOff x="3276600" y="3508829"/>
            <a:chExt cx="3505200" cy="1977571"/>
          </a:xfrm>
        </p:grpSpPr>
        <p:sp>
          <p:nvSpPr>
            <p:cNvPr id="12" name="Oval 11"/>
            <p:cNvSpPr/>
            <p:nvPr/>
          </p:nvSpPr>
          <p:spPr>
            <a:xfrm>
              <a:off x="5029200" y="3508829"/>
              <a:ext cx="381000" cy="380913"/>
            </a:xfrm>
            <a:prstGeom prst="ellipse">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cxnSp>
          <p:nvCxnSpPr>
            <p:cNvPr id="13" name="Straight Connector 12"/>
            <p:cNvCxnSpPr>
              <a:stCxn id="20" idx="6"/>
              <a:endCxn id="12" idx="2"/>
            </p:cNvCxnSpPr>
            <p:nvPr/>
          </p:nvCxnSpPr>
          <p:spPr>
            <a:xfrm flipV="1">
              <a:off x="3276600" y="3699285"/>
              <a:ext cx="1752600" cy="301556"/>
            </a:xfrm>
            <a:prstGeom prst="line">
              <a:avLst/>
            </a:prstGeom>
            <a:ln w="3175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3352800" y="4419845"/>
              <a:ext cx="3429000" cy="1066555"/>
            </a:xfrm>
            <a:prstGeom prst="wedgeRoundRectCallout">
              <a:avLst>
                <a:gd name="adj1" fmla="val 6196"/>
                <a:gd name="adj2" fmla="val -98577"/>
                <a:gd name="adj3" fmla="val 16667"/>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b="1" dirty="0">
                  <a:solidFill>
                    <a:schemeClr val="tx1"/>
                  </a:solidFill>
                </a:rPr>
                <a:t>Predicted student achievement </a:t>
              </a:r>
              <a:br>
                <a:rPr lang="en-US" b="1" dirty="0">
                  <a:solidFill>
                    <a:schemeClr val="tx1"/>
                  </a:solidFill>
                </a:rPr>
              </a:br>
              <a:r>
                <a:rPr lang="en-US" b="1" dirty="0">
                  <a:solidFill>
                    <a:schemeClr val="tx1"/>
                  </a:solidFill>
                </a:rPr>
                <a:t>(Based on observationally </a:t>
              </a:r>
              <a:br>
                <a:rPr lang="en-US" b="1" dirty="0">
                  <a:solidFill>
                    <a:schemeClr val="tx1"/>
                  </a:solidFill>
                </a:rPr>
              </a:br>
              <a:r>
                <a:rPr lang="en-US" b="1" dirty="0">
                  <a:solidFill>
                    <a:schemeClr val="tx1"/>
                  </a:solidFill>
                </a:rPr>
                <a:t>similar students)</a:t>
              </a:r>
            </a:p>
          </p:txBody>
        </p:sp>
      </p:grpSp>
      <p:grpSp>
        <p:nvGrpSpPr>
          <p:cNvPr id="11" name="Group 26"/>
          <p:cNvGrpSpPr>
            <a:grpSpLocks/>
          </p:cNvGrpSpPr>
          <p:nvPr/>
        </p:nvGrpSpPr>
        <p:grpSpPr bwMode="auto">
          <a:xfrm>
            <a:off x="5416550" y="3050348"/>
            <a:ext cx="3460750" cy="838200"/>
            <a:chOff x="5410200" y="2895600"/>
            <a:chExt cx="3461195" cy="838200"/>
          </a:xfrm>
        </p:grpSpPr>
        <p:sp>
          <p:nvSpPr>
            <p:cNvPr id="16" name="Right Brace 15"/>
            <p:cNvSpPr/>
            <p:nvPr/>
          </p:nvSpPr>
          <p:spPr>
            <a:xfrm>
              <a:off x="5410200" y="2895600"/>
              <a:ext cx="304839" cy="803275"/>
            </a:xfrm>
            <a:prstGeom prst="rightBrace">
              <a:avLst/>
            </a:prstGeom>
            <a:ln w="31750">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dirty="0"/>
            </a:p>
          </p:txBody>
        </p:sp>
        <p:sp>
          <p:nvSpPr>
            <p:cNvPr id="17" name="Rounded Rectangular Callout 16"/>
            <p:cNvSpPr/>
            <p:nvPr/>
          </p:nvSpPr>
          <p:spPr>
            <a:xfrm>
              <a:off x="6508891" y="3048000"/>
              <a:ext cx="2362504" cy="685800"/>
            </a:xfrm>
            <a:prstGeom prst="wedgeRoundRectCallout">
              <a:avLst>
                <a:gd name="adj1" fmla="val -81756"/>
                <a:gd name="adj2" fmla="val -13500"/>
                <a:gd name="adj3" fmla="val 16667"/>
              </a:avLst>
            </a:prstGeom>
            <a:solidFill>
              <a:srgbClr val="0060AA"/>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sz="2800" b="1" dirty="0">
                  <a:solidFill>
                    <a:schemeClr val="bg1"/>
                  </a:solidFill>
                </a:rPr>
                <a:t>Value-Added</a:t>
              </a:r>
            </a:p>
          </p:txBody>
        </p:sp>
      </p:grpSp>
      <p:grpSp>
        <p:nvGrpSpPr>
          <p:cNvPr id="15" name="Group 17"/>
          <p:cNvGrpSpPr>
            <a:grpSpLocks/>
          </p:cNvGrpSpPr>
          <p:nvPr/>
        </p:nvGrpSpPr>
        <p:grpSpPr bwMode="auto">
          <a:xfrm>
            <a:off x="260350" y="2593148"/>
            <a:ext cx="3436529" cy="4151347"/>
            <a:chOff x="260795" y="2438400"/>
            <a:chExt cx="3436432" cy="4151565"/>
          </a:xfrm>
        </p:grpSpPr>
        <p:cxnSp>
          <p:nvCxnSpPr>
            <p:cNvPr id="19" name="Straight Connector 18"/>
            <p:cNvCxnSpPr/>
            <p:nvPr/>
          </p:nvCxnSpPr>
          <p:spPr>
            <a:xfrm rot="5400000">
              <a:off x="1409977" y="4114888"/>
              <a:ext cx="335297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895971" y="3810072"/>
              <a:ext cx="380989" cy="381020"/>
            </a:xfrm>
            <a:prstGeom prst="ellipse">
              <a:avLst/>
            </a:prstGeom>
            <a:solidFill>
              <a:srgbClr val="B4564A"/>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1" name="Rounded Rectangular Callout 20"/>
            <p:cNvSpPr/>
            <p:nvPr/>
          </p:nvSpPr>
          <p:spPr>
            <a:xfrm>
              <a:off x="260795" y="3352848"/>
              <a:ext cx="1981144" cy="990652"/>
            </a:xfrm>
            <a:prstGeom prst="wedgeRoundRectCallout">
              <a:avLst>
                <a:gd name="adj1" fmla="val 82063"/>
                <a:gd name="adj2" fmla="val 17267"/>
                <a:gd name="adj3" fmla="val 16667"/>
              </a:avLst>
            </a:prstGeom>
            <a:solidFill>
              <a:srgbClr val="B4564A"/>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b="1" dirty="0"/>
                <a:t>Starting student achievement scale score</a:t>
              </a:r>
            </a:p>
          </p:txBody>
        </p:sp>
        <p:sp>
          <p:nvSpPr>
            <p:cNvPr id="22" name="TextBox 19"/>
            <p:cNvSpPr txBox="1">
              <a:spLocks noChangeArrowheads="1"/>
            </p:cNvSpPr>
            <p:nvPr/>
          </p:nvSpPr>
          <p:spPr bwMode="auto">
            <a:xfrm>
              <a:off x="2469618" y="5943600"/>
              <a:ext cx="1227609" cy="646365"/>
            </a:xfrm>
            <a:prstGeom prst="rect">
              <a:avLst/>
            </a:prstGeom>
            <a:noFill/>
            <a:ln w="9525">
              <a:noFill/>
              <a:miter lim="800000"/>
              <a:headEnd/>
              <a:tailEnd/>
            </a:ln>
          </p:spPr>
          <p:txBody>
            <a:bodyPr wrap="none">
              <a:spAutoFit/>
            </a:bodyPr>
            <a:lstStyle/>
            <a:p>
              <a:pPr algn="ctr"/>
              <a:r>
                <a:rPr lang="en-US" b="1" dirty="0">
                  <a:latin typeface="Calibri" pitchFamily="34" charset="0"/>
                </a:rPr>
                <a:t>Year 1</a:t>
              </a:r>
            </a:p>
            <a:p>
              <a:pPr algn="ctr"/>
              <a:r>
                <a:rPr lang="en-US" b="1" dirty="0">
                  <a:latin typeface="Calibri" pitchFamily="34" charset="0"/>
                </a:rPr>
                <a:t>(</a:t>
              </a:r>
              <a:r>
                <a:rPr lang="en-US" b="1" dirty="0" smtClean="0">
                  <a:latin typeface="Calibri" pitchFamily="34" charset="0"/>
                </a:rPr>
                <a:t>Prior-test</a:t>
              </a:r>
              <a:r>
                <a:rPr lang="en-US" b="1" dirty="0">
                  <a:latin typeface="Calibri" pitchFamily="34" charset="0"/>
                </a:rPr>
                <a:t>)</a:t>
              </a:r>
            </a:p>
          </p:txBody>
        </p:sp>
      </p:grpSp>
      <p:sp>
        <p:nvSpPr>
          <p:cNvPr id="23" name="Title 1"/>
          <p:cNvSpPr txBox="1">
            <a:spLocks/>
          </p:cNvSpPr>
          <p:nvPr/>
        </p:nvSpPr>
        <p:spPr>
          <a:xfrm>
            <a:off x="228600" y="1450148"/>
            <a:ext cx="4343400" cy="685800"/>
          </a:xfrm>
          <a:prstGeom prst="rect">
            <a:avLst/>
          </a:prstGeom>
        </p:spPr>
        <p:txBody>
          <a:bodyPr anchor="ctr"/>
          <a:lstStyle/>
          <a:p>
            <a:pPr algn="ctr" fontAlgn="auto">
              <a:spcBef>
                <a:spcPts val="0"/>
              </a:spcBef>
              <a:spcAft>
                <a:spcPts val="0"/>
              </a:spcAft>
              <a:defRPr/>
            </a:pPr>
            <a:r>
              <a:rPr lang="en-US" sz="2800" dirty="0">
                <a:latin typeface="Calibri" pitchFamily="34" charset="0"/>
                <a:ea typeface="+mj-ea"/>
                <a:cs typeface="Calibri" pitchFamily="34" charset="0"/>
              </a:rPr>
              <a:t>The Education Context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Sean McLaughlin - VARC</a:t>
            </a:r>
            <a:endParaRPr lang="en-US" dirty="0"/>
          </a:p>
        </p:txBody>
      </p:sp>
      <p:sp>
        <p:nvSpPr>
          <p:cNvPr id="3" name="Title 2"/>
          <p:cNvSpPr>
            <a:spLocks noGrp="1"/>
          </p:cNvSpPr>
          <p:nvPr>
            <p:ph type="title"/>
          </p:nvPr>
        </p:nvSpPr>
        <p:spPr/>
        <p:txBody>
          <a:bodyPr/>
          <a:lstStyle/>
          <a:p>
            <a:r>
              <a:rPr lang="en-US" dirty="0" smtClean="0"/>
              <a:t>Oak Tree Analogy Expansion</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Oak Tree Additions</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What about tall or short trees?</a:t>
            </a:r>
          </a:p>
          <a:p>
            <a:pPr lvl="1"/>
            <a:r>
              <a:rPr lang="en-US" dirty="0" smtClean="0"/>
              <a:t>(high or low achieving students)</a:t>
            </a:r>
          </a:p>
          <a:p>
            <a:pPr marL="514350" indent="-514350">
              <a:buFont typeface="+mj-lt"/>
              <a:buAutoNum type="arabicPeriod"/>
            </a:pPr>
            <a:r>
              <a:rPr lang="en-US" dirty="0" smtClean="0"/>
              <a:t>How does VARC choose what to control for?</a:t>
            </a:r>
          </a:p>
          <a:p>
            <a:pPr lvl="1"/>
            <a:r>
              <a:rPr lang="en-US" dirty="0" smtClean="0"/>
              <a:t>(proxy measurements for causal factors)</a:t>
            </a:r>
          </a:p>
          <a:p>
            <a:pPr marL="514350" indent="-514350">
              <a:buFont typeface="+mj-lt"/>
              <a:buAutoNum type="arabicPeriod"/>
            </a:pPr>
            <a:r>
              <a:rPr lang="en-US" dirty="0" smtClean="0"/>
              <a:t>What if a gardener just gets lucky or unlucky?</a:t>
            </a:r>
          </a:p>
          <a:p>
            <a:pPr lvl="1"/>
            <a:r>
              <a:rPr lang="en-US" dirty="0" smtClean="0"/>
              <a:t>(groups of students and confidence intervals)</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(High or low achieving students)</a:t>
            </a:r>
            <a:endParaRPr lang="en-US" dirty="0"/>
          </a:p>
        </p:txBody>
      </p:sp>
      <p:sp>
        <p:nvSpPr>
          <p:cNvPr id="3" name="Title 2"/>
          <p:cNvSpPr>
            <a:spLocks noGrp="1"/>
          </p:cNvSpPr>
          <p:nvPr>
            <p:ph type="title"/>
          </p:nvPr>
        </p:nvSpPr>
        <p:spPr/>
        <p:txBody>
          <a:bodyPr/>
          <a:lstStyle/>
          <a:p>
            <a:r>
              <a:rPr lang="en-US" dirty="0" smtClean="0"/>
              <a:t>1. What about tall or short trees?</a:t>
            </a:r>
            <a:endParaRPr lang="en-US" dirty="0"/>
          </a:p>
        </p:txBody>
      </p:sp>
      <p:pic>
        <p:nvPicPr>
          <p:cNvPr id="7" name="Picture 6" descr="Trees.png"/>
          <p:cNvPicPr>
            <a:picLocks noChangeAspect="1"/>
          </p:cNvPicPr>
          <p:nvPr/>
        </p:nvPicPr>
        <p:blipFill>
          <a:blip r:embed="rId2" cstate="print"/>
          <a:stretch>
            <a:fillRect/>
          </a:stretch>
        </p:blipFill>
        <p:spPr>
          <a:xfrm>
            <a:off x="2926787" y="130624"/>
            <a:ext cx="4639621" cy="430553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a:spAutoFit/>
          </a:bodyPr>
          <a:lstStyle/>
          <a:p>
            <a:pPr algn="ctr"/>
            <a:r>
              <a:rPr lang="en-US" sz="2000" b="1" dirty="0" smtClean="0">
                <a:solidFill>
                  <a:srgbClr val="000000"/>
                </a:solidFill>
                <a:latin typeface="Calibri" pitchFamily="34" charset="0"/>
              </a:rPr>
              <a:t>1. What about tall or short trees?</a:t>
            </a:r>
            <a:endParaRPr lang="en-US" sz="2000" b="1" dirty="0">
              <a:solidFill>
                <a:srgbClr val="000000"/>
              </a:solidFill>
              <a:latin typeface="Calibri" pitchFamily="34" charset="0"/>
            </a:endParaRPr>
          </a:p>
        </p:txBody>
      </p:sp>
      <p:sp>
        <p:nvSpPr>
          <p:cNvPr id="11" name="Using"/>
          <p:cNvSpPr txBox="1">
            <a:spLocks noChangeArrowheads="1"/>
          </p:cNvSpPr>
          <p:nvPr/>
        </p:nvSpPr>
        <p:spPr bwMode="auto">
          <a:xfrm>
            <a:off x="0" y="381000"/>
            <a:ext cx="9144000" cy="369888"/>
          </a:xfrm>
          <a:prstGeom prst="rect">
            <a:avLst/>
          </a:prstGeom>
          <a:noFill/>
          <a:ln w="9525">
            <a:noFill/>
            <a:miter lim="800000"/>
            <a:headEnd/>
            <a:tailEnd/>
          </a:ln>
        </p:spPr>
        <p:txBody>
          <a:bodyPr>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If we were using an </a:t>
            </a:r>
            <a:r>
              <a:rPr lang="en-US" b="1" dirty="0" smtClean="0">
                <a:solidFill>
                  <a:srgbClr val="DD3B3C"/>
                </a:solidFill>
                <a:latin typeface="Calibri" pitchFamily="34" charset="0"/>
              </a:rPr>
              <a:t>Achievement Model</a:t>
            </a:r>
            <a:r>
              <a:rPr lang="en-US" dirty="0" smtClean="0">
                <a:solidFill>
                  <a:srgbClr val="000000"/>
                </a:solidFill>
                <a:latin typeface="Calibri" pitchFamily="34" charset="0"/>
              </a:rPr>
              <a:t>, which gardener would you rather be?</a:t>
            </a:r>
            <a:endParaRPr lang="en-US" dirty="0">
              <a:solidFill>
                <a:srgbClr val="000000"/>
              </a:solidFill>
              <a:latin typeface="Calibri" pitchFamily="34" charset="0"/>
            </a:endParaRPr>
          </a:p>
        </p:txBody>
      </p:sp>
      <p:grpSp>
        <p:nvGrpSpPr>
          <p:cNvPr id="2" name="Gar A"/>
          <p:cNvGrpSpPr>
            <a:grpSpLocks/>
          </p:cNvGrpSpPr>
          <p:nvPr/>
        </p:nvGrpSpPr>
        <p:grpSpPr bwMode="auto">
          <a:xfrm>
            <a:off x="0" y="2551113"/>
            <a:ext cx="1378583" cy="1779587"/>
            <a:chOff x="0" y="2550340"/>
            <a:chExt cx="1378252" cy="1780221"/>
          </a:xfrm>
        </p:grpSpPr>
        <p:pic>
          <p:nvPicPr>
            <p:cNvPr id="21518" name="Gardener A" descr="Gardener A.png"/>
            <p:cNvPicPr>
              <a:picLocks noChangeAspect="1"/>
            </p:cNvPicPr>
            <p:nvPr/>
          </p:nvPicPr>
          <p:blipFill>
            <a:blip r:embed="rId4" cstate="print">
              <a:duotone>
                <a:prstClr val="black"/>
                <a:schemeClr val="accent2">
                  <a:tint val="45000"/>
                  <a:satMod val="400000"/>
                </a:schemeClr>
              </a:duotone>
            </a:blip>
            <a:srcRect/>
            <a:stretch>
              <a:fillRect/>
            </a:stretch>
          </p:blipFill>
          <p:spPr bwMode="auto">
            <a:xfrm>
              <a:off x="338931" y="2937013"/>
              <a:ext cx="527047" cy="1393548"/>
            </a:xfrm>
            <a:prstGeom prst="rect">
              <a:avLst/>
            </a:prstGeom>
            <a:noFill/>
            <a:ln w="9525">
              <a:noFill/>
              <a:miter lim="800000"/>
              <a:headEnd/>
              <a:tailEnd/>
            </a:ln>
          </p:spPr>
        </p:pic>
        <p:sp>
          <p:nvSpPr>
            <p:cNvPr id="21519" name="Gar A Label"/>
            <p:cNvSpPr txBox="1">
              <a:spLocks noChangeArrowheads="1"/>
            </p:cNvSpPr>
            <p:nvPr/>
          </p:nvSpPr>
          <p:spPr bwMode="auto">
            <a:xfrm>
              <a:off x="0" y="2550340"/>
              <a:ext cx="1378252" cy="400253"/>
            </a:xfrm>
            <a:prstGeom prst="rect">
              <a:avLst/>
            </a:prstGeom>
            <a:noFill/>
            <a:ln w="9525">
              <a:noFill/>
              <a:miter lim="800000"/>
              <a:headEnd/>
              <a:tailEnd/>
            </a:ln>
          </p:spPr>
          <p:txBody>
            <a:bodyPr wrap="none">
              <a:spAutoFit/>
            </a:bodyPr>
            <a:lstStyle/>
            <a:p>
              <a:r>
                <a:rPr lang="en-US" sz="2000" dirty="0">
                  <a:solidFill>
                    <a:srgbClr val="734746"/>
                  </a:solidFill>
                  <a:latin typeface="Calibri" pitchFamily="34" charset="0"/>
                </a:rPr>
                <a:t>Gardener </a:t>
              </a:r>
              <a:r>
                <a:rPr lang="en-US" sz="2000" dirty="0" smtClean="0">
                  <a:solidFill>
                    <a:srgbClr val="734746"/>
                  </a:solidFill>
                  <a:latin typeface="Calibri" pitchFamily="34" charset="0"/>
                </a:rPr>
                <a:t>C</a:t>
              </a:r>
              <a:endParaRPr lang="en-US" sz="2000" dirty="0">
                <a:solidFill>
                  <a:srgbClr val="734746"/>
                </a:solidFill>
                <a:latin typeface="Calibri" pitchFamily="34" charset="0"/>
              </a:endParaRPr>
            </a:p>
          </p:txBody>
        </p:sp>
      </p:grpSp>
      <p:grpSp>
        <p:nvGrpSpPr>
          <p:cNvPr id="3" name="Gar B"/>
          <p:cNvGrpSpPr>
            <a:grpSpLocks/>
          </p:cNvGrpSpPr>
          <p:nvPr/>
        </p:nvGrpSpPr>
        <p:grpSpPr bwMode="auto">
          <a:xfrm>
            <a:off x="7751765" y="2546350"/>
            <a:ext cx="1444306" cy="1782763"/>
            <a:chOff x="7752209" y="2545806"/>
            <a:chExt cx="1443843" cy="1783168"/>
          </a:xfrm>
        </p:grpSpPr>
        <p:pic>
          <p:nvPicPr>
            <p:cNvPr id="21516" name="Gardener B" descr="Gardeners B.png"/>
            <p:cNvPicPr>
              <a:picLocks noChangeAspect="1"/>
            </p:cNvPicPr>
            <p:nvPr/>
          </p:nvPicPr>
          <p:blipFill>
            <a:blip r:embed="rId5"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p:spPr>
        </p:pic>
        <p:sp>
          <p:nvSpPr>
            <p:cNvPr id="21517" name="Gar B Label"/>
            <p:cNvSpPr txBox="1">
              <a:spLocks noChangeArrowheads="1"/>
            </p:cNvSpPr>
            <p:nvPr/>
          </p:nvSpPr>
          <p:spPr bwMode="auto">
            <a:xfrm>
              <a:off x="7752209"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D </a:t>
              </a:r>
              <a:endParaRPr lang="en-US" sz="2000" dirty="0">
                <a:solidFill>
                  <a:srgbClr val="363A46"/>
                </a:solidFill>
                <a:latin typeface="Calibri" pitchFamily="34" charset="0"/>
              </a:endParaRPr>
            </a:p>
          </p:txBody>
        </p:sp>
      </p:grpSp>
      <p:pic>
        <p:nvPicPr>
          <p:cNvPr id="24" name="Picture 23" descr="Just Tall.png"/>
          <p:cNvPicPr>
            <a:picLocks noChangeAspect="1"/>
          </p:cNvPicPr>
          <p:nvPr/>
        </p:nvPicPr>
        <p:blipFill>
          <a:blip r:embed="rId6" cstate="print"/>
          <a:stretch>
            <a:fillRect/>
          </a:stretch>
        </p:blipFill>
        <p:spPr>
          <a:xfrm>
            <a:off x="4343400" y="1371600"/>
            <a:ext cx="3402630" cy="4322501"/>
          </a:xfrm>
          <a:prstGeom prst="rect">
            <a:avLst/>
          </a:prstGeom>
        </p:spPr>
      </p:pic>
      <p:pic>
        <p:nvPicPr>
          <p:cNvPr id="25" name="Picture 24" descr="Just Small.png"/>
          <p:cNvPicPr>
            <a:picLocks noChangeAspect="1"/>
          </p:cNvPicPr>
          <p:nvPr/>
        </p:nvPicPr>
        <p:blipFill>
          <a:blip r:embed="rId7" cstate="print"/>
          <a:stretch>
            <a:fillRect/>
          </a:stretch>
        </p:blipFill>
        <p:spPr>
          <a:xfrm>
            <a:off x="2362200" y="4343400"/>
            <a:ext cx="920099" cy="1313151"/>
          </a:xfrm>
          <a:prstGeom prst="rect">
            <a:avLst/>
          </a:prstGeom>
        </p:spPr>
      </p:pic>
      <p:sp>
        <p:nvSpPr>
          <p:cNvPr id="26" name="TextBox 25"/>
          <p:cNvSpPr txBox="1"/>
          <p:nvPr/>
        </p:nvSpPr>
        <p:spPr>
          <a:xfrm>
            <a:off x="2438400" y="5791200"/>
            <a:ext cx="838691" cy="646331"/>
          </a:xfrm>
          <a:prstGeom prst="rect">
            <a:avLst/>
          </a:prstGeom>
          <a:noFill/>
        </p:spPr>
        <p:txBody>
          <a:bodyPr wrap="none" rtlCol="0">
            <a:spAutoFit/>
          </a:bodyPr>
          <a:lstStyle/>
          <a:p>
            <a:pPr algn="ctr"/>
            <a:r>
              <a:rPr lang="en-US" dirty="0" smtClean="0"/>
              <a:t>Oak C</a:t>
            </a:r>
          </a:p>
          <a:p>
            <a:pPr algn="ctr"/>
            <a:r>
              <a:rPr lang="en-US" dirty="0" smtClean="0"/>
              <a:t>Age 4</a:t>
            </a:r>
            <a:endParaRPr lang="en-US" dirty="0"/>
          </a:p>
        </p:txBody>
      </p:sp>
      <p:sp>
        <p:nvSpPr>
          <p:cNvPr id="27" name="TextBox 26"/>
          <p:cNvSpPr txBox="1"/>
          <p:nvPr/>
        </p:nvSpPr>
        <p:spPr>
          <a:xfrm>
            <a:off x="5562600" y="5791200"/>
            <a:ext cx="838691" cy="646331"/>
          </a:xfrm>
          <a:prstGeom prst="rect">
            <a:avLst/>
          </a:prstGeom>
          <a:noFill/>
        </p:spPr>
        <p:txBody>
          <a:bodyPr wrap="none" rtlCol="0">
            <a:spAutoFit/>
          </a:bodyPr>
          <a:lstStyle/>
          <a:p>
            <a:pPr algn="ctr"/>
            <a:r>
              <a:rPr lang="en-US" dirty="0" smtClean="0"/>
              <a:t>Oak D</a:t>
            </a:r>
          </a:p>
          <a:p>
            <a:pPr algn="ctr"/>
            <a:r>
              <a:rPr lang="en-US" dirty="0" smtClean="0"/>
              <a:t>Age 4</a:t>
            </a:r>
            <a:endParaRPr lang="en-US" dirty="0"/>
          </a:p>
        </p:txBody>
      </p:sp>
      <p:sp>
        <p:nvSpPr>
          <p:cNvPr id="28" name="Using"/>
          <p:cNvSpPr txBox="1">
            <a:spLocks noChangeArrowheads="1"/>
          </p:cNvSpPr>
          <p:nvPr/>
        </p:nvSpPr>
        <p:spPr bwMode="auto">
          <a:xfrm>
            <a:off x="0" y="838200"/>
            <a:ext cx="9144000" cy="369888"/>
          </a:xfrm>
          <a:prstGeom prst="rect">
            <a:avLst/>
          </a:prstGeom>
          <a:noFill/>
          <a:ln w="9525">
            <a:noFill/>
            <a:miter lim="800000"/>
            <a:headEnd/>
            <a:tailEnd/>
          </a:ln>
        </p:spPr>
        <p:txBody>
          <a:bodyPr>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How can we be fair to these gardeners in our </a:t>
            </a:r>
            <a:r>
              <a:rPr lang="en-US" b="1" dirty="0" smtClean="0">
                <a:solidFill>
                  <a:srgbClr val="0060AA"/>
                </a:solidFill>
                <a:latin typeface="Calibri" pitchFamily="34" charset="0"/>
              </a:rPr>
              <a:t>Value-Added Model</a:t>
            </a:r>
            <a:r>
              <a:rPr lang="en-US" dirty="0" smtClean="0">
                <a:solidFill>
                  <a:srgbClr val="000000"/>
                </a:solidFill>
                <a:latin typeface="Calibri" pitchFamily="34" charset="0"/>
              </a:rPr>
              <a:t>?</a:t>
            </a:r>
            <a:endParaRPr lang="en-US" dirty="0">
              <a:solidFill>
                <a:srgbClr val="000000"/>
              </a:solidFill>
              <a:latin typeface="Calibri" pitchFamily="34" charset="0"/>
            </a:endParaRPr>
          </a:p>
        </p:txBody>
      </p:sp>
      <p:grpSp>
        <p:nvGrpSpPr>
          <p:cNvPr id="4" name="Group 56"/>
          <p:cNvGrpSpPr/>
          <p:nvPr/>
        </p:nvGrpSpPr>
        <p:grpSpPr>
          <a:xfrm>
            <a:off x="2895600" y="914400"/>
            <a:ext cx="5190965" cy="4724400"/>
            <a:chOff x="2895600" y="914400"/>
            <a:chExt cx="5190965" cy="4724400"/>
          </a:xfrm>
        </p:grpSpPr>
        <p:grpSp>
          <p:nvGrpSpPr>
            <p:cNvPr id="5" name="61 in"/>
            <p:cNvGrpSpPr/>
            <p:nvPr/>
          </p:nvGrpSpPr>
          <p:grpSpPr>
            <a:xfrm>
              <a:off x="2895600" y="3886200"/>
              <a:ext cx="771365" cy="1752600"/>
              <a:chOff x="3879668" y="3997233"/>
              <a:chExt cx="771365" cy="1752600"/>
            </a:xfrm>
            <a:noFill/>
          </p:grpSpPr>
          <p:sp>
            <p:nvSpPr>
              <p:cNvPr id="50" name="Right Bracket 49"/>
              <p:cNvSpPr/>
              <p:nvPr/>
            </p:nvSpPr>
            <p:spPr>
              <a:xfrm>
                <a:off x="4168503" y="4454433"/>
                <a:ext cx="136797" cy="1295400"/>
              </a:xfrm>
              <a:prstGeom prst="rightBracket">
                <a:avLst/>
              </a:prstGeom>
              <a:grp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51" name="TextBox 50"/>
              <p:cNvSpPr txBox="1"/>
              <p:nvPr/>
            </p:nvSpPr>
            <p:spPr>
              <a:xfrm>
                <a:off x="3879668" y="3997233"/>
                <a:ext cx="771365" cy="400110"/>
              </a:xfrm>
              <a:prstGeom prst="rect">
                <a:avLst/>
              </a:prstGeom>
              <a:grpFill/>
            </p:spPr>
            <p:txBody>
              <a:bodyPr wrap="none">
                <a:spAutoFit/>
              </a:bodyPr>
              <a:lstStyle/>
              <a:p>
                <a:pPr fontAlgn="auto">
                  <a:spcBef>
                    <a:spcPts val="0"/>
                  </a:spcBef>
                  <a:spcAft>
                    <a:spcPts val="0"/>
                  </a:spcAft>
                  <a:defRPr/>
                </a:pPr>
                <a:r>
                  <a:rPr lang="en-US" sz="2000" b="1" dirty="0" smtClean="0">
                    <a:solidFill>
                      <a:prstClr val="black"/>
                    </a:solidFill>
                    <a:latin typeface="+mn-lt"/>
                    <a:cs typeface="+mn-cs"/>
                  </a:rPr>
                  <a:t>28 </a:t>
                </a:r>
                <a:r>
                  <a:rPr lang="en-US" sz="2000" b="1" dirty="0">
                    <a:solidFill>
                      <a:prstClr val="black"/>
                    </a:solidFill>
                    <a:latin typeface="+mn-lt"/>
                    <a:cs typeface="+mn-cs"/>
                  </a:rPr>
                  <a:t>in.</a:t>
                </a:r>
              </a:p>
            </p:txBody>
          </p:sp>
        </p:grpSp>
        <p:sp>
          <p:nvSpPr>
            <p:cNvPr id="52" name="Right Bracket 51"/>
            <p:cNvSpPr/>
            <p:nvPr/>
          </p:nvSpPr>
          <p:spPr>
            <a:xfrm>
              <a:off x="7620000" y="1371600"/>
              <a:ext cx="136797" cy="4267200"/>
            </a:xfrm>
            <a:prstGeom prst="rightBracket">
              <a:avLst/>
            </a:prstGeom>
            <a:no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53" name="TextBox 52"/>
            <p:cNvSpPr txBox="1"/>
            <p:nvPr/>
          </p:nvSpPr>
          <p:spPr>
            <a:xfrm>
              <a:off x="7315200" y="914400"/>
              <a:ext cx="771365" cy="400110"/>
            </a:xfrm>
            <a:prstGeom prst="rect">
              <a:avLst/>
            </a:prstGeom>
            <a:noFill/>
          </p:spPr>
          <p:txBody>
            <a:bodyPr wrap="none">
              <a:spAutoFit/>
            </a:bodyPr>
            <a:lstStyle/>
            <a:p>
              <a:pPr fontAlgn="auto">
                <a:spcBef>
                  <a:spcPts val="0"/>
                </a:spcBef>
                <a:spcAft>
                  <a:spcPts val="0"/>
                </a:spcAft>
                <a:defRPr/>
              </a:pPr>
              <a:r>
                <a:rPr lang="en-US" sz="2000" b="1" dirty="0" smtClean="0">
                  <a:solidFill>
                    <a:prstClr val="black"/>
                  </a:solidFill>
                  <a:latin typeface="+mn-lt"/>
                  <a:cs typeface="+mn-cs"/>
                </a:rPr>
                <a:t>93 </a:t>
              </a:r>
              <a:r>
                <a:rPr lang="en-US" sz="2000" b="1" dirty="0">
                  <a:solidFill>
                    <a:prstClr val="black"/>
                  </a:solidFill>
                  <a:latin typeface="+mn-lt"/>
                  <a:cs typeface="+mn-cs"/>
                </a:rPr>
                <a:t>in.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3962400" cy="400110"/>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Why might short trees grow faster?</a:t>
            </a:r>
            <a:endParaRPr lang="en-US" sz="2000" b="1" dirty="0">
              <a:solidFill>
                <a:srgbClr val="000000"/>
              </a:solidFill>
              <a:latin typeface="Calibri" pitchFamily="34" charset="0"/>
            </a:endParaRPr>
          </a:p>
        </p:txBody>
      </p:sp>
      <p:sp>
        <p:nvSpPr>
          <p:cNvPr id="11" name="Using"/>
          <p:cNvSpPr txBox="1">
            <a:spLocks noChangeArrowheads="1"/>
          </p:cNvSpPr>
          <p:nvPr/>
        </p:nvSpPr>
        <p:spPr bwMode="auto">
          <a:xfrm>
            <a:off x="0" y="381000"/>
            <a:ext cx="3962400" cy="646331"/>
          </a:xfrm>
          <a:prstGeom prst="rect">
            <a:avLst/>
          </a:prstGeom>
          <a:noFill/>
          <a:ln w="9525">
            <a:noFill/>
            <a:miter lim="800000"/>
            <a:headEnd/>
            <a:tailEnd/>
          </a:ln>
        </p:spPr>
        <p:txBody>
          <a:bodyPr wrap="square">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More “room to grow”</a:t>
            </a:r>
          </a:p>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Easier to have a “big impact”</a:t>
            </a:r>
            <a:endParaRPr lang="en-US" dirty="0">
              <a:solidFill>
                <a:srgbClr val="000000"/>
              </a:solidFill>
              <a:latin typeface="Calibri" pitchFamily="34" charset="0"/>
            </a:endParaRPr>
          </a:p>
        </p:txBody>
      </p:sp>
      <p:grpSp>
        <p:nvGrpSpPr>
          <p:cNvPr id="2" name="Gar A"/>
          <p:cNvGrpSpPr>
            <a:grpSpLocks/>
          </p:cNvGrpSpPr>
          <p:nvPr/>
        </p:nvGrpSpPr>
        <p:grpSpPr bwMode="auto">
          <a:xfrm>
            <a:off x="0" y="2551113"/>
            <a:ext cx="1378583" cy="1779587"/>
            <a:chOff x="0" y="2550340"/>
            <a:chExt cx="1378252" cy="1780221"/>
          </a:xfrm>
        </p:grpSpPr>
        <p:pic>
          <p:nvPicPr>
            <p:cNvPr id="21518" name="Gardener A" descr="Gardener A.png"/>
            <p:cNvPicPr>
              <a:picLocks noChangeAspect="1"/>
            </p:cNvPicPr>
            <p:nvPr/>
          </p:nvPicPr>
          <p:blipFill>
            <a:blip r:embed="rId4" cstate="print">
              <a:duotone>
                <a:prstClr val="black"/>
                <a:schemeClr val="accent2">
                  <a:tint val="45000"/>
                  <a:satMod val="400000"/>
                </a:schemeClr>
              </a:duotone>
            </a:blip>
            <a:srcRect/>
            <a:stretch>
              <a:fillRect/>
            </a:stretch>
          </p:blipFill>
          <p:spPr bwMode="auto">
            <a:xfrm>
              <a:off x="338931" y="2937013"/>
              <a:ext cx="527047" cy="1393548"/>
            </a:xfrm>
            <a:prstGeom prst="rect">
              <a:avLst/>
            </a:prstGeom>
            <a:noFill/>
            <a:ln w="9525">
              <a:noFill/>
              <a:miter lim="800000"/>
              <a:headEnd/>
              <a:tailEnd/>
            </a:ln>
          </p:spPr>
        </p:pic>
        <p:sp>
          <p:nvSpPr>
            <p:cNvPr id="21519" name="Gar A Label"/>
            <p:cNvSpPr txBox="1">
              <a:spLocks noChangeArrowheads="1"/>
            </p:cNvSpPr>
            <p:nvPr/>
          </p:nvSpPr>
          <p:spPr bwMode="auto">
            <a:xfrm>
              <a:off x="0" y="2550340"/>
              <a:ext cx="1378252" cy="400253"/>
            </a:xfrm>
            <a:prstGeom prst="rect">
              <a:avLst/>
            </a:prstGeom>
            <a:noFill/>
            <a:ln w="9525">
              <a:noFill/>
              <a:miter lim="800000"/>
              <a:headEnd/>
              <a:tailEnd/>
            </a:ln>
          </p:spPr>
          <p:txBody>
            <a:bodyPr wrap="none">
              <a:spAutoFit/>
            </a:bodyPr>
            <a:lstStyle/>
            <a:p>
              <a:r>
                <a:rPr lang="en-US" sz="2000" dirty="0">
                  <a:solidFill>
                    <a:srgbClr val="734746"/>
                  </a:solidFill>
                  <a:latin typeface="Calibri" pitchFamily="34" charset="0"/>
                </a:rPr>
                <a:t>Gardener </a:t>
              </a:r>
              <a:r>
                <a:rPr lang="en-US" sz="2000" dirty="0" smtClean="0">
                  <a:solidFill>
                    <a:srgbClr val="734746"/>
                  </a:solidFill>
                  <a:latin typeface="Calibri" pitchFamily="34" charset="0"/>
                </a:rPr>
                <a:t>C</a:t>
              </a:r>
              <a:endParaRPr lang="en-US" sz="2000" dirty="0">
                <a:solidFill>
                  <a:srgbClr val="734746"/>
                </a:solidFill>
                <a:latin typeface="Calibri" pitchFamily="34" charset="0"/>
              </a:endParaRPr>
            </a:p>
          </p:txBody>
        </p:sp>
      </p:grpSp>
      <p:grpSp>
        <p:nvGrpSpPr>
          <p:cNvPr id="3" name="Gar B"/>
          <p:cNvGrpSpPr>
            <a:grpSpLocks/>
          </p:cNvGrpSpPr>
          <p:nvPr/>
        </p:nvGrpSpPr>
        <p:grpSpPr bwMode="auto">
          <a:xfrm>
            <a:off x="7751765" y="2546350"/>
            <a:ext cx="1444306" cy="1782763"/>
            <a:chOff x="7752209" y="2545806"/>
            <a:chExt cx="1443843" cy="1783168"/>
          </a:xfrm>
        </p:grpSpPr>
        <p:pic>
          <p:nvPicPr>
            <p:cNvPr id="21516" name="Gardener B" descr="Gardeners B.png"/>
            <p:cNvPicPr>
              <a:picLocks noChangeAspect="1"/>
            </p:cNvPicPr>
            <p:nvPr/>
          </p:nvPicPr>
          <p:blipFill>
            <a:blip r:embed="rId5"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p:spPr>
        </p:pic>
        <p:sp>
          <p:nvSpPr>
            <p:cNvPr id="21517" name="Gar B Label"/>
            <p:cNvSpPr txBox="1">
              <a:spLocks noChangeArrowheads="1"/>
            </p:cNvSpPr>
            <p:nvPr/>
          </p:nvSpPr>
          <p:spPr bwMode="auto">
            <a:xfrm>
              <a:off x="7752209"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D </a:t>
              </a:r>
              <a:endParaRPr lang="en-US" sz="2000" dirty="0">
                <a:solidFill>
                  <a:srgbClr val="363A46"/>
                </a:solidFill>
                <a:latin typeface="Calibri" pitchFamily="34" charset="0"/>
              </a:endParaRPr>
            </a:p>
          </p:txBody>
        </p:sp>
      </p:grpSp>
      <p:pic>
        <p:nvPicPr>
          <p:cNvPr id="24" name="Picture 23" descr="Just Tall.png"/>
          <p:cNvPicPr>
            <a:picLocks noChangeAspect="1"/>
          </p:cNvPicPr>
          <p:nvPr/>
        </p:nvPicPr>
        <p:blipFill>
          <a:blip r:embed="rId6" cstate="print"/>
          <a:stretch>
            <a:fillRect/>
          </a:stretch>
        </p:blipFill>
        <p:spPr>
          <a:xfrm>
            <a:off x="4343400" y="1371600"/>
            <a:ext cx="3402630" cy="4322501"/>
          </a:xfrm>
          <a:prstGeom prst="rect">
            <a:avLst/>
          </a:prstGeom>
        </p:spPr>
      </p:pic>
      <p:pic>
        <p:nvPicPr>
          <p:cNvPr id="25" name="Picture 24" descr="Just Small.png"/>
          <p:cNvPicPr>
            <a:picLocks noChangeAspect="1"/>
          </p:cNvPicPr>
          <p:nvPr/>
        </p:nvPicPr>
        <p:blipFill>
          <a:blip r:embed="rId7" cstate="print"/>
          <a:stretch>
            <a:fillRect/>
          </a:stretch>
        </p:blipFill>
        <p:spPr>
          <a:xfrm>
            <a:off x="2362200" y="4343400"/>
            <a:ext cx="920099" cy="1313151"/>
          </a:xfrm>
          <a:prstGeom prst="rect">
            <a:avLst/>
          </a:prstGeom>
        </p:spPr>
      </p:pic>
      <p:sp>
        <p:nvSpPr>
          <p:cNvPr id="16" name="To measure"/>
          <p:cNvSpPr txBox="1">
            <a:spLocks noChangeArrowheads="1"/>
          </p:cNvSpPr>
          <p:nvPr/>
        </p:nvSpPr>
        <p:spPr bwMode="auto">
          <a:xfrm>
            <a:off x="4648200" y="0"/>
            <a:ext cx="3962400" cy="400110"/>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Why might tall trees grow faster?</a:t>
            </a:r>
            <a:endParaRPr lang="en-US" sz="2000" b="1" dirty="0">
              <a:solidFill>
                <a:srgbClr val="000000"/>
              </a:solidFill>
              <a:latin typeface="Calibri" pitchFamily="34" charset="0"/>
            </a:endParaRPr>
          </a:p>
        </p:txBody>
      </p:sp>
      <p:sp>
        <p:nvSpPr>
          <p:cNvPr id="17" name="Using"/>
          <p:cNvSpPr txBox="1">
            <a:spLocks noChangeArrowheads="1"/>
          </p:cNvSpPr>
          <p:nvPr/>
        </p:nvSpPr>
        <p:spPr bwMode="auto">
          <a:xfrm>
            <a:off x="4800600" y="381000"/>
            <a:ext cx="4343400" cy="646331"/>
          </a:xfrm>
          <a:prstGeom prst="rect">
            <a:avLst/>
          </a:prstGeom>
          <a:noFill/>
          <a:ln w="9525">
            <a:noFill/>
            <a:miter lim="800000"/>
            <a:headEnd/>
            <a:tailEnd/>
          </a:ln>
        </p:spPr>
        <p:txBody>
          <a:bodyPr wrap="square">
            <a:spAutoFit/>
          </a:bodyPr>
          <a:lstStyle/>
          <a:p>
            <a:pPr lvl="1">
              <a:buFont typeface="Arial" charset="0"/>
              <a:buChar char="•"/>
            </a:pPr>
            <a:r>
              <a:rPr lang="en-US" dirty="0" smtClean="0">
                <a:solidFill>
                  <a:srgbClr val="000000"/>
                </a:solidFill>
                <a:latin typeface="Calibri" pitchFamily="34" charset="0"/>
              </a:rPr>
              <a:t> Past pattern of growth will continue </a:t>
            </a:r>
          </a:p>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Unmeasured environmental factors</a:t>
            </a:r>
            <a:endParaRPr lang="en-US" dirty="0">
              <a:solidFill>
                <a:srgbClr val="000000"/>
              </a:solidFill>
              <a:latin typeface="Calibri" pitchFamily="34" charset="0"/>
            </a:endParaRPr>
          </a:p>
        </p:txBody>
      </p:sp>
      <p:sp>
        <p:nvSpPr>
          <p:cNvPr id="18" name="To measure"/>
          <p:cNvSpPr txBox="1">
            <a:spLocks noChangeArrowheads="1"/>
          </p:cNvSpPr>
          <p:nvPr/>
        </p:nvSpPr>
        <p:spPr bwMode="auto">
          <a:xfrm>
            <a:off x="0" y="1219200"/>
            <a:ext cx="3962400" cy="707886"/>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How can we determine what is really happening?</a:t>
            </a:r>
            <a:endParaRPr lang="en-US" sz="2000" b="1" dirty="0">
              <a:solidFill>
                <a:srgbClr val="000000"/>
              </a:solidFill>
              <a:latin typeface="Calibri" pitchFamily="34" charset="0"/>
            </a:endParaRPr>
          </a:p>
        </p:txBody>
      </p:sp>
      <p:sp>
        <p:nvSpPr>
          <p:cNvPr id="19" name="TextBox 18"/>
          <p:cNvSpPr txBox="1"/>
          <p:nvPr/>
        </p:nvSpPr>
        <p:spPr>
          <a:xfrm>
            <a:off x="2438400" y="5791200"/>
            <a:ext cx="838691" cy="646331"/>
          </a:xfrm>
          <a:prstGeom prst="rect">
            <a:avLst/>
          </a:prstGeom>
          <a:noFill/>
        </p:spPr>
        <p:txBody>
          <a:bodyPr wrap="none" rtlCol="0">
            <a:spAutoFit/>
          </a:bodyPr>
          <a:lstStyle/>
          <a:p>
            <a:pPr algn="ctr"/>
            <a:r>
              <a:rPr lang="en-US" dirty="0" smtClean="0"/>
              <a:t>Oak C</a:t>
            </a:r>
          </a:p>
          <a:p>
            <a:pPr algn="ctr"/>
            <a:r>
              <a:rPr lang="en-US" dirty="0" smtClean="0"/>
              <a:t>Age 4</a:t>
            </a:r>
            <a:endParaRPr lang="en-US" dirty="0"/>
          </a:p>
        </p:txBody>
      </p:sp>
      <p:sp>
        <p:nvSpPr>
          <p:cNvPr id="20" name="TextBox 19"/>
          <p:cNvSpPr txBox="1"/>
          <p:nvPr/>
        </p:nvSpPr>
        <p:spPr>
          <a:xfrm>
            <a:off x="5562600" y="5791200"/>
            <a:ext cx="838691" cy="646331"/>
          </a:xfrm>
          <a:prstGeom prst="rect">
            <a:avLst/>
          </a:prstGeom>
          <a:noFill/>
        </p:spPr>
        <p:txBody>
          <a:bodyPr wrap="none" rtlCol="0">
            <a:spAutoFit/>
          </a:bodyPr>
          <a:lstStyle/>
          <a:p>
            <a:pPr algn="ctr"/>
            <a:r>
              <a:rPr lang="en-US" dirty="0" smtClean="0"/>
              <a:t>Oak D</a:t>
            </a:r>
          </a:p>
          <a:p>
            <a:pPr algn="ctr"/>
            <a:r>
              <a:rPr lang="en-US" dirty="0" smtClean="0"/>
              <a:t>Age 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lstStyle/>
          <a:p>
            <a:r>
              <a:rPr lang="en-US" dirty="0" smtClean="0"/>
              <a:t>9:00-11:00 Value-Added Updates</a:t>
            </a:r>
          </a:p>
          <a:p>
            <a:r>
              <a:rPr lang="en-US" dirty="0" smtClean="0"/>
              <a:t>11:15-11:30 Welcome, Introductions</a:t>
            </a:r>
          </a:p>
          <a:p>
            <a:r>
              <a:rPr lang="en-US" dirty="0" smtClean="0"/>
              <a:t>11:30-12:15 Keynote Luncheon (Kurt Kiefer)</a:t>
            </a:r>
          </a:p>
          <a:p>
            <a:r>
              <a:rPr lang="en-US" dirty="0" smtClean="0"/>
              <a:t>12:15-12:40 Interpreting Value-Added Reports</a:t>
            </a:r>
          </a:p>
          <a:p>
            <a:r>
              <a:rPr lang="en-US" dirty="0" smtClean="0"/>
              <a:t>12:40-1:30 Your Value-Added Reports</a:t>
            </a:r>
          </a:p>
          <a:p>
            <a:r>
              <a:rPr lang="en-US" dirty="0" smtClean="0"/>
              <a:t>1:30-3:00 Breakout Sessions (Pick 3)</a:t>
            </a:r>
          </a:p>
          <a:p>
            <a:r>
              <a:rPr lang="en-US" dirty="0" smtClean="0"/>
              <a:t>3:00-3:15 Networking</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outline"/>
          <p:cNvSpPr/>
          <p:nvPr/>
        </p:nvSpPr>
        <p:spPr>
          <a:xfrm>
            <a:off x="381000" y="1066800"/>
            <a:ext cx="8305800" cy="556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If we plot"/>
          <p:cNvSpPr txBox="1">
            <a:spLocks noChangeArrowheads="1"/>
          </p:cNvSpPr>
          <p:nvPr/>
        </p:nvSpPr>
        <p:spPr bwMode="auto">
          <a:xfrm>
            <a:off x="0" y="152400"/>
            <a:ext cx="9144000" cy="707886"/>
          </a:xfrm>
          <a:prstGeom prst="rect">
            <a:avLst/>
          </a:prstGeom>
          <a:noFill/>
          <a:ln w="9525">
            <a:noFill/>
            <a:miter lim="800000"/>
            <a:headEnd/>
            <a:tailEnd/>
          </a:ln>
        </p:spPr>
        <p:txBody>
          <a:bodyPr>
            <a:spAutoFit/>
          </a:bodyPr>
          <a:lstStyle/>
          <a:p>
            <a:pPr algn="ctr"/>
            <a:r>
              <a:rPr lang="en-US" sz="2000" dirty="0" smtClean="0">
                <a:solidFill>
                  <a:srgbClr val="000000"/>
                </a:solidFill>
                <a:latin typeface="Calibri" pitchFamily="34" charset="0"/>
              </a:rPr>
              <a:t>In the same way we measured the effect of </a:t>
            </a:r>
            <a:r>
              <a:rPr lang="en-US" sz="2000" dirty="0" smtClean="0">
                <a:solidFill>
                  <a:srgbClr val="558ED5"/>
                </a:solidFill>
                <a:latin typeface="Calibri" pitchFamily="34" charset="0"/>
              </a:rPr>
              <a:t>rainfall</a:t>
            </a:r>
            <a:r>
              <a:rPr lang="en-US" sz="2000" dirty="0" smtClean="0">
                <a:solidFill>
                  <a:srgbClr val="000000"/>
                </a:solidFill>
                <a:latin typeface="Calibri" pitchFamily="34" charset="0"/>
              </a:rPr>
              <a:t>, </a:t>
            </a:r>
            <a:r>
              <a:rPr lang="en-US" sz="2000" dirty="0" smtClean="0">
                <a:solidFill>
                  <a:srgbClr val="948A54"/>
                </a:solidFill>
                <a:latin typeface="Calibri" pitchFamily="34" charset="0"/>
              </a:rPr>
              <a:t>soil richness</a:t>
            </a:r>
            <a:r>
              <a:rPr lang="en-US" sz="2000" dirty="0" smtClean="0">
                <a:solidFill>
                  <a:srgbClr val="000000"/>
                </a:solidFill>
                <a:latin typeface="Calibri" pitchFamily="34" charset="0"/>
              </a:rPr>
              <a:t>, and </a:t>
            </a:r>
            <a:r>
              <a:rPr lang="en-US" sz="2000" dirty="0" smtClean="0">
                <a:solidFill>
                  <a:srgbClr val="E46C0A"/>
                </a:solidFill>
                <a:latin typeface="Calibri" pitchFamily="34" charset="0"/>
              </a:rPr>
              <a:t>temperature</a:t>
            </a:r>
            <a:r>
              <a:rPr lang="en-US" sz="2000" dirty="0" smtClean="0">
                <a:solidFill>
                  <a:srgbClr val="000000"/>
                </a:solidFill>
                <a:latin typeface="Calibri" pitchFamily="34" charset="0"/>
              </a:rPr>
              <a:t>, we can determine the effect of </a:t>
            </a:r>
            <a:r>
              <a:rPr lang="en-US" sz="2000" dirty="0" smtClean="0">
                <a:solidFill>
                  <a:srgbClr val="DD3B3C"/>
                </a:solidFill>
                <a:latin typeface="Calibri" pitchFamily="34" charset="0"/>
              </a:rPr>
              <a:t>prior tree height </a:t>
            </a:r>
            <a:r>
              <a:rPr lang="en-US" sz="2000" dirty="0" smtClean="0">
                <a:solidFill>
                  <a:srgbClr val="000000"/>
                </a:solidFill>
                <a:latin typeface="Calibri" pitchFamily="34" charset="0"/>
              </a:rPr>
              <a:t>on growth.</a:t>
            </a:r>
            <a:endParaRPr lang="en-US" sz="2000" dirty="0">
              <a:solidFill>
                <a:srgbClr val="000000"/>
              </a:solidFill>
              <a:latin typeface="Calibri" pitchFamily="34" charset="0"/>
            </a:endParaRPr>
          </a:p>
        </p:txBody>
      </p:sp>
      <p:sp>
        <p:nvSpPr>
          <p:cNvPr id="14" name="TextBox 13"/>
          <p:cNvSpPr txBox="1"/>
          <p:nvPr/>
        </p:nvSpPr>
        <p:spPr>
          <a:xfrm>
            <a:off x="457200" y="1143000"/>
            <a:ext cx="8153400" cy="400110"/>
          </a:xfrm>
          <a:prstGeom prst="rect">
            <a:avLst/>
          </a:prstGeom>
          <a:noFill/>
        </p:spPr>
        <p:txBody>
          <a:bodyPr wrap="square" rtlCol="0">
            <a:spAutoFit/>
          </a:bodyPr>
          <a:lstStyle/>
          <a:p>
            <a:r>
              <a:rPr lang="en-US" sz="2000" b="1" dirty="0" smtClean="0"/>
              <a:t>The Effect of Prior Tree Height on Growth</a:t>
            </a:r>
            <a:endParaRPr lang="en-US" sz="2000" b="1" dirty="0"/>
          </a:p>
        </p:txBody>
      </p:sp>
      <p:sp>
        <p:nvSpPr>
          <p:cNvPr id="15" name="TextBox 14"/>
          <p:cNvSpPr txBox="1"/>
          <p:nvPr/>
        </p:nvSpPr>
        <p:spPr>
          <a:xfrm rot="16200000">
            <a:off x="-947271" y="3549739"/>
            <a:ext cx="3506409" cy="369332"/>
          </a:xfrm>
          <a:prstGeom prst="rect">
            <a:avLst/>
          </a:prstGeom>
          <a:noFill/>
        </p:spPr>
        <p:txBody>
          <a:bodyPr wrap="none" rtlCol="0">
            <a:spAutoFit/>
          </a:bodyPr>
          <a:lstStyle/>
          <a:p>
            <a:r>
              <a:rPr lang="en-US" dirty="0" smtClean="0"/>
              <a:t>Growth from Year 4 to 5 (inches)</a:t>
            </a:r>
            <a:endParaRPr lang="en-US" dirty="0"/>
          </a:p>
        </p:txBody>
      </p:sp>
      <p:sp>
        <p:nvSpPr>
          <p:cNvPr id="16" name="TextBox 15"/>
          <p:cNvSpPr txBox="1"/>
          <p:nvPr/>
        </p:nvSpPr>
        <p:spPr>
          <a:xfrm>
            <a:off x="1600200" y="6248400"/>
            <a:ext cx="4510915" cy="369332"/>
          </a:xfrm>
          <a:prstGeom prst="rect">
            <a:avLst/>
          </a:prstGeom>
          <a:noFill/>
        </p:spPr>
        <p:txBody>
          <a:bodyPr wrap="none" rtlCol="0">
            <a:spAutoFit/>
          </a:bodyPr>
          <a:lstStyle/>
          <a:p>
            <a:r>
              <a:rPr lang="en-US" dirty="0" smtClean="0"/>
              <a:t>Prior Tree Height (Year 4 Height in Inches)</a:t>
            </a:r>
            <a:endParaRPr lang="en-US" dirty="0"/>
          </a:p>
        </p:txBody>
      </p:sp>
      <p:graphicFrame>
        <p:nvGraphicFramePr>
          <p:cNvPr id="17" name="Chart 16"/>
          <p:cNvGraphicFramePr/>
          <p:nvPr/>
        </p:nvGraphicFramePr>
        <p:xfrm>
          <a:off x="990600" y="1524000"/>
          <a:ext cx="7467600" cy="4800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flipV="1">
            <a:off x="2057400" y="2209800"/>
            <a:ext cx="3657600" cy="3124200"/>
          </a:xfrm>
          <a:prstGeom prst="line">
            <a:avLst/>
          </a:prstGeom>
          <a:ln w="38100">
            <a:solidFill>
              <a:srgbClr val="DD3B3C"/>
            </a:solidFill>
          </a:ln>
        </p:spPr>
        <p:style>
          <a:lnRef idx="1">
            <a:schemeClr val="accent2"/>
          </a:lnRef>
          <a:fillRef idx="0">
            <a:schemeClr val="accent2"/>
          </a:fillRef>
          <a:effectRef idx="0">
            <a:schemeClr val="accent2"/>
          </a:effectRef>
          <a:fontRef idx="minor">
            <a:schemeClr val="tx1"/>
          </a:fontRef>
        </p:style>
      </p:cxnSp>
      <p:grpSp>
        <p:nvGrpSpPr>
          <p:cNvPr id="2" name="Group 36"/>
          <p:cNvGrpSpPr/>
          <p:nvPr/>
        </p:nvGrpSpPr>
        <p:grpSpPr>
          <a:xfrm>
            <a:off x="304800" y="4343400"/>
            <a:ext cx="2895599" cy="2359152"/>
            <a:chOff x="304800" y="4343400"/>
            <a:chExt cx="2895599" cy="2359152"/>
          </a:xfrm>
        </p:grpSpPr>
        <p:sp>
          <p:nvSpPr>
            <p:cNvPr id="21" name="Right Arrow 20"/>
            <p:cNvSpPr/>
            <p:nvPr/>
          </p:nvSpPr>
          <p:spPr>
            <a:xfrm rot="16200000">
              <a:off x="2354579" y="5856732"/>
              <a:ext cx="597408" cy="1094232"/>
            </a:xfrm>
            <a:prstGeom prst="rightArrow">
              <a:avLst>
                <a:gd name="adj1" fmla="val 50000"/>
                <a:gd name="adj2" fmla="val 45143"/>
              </a:avLst>
            </a:prstGeom>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pPr algn="ctr"/>
              <a:r>
                <a:rPr lang="en-US" sz="1200" dirty="0" smtClean="0"/>
                <a:t>Oak C</a:t>
              </a:r>
            </a:p>
            <a:p>
              <a:pPr algn="ctr"/>
              <a:r>
                <a:rPr lang="en-US" sz="1200" dirty="0" smtClean="0"/>
                <a:t>(28 in)</a:t>
              </a:r>
              <a:endParaRPr lang="en-US" sz="1200" dirty="0"/>
            </a:p>
          </p:txBody>
        </p:sp>
        <p:sp>
          <p:nvSpPr>
            <p:cNvPr id="23" name="Right Arrow 22"/>
            <p:cNvSpPr/>
            <p:nvPr/>
          </p:nvSpPr>
          <p:spPr>
            <a:xfrm>
              <a:off x="304800" y="4343400"/>
              <a:ext cx="749808" cy="1094232"/>
            </a:xfrm>
            <a:prstGeom prst="rightArrow">
              <a:avLst>
                <a:gd name="adj1" fmla="val 50000"/>
                <a:gd name="adj2" fmla="val 45143"/>
              </a:avLst>
            </a:prstGeom>
          </p:spPr>
          <p:style>
            <a:lnRef idx="2">
              <a:schemeClr val="accent4">
                <a:shade val="50000"/>
              </a:schemeClr>
            </a:lnRef>
            <a:fillRef idx="1">
              <a:schemeClr val="accent4"/>
            </a:fillRef>
            <a:effectRef idx="0">
              <a:schemeClr val="accent4"/>
            </a:effectRef>
            <a:fontRef idx="minor">
              <a:schemeClr val="lt1"/>
            </a:fontRef>
          </p:style>
          <p:txBody>
            <a:bodyPr vert="horz" rtlCol="0" anchor="ctr"/>
            <a:lstStyle/>
            <a:p>
              <a:pPr algn="ctr"/>
              <a:r>
                <a:rPr lang="en-US" sz="1200" dirty="0" smtClean="0"/>
                <a:t>9 in</a:t>
              </a:r>
              <a:endParaRPr lang="en-US" sz="1200" dirty="0"/>
            </a:p>
          </p:txBody>
        </p:sp>
        <p:cxnSp>
          <p:nvCxnSpPr>
            <p:cNvPr id="26" name="Straight Connector 25"/>
            <p:cNvCxnSpPr>
              <a:stCxn id="21" idx="3"/>
            </p:cNvCxnSpPr>
            <p:nvPr/>
          </p:nvCxnSpPr>
          <p:spPr>
            <a:xfrm flipH="1" flipV="1">
              <a:off x="2615184" y="4876800"/>
              <a:ext cx="38099" cy="1228344"/>
            </a:xfrm>
            <a:prstGeom prst="line">
              <a:avLst/>
            </a:prstGeom>
            <a:ln w="22225">
              <a:solidFill>
                <a:srgbClr val="734746"/>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3"/>
            </p:cNvCxnSpPr>
            <p:nvPr/>
          </p:nvCxnSpPr>
          <p:spPr>
            <a:xfrm flipV="1">
              <a:off x="1054608" y="4876800"/>
              <a:ext cx="1536192" cy="13716"/>
            </a:xfrm>
            <a:prstGeom prst="line">
              <a:avLst/>
            </a:prstGeom>
            <a:ln w="22225">
              <a:solidFill>
                <a:srgbClr val="734746"/>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oup 37"/>
          <p:cNvGrpSpPr/>
          <p:nvPr/>
        </p:nvGrpSpPr>
        <p:grpSpPr>
          <a:xfrm>
            <a:off x="304800" y="2209800"/>
            <a:ext cx="5334000" cy="4495800"/>
            <a:chOff x="304800" y="2209800"/>
            <a:chExt cx="5334000" cy="4495800"/>
          </a:xfrm>
        </p:grpSpPr>
        <p:sp>
          <p:nvSpPr>
            <p:cNvPr id="22" name="Right Arrow 21"/>
            <p:cNvSpPr/>
            <p:nvPr/>
          </p:nvSpPr>
          <p:spPr>
            <a:xfrm rot="16200000">
              <a:off x="4792980" y="5859780"/>
              <a:ext cx="597408" cy="1094232"/>
            </a:xfrm>
            <a:prstGeom prst="rightArrow">
              <a:avLst>
                <a:gd name="adj1" fmla="val 50000"/>
                <a:gd name="adj2" fmla="val 45143"/>
              </a:avLst>
            </a:prstGeom>
            <a:solidFill>
              <a:srgbClr val="363A46"/>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pPr algn="ctr"/>
              <a:r>
                <a:rPr lang="en-US" sz="1200" dirty="0" smtClean="0"/>
                <a:t>Oak D</a:t>
              </a:r>
            </a:p>
            <a:p>
              <a:pPr algn="ctr"/>
              <a:r>
                <a:rPr lang="en-US" sz="1200" dirty="0" smtClean="0"/>
                <a:t>(93 in)</a:t>
              </a:r>
              <a:endParaRPr lang="en-US" sz="1200" dirty="0"/>
            </a:p>
          </p:txBody>
        </p:sp>
        <p:sp>
          <p:nvSpPr>
            <p:cNvPr id="24" name="Right Arrow 23"/>
            <p:cNvSpPr/>
            <p:nvPr/>
          </p:nvSpPr>
          <p:spPr>
            <a:xfrm>
              <a:off x="304800" y="2209800"/>
              <a:ext cx="673608" cy="1094232"/>
            </a:xfrm>
            <a:prstGeom prst="rightArrow">
              <a:avLst>
                <a:gd name="adj1" fmla="val 50000"/>
                <a:gd name="adj2" fmla="val 45143"/>
              </a:avLst>
            </a:prstGeom>
            <a:solidFill>
              <a:srgbClr val="363A46"/>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vert="horz" rtlCol="0" anchor="ctr"/>
            <a:lstStyle/>
            <a:p>
              <a:pPr algn="ctr"/>
              <a:r>
                <a:rPr lang="en-US" sz="1200" dirty="0" smtClean="0"/>
                <a:t>30 in</a:t>
              </a:r>
              <a:endParaRPr lang="en-US" sz="1200" dirty="0"/>
            </a:p>
          </p:txBody>
        </p:sp>
        <p:cxnSp>
          <p:nvCxnSpPr>
            <p:cNvPr id="30" name="Straight Connector 29"/>
            <p:cNvCxnSpPr>
              <a:stCxn id="22" idx="3"/>
            </p:cNvCxnSpPr>
            <p:nvPr/>
          </p:nvCxnSpPr>
          <p:spPr>
            <a:xfrm flipV="1">
              <a:off x="5091684" y="2743200"/>
              <a:ext cx="13716" cy="3364992"/>
            </a:xfrm>
            <a:prstGeom prst="line">
              <a:avLst/>
            </a:prstGeom>
            <a:ln w="22225">
              <a:solidFill>
                <a:srgbClr val="363A46"/>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90600" y="2743200"/>
              <a:ext cx="4114800" cy="0"/>
            </a:xfrm>
            <a:prstGeom prst="line">
              <a:avLst/>
            </a:prstGeom>
            <a:ln w="22225">
              <a:solidFill>
                <a:srgbClr val="363A46"/>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Our initial predictions now account for this trend in growth based on prior height.  </a:t>
            </a:r>
            <a:endParaRPr lang="en-US" sz="2000" b="1" dirty="0">
              <a:solidFill>
                <a:srgbClr val="000000"/>
              </a:solidFill>
              <a:latin typeface="Calibri" pitchFamily="34" charset="0"/>
            </a:endParaRPr>
          </a:p>
        </p:txBody>
      </p:sp>
      <p:sp>
        <p:nvSpPr>
          <p:cNvPr id="11" name="Using"/>
          <p:cNvSpPr txBox="1">
            <a:spLocks noChangeArrowheads="1"/>
          </p:cNvSpPr>
          <p:nvPr/>
        </p:nvSpPr>
        <p:spPr bwMode="auto">
          <a:xfrm>
            <a:off x="0" y="381000"/>
            <a:ext cx="9144000" cy="646331"/>
          </a:xfrm>
          <a:prstGeom prst="rect">
            <a:avLst/>
          </a:prstGeom>
          <a:noFill/>
          <a:ln w="9525">
            <a:noFill/>
            <a:miter lim="800000"/>
            <a:headEnd/>
            <a:tailEnd/>
          </a:ln>
        </p:spPr>
        <p:txBody>
          <a:bodyPr wrap="square">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The final predictions would also account for </a:t>
            </a:r>
            <a:br>
              <a:rPr lang="en-US" dirty="0" smtClean="0">
                <a:solidFill>
                  <a:srgbClr val="000000"/>
                </a:solidFill>
                <a:latin typeface="Calibri" pitchFamily="34" charset="0"/>
              </a:rPr>
            </a:br>
            <a:r>
              <a:rPr lang="en-US" dirty="0" smtClean="0">
                <a:solidFill>
                  <a:srgbClr val="000000"/>
                </a:solidFill>
                <a:latin typeface="Calibri" pitchFamily="34" charset="0"/>
              </a:rPr>
              <a:t>        </a:t>
            </a:r>
            <a:r>
              <a:rPr lang="en-US" dirty="0" smtClean="0">
                <a:solidFill>
                  <a:srgbClr val="558ED5"/>
                </a:solidFill>
                <a:latin typeface="Calibri" pitchFamily="34" charset="0"/>
              </a:rPr>
              <a:t>rainfall</a:t>
            </a:r>
            <a:r>
              <a:rPr lang="en-US" dirty="0" smtClean="0">
                <a:solidFill>
                  <a:srgbClr val="000000"/>
                </a:solidFill>
                <a:latin typeface="Calibri" pitchFamily="34" charset="0"/>
              </a:rPr>
              <a:t>, </a:t>
            </a:r>
            <a:r>
              <a:rPr lang="en-US" dirty="0" smtClean="0">
                <a:solidFill>
                  <a:srgbClr val="948A54"/>
                </a:solidFill>
                <a:latin typeface="Calibri" pitchFamily="34" charset="0"/>
              </a:rPr>
              <a:t>soil richness</a:t>
            </a:r>
            <a:r>
              <a:rPr lang="en-US" dirty="0" smtClean="0">
                <a:solidFill>
                  <a:srgbClr val="000000"/>
                </a:solidFill>
                <a:latin typeface="Calibri" pitchFamily="34" charset="0"/>
              </a:rPr>
              <a:t>, and </a:t>
            </a:r>
            <a:r>
              <a:rPr lang="en-US" dirty="0" smtClean="0">
                <a:solidFill>
                  <a:srgbClr val="E46C0A"/>
                </a:solidFill>
                <a:latin typeface="Calibri" pitchFamily="34" charset="0"/>
              </a:rPr>
              <a:t>temperature</a:t>
            </a:r>
            <a:r>
              <a:rPr lang="en-US" dirty="0" smtClean="0">
                <a:solidFill>
                  <a:srgbClr val="000000"/>
                </a:solidFill>
                <a:latin typeface="Calibri" pitchFamily="34" charset="0"/>
              </a:rPr>
              <a:t>.</a:t>
            </a:r>
            <a:endParaRPr lang="en-US" dirty="0">
              <a:solidFill>
                <a:srgbClr val="000000"/>
              </a:solidFill>
              <a:latin typeface="Calibri" pitchFamily="34" charset="0"/>
            </a:endParaRPr>
          </a:p>
        </p:txBody>
      </p:sp>
      <p:pic>
        <p:nvPicPr>
          <p:cNvPr id="25" name="Picture 24" descr="Just Small.png"/>
          <p:cNvPicPr>
            <a:picLocks noChangeAspect="1"/>
          </p:cNvPicPr>
          <p:nvPr/>
        </p:nvPicPr>
        <p:blipFill>
          <a:blip r:embed="rId4" cstate="print"/>
          <a:stretch>
            <a:fillRect/>
          </a:stretch>
        </p:blipFill>
        <p:spPr>
          <a:xfrm>
            <a:off x="609600" y="4410670"/>
            <a:ext cx="920099" cy="1313151"/>
          </a:xfrm>
          <a:prstGeom prst="rect">
            <a:avLst/>
          </a:prstGeom>
        </p:spPr>
      </p:pic>
      <p:sp>
        <p:nvSpPr>
          <p:cNvPr id="19" name="TextBox 18"/>
          <p:cNvSpPr txBox="1"/>
          <p:nvPr/>
        </p:nvSpPr>
        <p:spPr>
          <a:xfrm>
            <a:off x="685800" y="5858470"/>
            <a:ext cx="838691" cy="646331"/>
          </a:xfrm>
          <a:prstGeom prst="rect">
            <a:avLst/>
          </a:prstGeom>
          <a:noFill/>
        </p:spPr>
        <p:txBody>
          <a:bodyPr wrap="none" rtlCol="0">
            <a:spAutoFit/>
          </a:bodyPr>
          <a:lstStyle/>
          <a:p>
            <a:pPr algn="ctr"/>
            <a:r>
              <a:rPr lang="en-US" dirty="0" smtClean="0"/>
              <a:t>Oak C</a:t>
            </a:r>
          </a:p>
          <a:p>
            <a:pPr algn="ctr"/>
            <a:r>
              <a:rPr lang="en-US" dirty="0" smtClean="0"/>
              <a:t>Age 4</a:t>
            </a:r>
            <a:endParaRPr lang="en-US" dirty="0"/>
          </a:p>
        </p:txBody>
      </p:sp>
      <p:sp>
        <p:nvSpPr>
          <p:cNvPr id="20" name="TextBox 19"/>
          <p:cNvSpPr txBox="1"/>
          <p:nvPr/>
        </p:nvSpPr>
        <p:spPr>
          <a:xfrm>
            <a:off x="4800109" y="5858470"/>
            <a:ext cx="838691" cy="646331"/>
          </a:xfrm>
          <a:prstGeom prst="rect">
            <a:avLst/>
          </a:prstGeom>
          <a:noFill/>
        </p:spPr>
        <p:txBody>
          <a:bodyPr wrap="none" rtlCol="0">
            <a:spAutoFit/>
          </a:bodyPr>
          <a:lstStyle/>
          <a:p>
            <a:pPr algn="ctr"/>
            <a:r>
              <a:rPr lang="en-US" dirty="0" smtClean="0"/>
              <a:t>Oak D</a:t>
            </a:r>
          </a:p>
          <a:p>
            <a:pPr algn="ctr"/>
            <a:r>
              <a:rPr lang="en-US" dirty="0" smtClean="0"/>
              <a:t>Age 4</a:t>
            </a:r>
            <a:endParaRPr lang="en-US" dirty="0"/>
          </a:p>
        </p:txBody>
      </p:sp>
      <p:pic>
        <p:nvPicPr>
          <p:cNvPr id="21" name="Picture 20" descr="Just Tall.png"/>
          <p:cNvPicPr>
            <a:picLocks noChangeAspect="1"/>
          </p:cNvPicPr>
          <p:nvPr/>
        </p:nvPicPr>
        <p:blipFill>
          <a:blip r:embed="rId5" cstate="print">
            <a:duotone>
              <a:prstClr val="black"/>
              <a:schemeClr val="accent1">
                <a:tint val="45000"/>
                <a:satMod val="400000"/>
              </a:schemeClr>
            </a:duotone>
          </a:blip>
          <a:stretch>
            <a:fillRect/>
          </a:stretch>
        </p:blipFill>
        <p:spPr>
          <a:xfrm>
            <a:off x="6019800" y="372070"/>
            <a:ext cx="4242404" cy="5389301"/>
          </a:xfrm>
          <a:prstGeom prst="rect">
            <a:avLst/>
          </a:prstGeom>
        </p:spPr>
      </p:pic>
      <p:pic>
        <p:nvPicPr>
          <p:cNvPr id="22" name="Picture 21" descr="Just Small.png"/>
          <p:cNvPicPr>
            <a:picLocks noChangeAspect="1"/>
          </p:cNvPicPr>
          <p:nvPr/>
        </p:nvPicPr>
        <p:blipFill>
          <a:blip r:embed="rId4" cstate="print">
            <a:duotone>
              <a:prstClr val="black"/>
              <a:schemeClr val="accent1">
                <a:tint val="45000"/>
                <a:satMod val="400000"/>
              </a:schemeClr>
            </a:duotone>
          </a:blip>
          <a:stretch>
            <a:fillRect/>
          </a:stretch>
        </p:blipFill>
        <p:spPr>
          <a:xfrm>
            <a:off x="1802430" y="3953470"/>
            <a:ext cx="1240450" cy="1770351"/>
          </a:xfrm>
          <a:prstGeom prst="rect">
            <a:avLst/>
          </a:prstGeom>
        </p:spPr>
      </p:pic>
      <p:sp>
        <p:nvSpPr>
          <p:cNvPr id="23" name="TextBox 22"/>
          <p:cNvSpPr txBox="1"/>
          <p:nvPr/>
        </p:nvSpPr>
        <p:spPr>
          <a:xfrm>
            <a:off x="1767648" y="5858470"/>
            <a:ext cx="1364476" cy="923330"/>
          </a:xfrm>
          <a:prstGeom prst="rect">
            <a:avLst/>
          </a:prstGeom>
          <a:noFill/>
        </p:spPr>
        <p:txBody>
          <a:bodyPr wrap="none" rtlCol="0">
            <a:spAutoFit/>
          </a:bodyPr>
          <a:lstStyle/>
          <a:p>
            <a:pPr algn="ctr"/>
            <a:r>
              <a:rPr lang="en-US" dirty="0" smtClean="0"/>
              <a:t>Oak C</a:t>
            </a:r>
          </a:p>
          <a:p>
            <a:pPr algn="ctr"/>
            <a:r>
              <a:rPr lang="en-US" dirty="0" smtClean="0"/>
              <a:t>Age 5</a:t>
            </a:r>
          </a:p>
          <a:p>
            <a:pPr algn="ctr"/>
            <a:r>
              <a:rPr lang="en-US" dirty="0" smtClean="0"/>
              <a:t>(Prediction)</a:t>
            </a:r>
            <a:endParaRPr lang="en-US" dirty="0"/>
          </a:p>
        </p:txBody>
      </p:sp>
      <p:sp>
        <p:nvSpPr>
          <p:cNvPr id="26" name="TextBox 25"/>
          <p:cNvSpPr txBox="1"/>
          <p:nvPr/>
        </p:nvSpPr>
        <p:spPr>
          <a:xfrm>
            <a:off x="7474724" y="5858470"/>
            <a:ext cx="1364476" cy="923330"/>
          </a:xfrm>
          <a:prstGeom prst="rect">
            <a:avLst/>
          </a:prstGeom>
          <a:noFill/>
        </p:spPr>
        <p:txBody>
          <a:bodyPr wrap="none" rtlCol="0">
            <a:spAutoFit/>
          </a:bodyPr>
          <a:lstStyle/>
          <a:p>
            <a:pPr algn="ctr"/>
            <a:r>
              <a:rPr lang="en-US" dirty="0" smtClean="0"/>
              <a:t>Oak D</a:t>
            </a:r>
          </a:p>
          <a:p>
            <a:pPr algn="ctr"/>
            <a:r>
              <a:rPr lang="en-US" dirty="0" smtClean="0"/>
              <a:t>Age 5</a:t>
            </a:r>
          </a:p>
          <a:p>
            <a:pPr algn="ctr"/>
            <a:r>
              <a:rPr lang="en-US" dirty="0" smtClean="0"/>
              <a:t>(Prediction)</a:t>
            </a:r>
            <a:endParaRPr lang="en-US" dirty="0"/>
          </a:p>
        </p:txBody>
      </p:sp>
      <p:pic>
        <p:nvPicPr>
          <p:cNvPr id="24" name="Picture 23" descr="Just Tall.png"/>
          <p:cNvPicPr>
            <a:picLocks noChangeAspect="1"/>
          </p:cNvPicPr>
          <p:nvPr/>
        </p:nvPicPr>
        <p:blipFill>
          <a:blip r:embed="rId5" cstate="print"/>
          <a:stretch>
            <a:fillRect/>
          </a:stretch>
        </p:blipFill>
        <p:spPr>
          <a:xfrm>
            <a:off x="3607770" y="1438870"/>
            <a:ext cx="3402630" cy="4322501"/>
          </a:xfrm>
          <a:prstGeom prst="rect">
            <a:avLst/>
          </a:prstGeom>
        </p:spPr>
      </p:pic>
      <p:sp>
        <p:nvSpPr>
          <p:cNvPr id="29" name="TextBox 45"/>
          <p:cNvSpPr txBox="1">
            <a:spLocks noChangeArrowheads="1"/>
          </p:cNvSpPr>
          <p:nvPr/>
        </p:nvSpPr>
        <p:spPr bwMode="auto">
          <a:xfrm rot="20334320">
            <a:off x="1272619" y="3716294"/>
            <a:ext cx="885179" cy="461665"/>
          </a:xfrm>
          <a:prstGeom prst="rect">
            <a:avLst/>
          </a:prstGeom>
          <a:noFill/>
          <a:ln w="9525">
            <a:noFill/>
            <a:miter lim="800000"/>
            <a:headEnd/>
            <a:tailEnd/>
          </a:ln>
        </p:spPr>
        <p:txBody>
          <a:bodyPr wrap="none">
            <a:spAutoFit/>
          </a:bodyPr>
          <a:lstStyle/>
          <a:p>
            <a:r>
              <a:rPr lang="en-US" sz="2400" b="1" dirty="0" smtClean="0">
                <a:solidFill>
                  <a:srgbClr val="704D74"/>
                </a:solidFill>
                <a:latin typeface="Calibri" pitchFamily="34" charset="0"/>
              </a:rPr>
              <a:t>+</a:t>
            </a:r>
            <a:r>
              <a:rPr lang="en-US" sz="2400" b="1" dirty="0">
                <a:solidFill>
                  <a:srgbClr val="704D74"/>
                </a:solidFill>
                <a:latin typeface="Calibri" pitchFamily="34" charset="0"/>
              </a:rPr>
              <a:t>9</a:t>
            </a:r>
            <a:r>
              <a:rPr lang="en-US" sz="2400" b="1" dirty="0" smtClean="0">
                <a:solidFill>
                  <a:srgbClr val="704D74"/>
                </a:solidFill>
                <a:latin typeface="Calibri" pitchFamily="34" charset="0"/>
              </a:rPr>
              <a:t> </a:t>
            </a:r>
            <a:r>
              <a:rPr lang="en-US" sz="2400" b="1" dirty="0">
                <a:solidFill>
                  <a:srgbClr val="704D74"/>
                </a:solidFill>
                <a:latin typeface="Calibri" pitchFamily="34" charset="0"/>
              </a:rPr>
              <a:t>in.</a:t>
            </a:r>
          </a:p>
        </p:txBody>
      </p:sp>
      <p:cxnSp>
        <p:nvCxnSpPr>
          <p:cNvPr id="30" name="Straight Arrow Connector 29"/>
          <p:cNvCxnSpPr>
            <a:endCxn id="22" idx="0"/>
          </p:cNvCxnSpPr>
          <p:nvPr/>
        </p:nvCxnSpPr>
        <p:spPr bwMode="auto">
          <a:xfrm flipV="1">
            <a:off x="1219200" y="3953470"/>
            <a:ext cx="1203455" cy="444500"/>
          </a:xfrm>
          <a:prstGeom prst="straightConnector1">
            <a:avLst/>
          </a:prstGeom>
          <a:ln w="5080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32" name="TextBox 45"/>
          <p:cNvSpPr txBox="1">
            <a:spLocks noChangeArrowheads="1"/>
          </p:cNvSpPr>
          <p:nvPr/>
        </p:nvSpPr>
        <p:spPr bwMode="auto">
          <a:xfrm rot="20334320">
            <a:off x="5762639" y="570335"/>
            <a:ext cx="1126217" cy="461665"/>
          </a:xfrm>
          <a:prstGeom prst="rect">
            <a:avLst/>
          </a:prstGeom>
          <a:noFill/>
          <a:ln w="9525">
            <a:noFill/>
            <a:miter lim="800000"/>
            <a:headEnd/>
            <a:tailEnd/>
          </a:ln>
        </p:spPr>
        <p:txBody>
          <a:bodyPr wrap="square">
            <a:spAutoFit/>
          </a:bodyPr>
          <a:lstStyle/>
          <a:p>
            <a:r>
              <a:rPr lang="en-US" sz="2400" b="1" dirty="0" smtClean="0">
                <a:solidFill>
                  <a:srgbClr val="704D74"/>
                </a:solidFill>
                <a:latin typeface="Calibri" pitchFamily="34" charset="0"/>
              </a:rPr>
              <a:t>+30 </a:t>
            </a:r>
            <a:r>
              <a:rPr lang="en-US" sz="2400" b="1" dirty="0">
                <a:solidFill>
                  <a:srgbClr val="704D74"/>
                </a:solidFill>
                <a:latin typeface="Calibri" pitchFamily="34" charset="0"/>
              </a:rPr>
              <a:t>in.</a:t>
            </a:r>
          </a:p>
        </p:txBody>
      </p:sp>
      <p:cxnSp>
        <p:nvCxnSpPr>
          <p:cNvPr id="33" name="Straight Arrow Connector 32"/>
          <p:cNvCxnSpPr/>
          <p:nvPr/>
        </p:nvCxnSpPr>
        <p:spPr bwMode="auto">
          <a:xfrm flipV="1">
            <a:off x="5181600" y="448270"/>
            <a:ext cx="2667000" cy="1054100"/>
          </a:xfrm>
          <a:prstGeom prst="straightConnector1">
            <a:avLst/>
          </a:prstGeom>
          <a:ln w="5080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35" name="To measure"/>
          <p:cNvSpPr txBox="1">
            <a:spLocks noChangeArrowheads="1"/>
          </p:cNvSpPr>
          <p:nvPr/>
        </p:nvSpPr>
        <p:spPr bwMode="auto">
          <a:xfrm>
            <a:off x="0" y="1219200"/>
            <a:ext cx="3962400" cy="1015663"/>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How can we accomplish this fairness factor in the education context?</a:t>
            </a:r>
            <a:endParaRPr lang="en-US" sz="2000" b="1" dirty="0">
              <a:solidFill>
                <a:srgbClr val="00000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df</a:t>
            </a:r>
            <a:endParaRPr lang="en-US" dirty="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Analyzing test score gain </a:t>
            </a:r>
            <a:br>
              <a:rPr lang="en-US" dirty="0" smtClean="0"/>
            </a:br>
            <a:r>
              <a:rPr lang="en-US" dirty="0" smtClean="0"/>
              <a:t>to be fair to teachers</a:t>
            </a:r>
            <a:endParaRPr lang="en-US" dirty="0"/>
          </a:p>
        </p:txBody>
      </p:sp>
      <p:graphicFrame>
        <p:nvGraphicFramePr>
          <p:cNvPr id="4" name="Table 3"/>
          <p:cNvGraphicFramePr>
            <a:graphicFrameLocks noGrp="1"/>
          </p:cNvGraphicFramePr>
          <p:nvPr/>
        </p:nvGraphicFramePr>
        <p:xfrm>
          <a:off x="257175" y="1514475"/>
          <a:ext cx="4764667" cy="5067301"/>
        </p:xfrm>
        <a:graphic>
          <a:graphicData uri="http://schemas.openxmlformats.org/drawingml/2006/table">
            <a:tbl>
              <a:tblPr/>
              <a:tblGrid>
                <a:gridCol w="1774724"/>
                <a:gridCol w="1509486"/>
                <a:gridCol w="1480457"/>
              </a:tblGrid>
              <a:tr h="640693">
                <a:tc>
                  <a:txBody>
                    <a:bodyPr/>
                    <a:lstStyle/>
                    <a:p>
                      <a:pPr algn="l" rtl="0" fontAlgn="t"/>
                      <a:r>
                        <a:rPr lang="en-US" sz="1600" b="1" i="0" u="none" strike="noStrike" dirty="0" smtClean="0">
                          <a:solidFill>
                            <a:srgbClr val="000000"/>
                          </a:solidFill>
                          <a:latin typeface="Calibri"/>
                        </a:rPr>
                        <a:t>  Student </a:t>
                      </a:r>
                      <a:endParaRPr lang="en-US" sz="1600" b="1" i="0" u="none" strike="noStrike" dirty="0">
                        <a:solidFill>
                          <a:srgbClr val="000000"/>
                        </a:solidFill>
                        <a:latin typeface="Calibri"/>
                      </a:endParaRP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Abbot, Tina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244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E"/>
                    </a:solidFill>
                  </a:tcPr>
                </a:tc>
                <a:tc>
                  <a:txBody>
                    <a:bodyPr/>
                    <a:lstStyle/>
                    <a:p>
                      <a:pPr algn="ctr" fontAlgn="b"/>
                      <a:r>
                        <a:rPr lang="en-US" sz="1800" b="1" i="0" u="none" strike="noStrike" dirty="0">
                          <a:solidFill>
                            <a:srgbClr val="000000"/>
                          </a:solidFill>
                          <a:latin typeface="Calibri"/>
                        </a:rPr>
                        <a:t>279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r>
              <a:tr h="368884">
                <a:tc>
                  <a:txBody>
                    <a:bodyPr/>
                    <a:lstStyle/>
                    <a:p>
                      <a:pPr algn="l" rtl="0" fontAlgn="t"/>
                      <a:r>
                        <a:rPr lang="en-US" sz="1500" b="0" i="0" u="none" strike="noStrike" dirty="0">
                          <a:solidFill>
                            <a:srgbClr val="000000"/>
                          </a:solidFill>
                          <a:latin typeface="Calibri"/>
                        </a:rPr>
                        <a:t>  Acosta, Lilly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b"/>
                      <a:r>
                        <a:rPr lang="en-US" sz="1800" b="1" i="0" u="none" strike="noStrike" dirty="0">
                          <a:solidFill>
                            <a:srgbClr val="000000"/>
                          </a:solidFill>
                          <a:latin typeface="Calibri"/>
                        </a:rPr>
                        <a:t>297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r>
              <a:tr h="368884">
                <a:tc>
                  <a:txBody>
                    <a:bodyPr/>
                    <a:lstStyle/>
                    <a:p>
                      <a:pPr algn="l" rtl="0" fontAlgn="t"/>
                      <a:r>
                        <a:rPr lang="en-US" sz="1500" b="0" i="0" u="none" strike="noStrike" dirty="0">
                          <a:solidFill>
                            <a:srgbClr val="000000"/>
                          </a:solidFill>
                          <a:latin typeface="Calibri"/>
                        </a:rPr>
                        <a:t>  Adams, Daniel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294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r>
              <a:tr h="368884">
                <a:tc>
                  <a:txBody>
                    <a:bodyPr/>
                    <a:lstStyle/>
                    <a:p>
                      <a:pPr algn="l" rtl="0" fontAlgn="t"/>
                      <a:r>
                        <a:rPr lang="en-US" sz="1500" b="0" i="0" u="none" strike="noStrike" dirty="0">
                          <a:solidFill>
                            <a:srgbClr val="000000"/>
                          </a:solidFill>
                          <a:latin typeface="Calibri"/>
                        </a:rPr>
                        <a:t>  Adams, James</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3"/>
                    </a:solidFill>
                  </a:tcPr>
                </a:tc>
                <a:tc>
                  <a:txBody>
                    <a:bodyPr/>
                    <a:lstStyle/>
                    <a:p>
                      <a:pPr algn="ctr" fontAlgn="b"/>
                      <a:r>
                        <a:rPr lang="en-US" sz="1800" b="1" i="0" u="none" strike="noStrike" dirty="0">
                          <a:solidFill>
                            <a:srgbClr val="000000"/>
                          </a:solidFill>
                          <a:latin typeface="Calibri"/>
                        </a:rPr>
                        <a:t>290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r>
              <a:tr h="368884">
                <a:tc>
                  <a:txBody>
                    <a:bodyPr/>
                    <a:lstStyle/>
                    <a:p>
                      <a:pPr algn="l" rtl="0" fontAlgn="t"/>
                      <a:r>
                        <a:rPr lang="en-US" sz="1500" b="0" i="0" u="none" strike="noStrike" dirty="0">
                          <a:solidFill>
                            <a:srgbClr val="000000"/>
                          </a:solidFill>
                          <a:latin typeface="Calibri"/>
                        </a:rPr>
                        <a:t>  Allen, Susan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323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368884">
                <a:tc>
                  <a:txBody>
                    <a:bodyPr/>
                    <a:lstStyle/>
                    <a:p>
                      <a:pPr algn="l" rtl="0" fontAlgn="t"/>
                      <a:r>
                        <a:rPr lang="en-US" sz="1500" b="0" i="0" u="none" strike="noStrike" dirty="0">
                          <a:solidFill>
                            <a:srgbClr val="000000"/>
                          </a:solidFill>
                          <a:latin typeface="Calibri"/>
                        </a:rPr>
                        <a:t>  Alvarez, Jose</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ctr" fontAlgn="b"/>
                      <a:r>
                        <a:rPr lang="en-US" sz="1800" b="1" i="0" u="none" strike="noStrike" dirty="0">
                          <a:solidFill>
                            <a:srgbClr val="000000"/>
                          </a:solidFill>
                          <a:latin typeface="Calibri"/>
                        </a:rPr>
                        <a:t>313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r>
              <a:tr h="368884">
                <a:tc>
                  <a:txBody>
                    <a:bodyPr/>
                    <a:lstStyle/>
                    <a:p>
                      <a:pPr algn="l" rtl="0" fontAlgn="t"/>
                      <a:r>
                        <a:rPr lang="en-US" sz="1500" b="0" i="0" u="none" strike="noStrike" dirty="0">
                          <a:solidFill>
                            <a:srgbClr val="000000"/>
                          </a:solidFill>
                          <a:latin typeface="Calibri"/>
                        </a:rPr>
                        <a:t>  Alvarez, Michelle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ctr" fontAlgn="b"/>
                      <a:r>
                        <a:rPr lang="en-US" sz="1800" b="1" i="0" u="none" strike="noStrike" dirty="0">
                          <a:solidFill>
                            <a:srgbClr val="000000"/>
                          </a:solidFill>
                          <a:latin typeface="Calibri"/>
                        </a:rPr>
                        <a:t>285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r>
              <a:tr h="368884">
                <a:tc>
                  <a:txBody>
                    <a:bodyPr/>
                    <a:lstStyle/>
                    <a:p>
                      <a:pPr algn="l" rtl="0" fontAlgn="t"/>
                      <a:r>
                        <a:rPr lang="en-US" sz="1500" b="0" i="0" u="none" strike="noStrike" dirty="0">
                          <a:solidFill>
                            <a:srgbClr val="000000"/>
                          </a:solidFill>
                          <a:latin typeface="Calibri"/>
                        </a:rPr>
                        <a:t>  Anderson, Chris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b"/>
                      <a:r>
                        <a:rPr lang="en-US" sz="1800" b="1" i="0" u="none" strike="noStrike" dirty="0">
                          <a:solidFill>
                            <a:srgbClr val="000000"/>
                          </a:solidFill>
                          <a:latin typeface="Calibri"/>
                        </a:rPr>
                        <a:t>277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tr>
              <a:tr h="368884">
                <a:tc>
                  <a:txBody>
                    <a:bodyPr/>
                    <a:lstStyle/>
                    <a:p>
                      <a:pPr algn="l" rtl="0" fontAlgn="t"/>
                      <a:r>
                        <a:rPr lang="en-US" sz="1500" b="0" i="0" u="none" strike="noStrike" dirty="0">
                          <a:solidFill>
                            <a:srgbClr val="000000"/>
                          </a:solidFill>
                          <a:latin typeface="Calibri"/>
                        </a:rPr>
                        <a:t>  Anderson, Laura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97E"/>
                    </a:solidFill>
                  </a:tcPr>
                </a:tc>
                <a:tc>
                  <a:txBody>
                    <a:bodyPr/>
                    <a:lstStyle/>
                    <a:p>
                      <a:pPr algn="ctr" fontAlgn="b"/>
                      <a:r>
                        <a:rPr lang="en-US" sz="1800" b="1" i="0" u="none" strike="noStrike" dirty="0">
                          <a:solidFill>
                            <a:srgbClr val="000000"/>
                          </a:solidFill>
                          <a:latin typeface="Calibri"/>
                        </a:rPr>
                        <a:t>317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r>
              <a:tr h="368884">
                <a:tc>
                  <a:txBody>
                    <a:bodyPr/>
                    <a:lstStyle/>
                    <a:p>
                      <a:pPr algn="l" rtl="0" fontAlgn="t"/>
                      <a:r>
                        <a:rPr lang="en-US" sz="1500" b="0" i="0" u="none" strike="noStrike" dirty="0">
                          <a:solidFill>
                            <a:srgbClr val="000000"/>
                          </a:solidFill>
                          <a:latin typeface="Calibri"/>
                        </a:rPr>
                        <a:t>  Anderson, Steven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288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ctr" fontAlgn="b"/>
                      <a:r>
                        <a:rPr lang="en-US" sz="1800" b="1" i="0" u="none" strike="noStrike" dirty="0">
                          <a:solidFill>
                            <a:srgbClr val="000000"/>
                          </a:solidFill>
                          <a:latin typeface="Calibri"/>
                        </a:rPr>
                        <a:t>308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r>
              <a:tr h="368884">
                <a:tc>
                  <a:txBody>
                    <a:bodyPr/>
                    <a:lstStyle/>
                    <a:p>
                      <a:pPr algn="l" rtl="0" fontAlgn="t"/>
                      <a:r>
                        <a:rPr lang="en-US" sz="1500" b="0" i="0" u="none" strike="noStrike" dirty="0">
                          <a:solidFill>
                            <a:srgbClr val="000000"/>
                          </a:solidFill>
                          <a:latin typeface="Calibri"/>
                        </a:rPr>
                        <a:t>  Andrews, William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238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271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r>
              <a:tr h="368884">
                <a:tc>
                  <a:txBody>
                    <a:bodyPr/>
                    <a:lstStyle/>
                    <a:p>
                      <a:pPr algn="l" rtl="0" fontAlgn="t"/>
                      <a:r>
                        <a:rPr lang="en-US" sz="1500" b="0" i="0" u="none" strike="noStrike" dirty="0">
                          <a:solidFill>
                            <a:srgbClr val="000000"/>
                          </a:solidFill>
                          <a:latin typeface="Calibri"/>
                        </a:rPr>
                        <a:t>  Atkinson, Carol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264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ctr" fontAlgn="b"/>
                      <a:r>
                        <a:rPr lang="en-US" sz="1800" b="1" i="0" u="none" strike="noStrike" dirty="0">
                          <a:solidFill>
                            <a:srgbClr val="000000"/>
                          </a:solidFill>
                          <a:latin typeface="Calibri"/>
                        </a:rPr>
                        <a:t>286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r>
            </a:tbl>
          </a:graphicData>
        </a:graphic>
      </p:graphicFrame>
      <p:sp>
        <p:nvSpPr>
          <p:cNvPr id="5" name="Rectangle 4"/>
          <p:cNvSpPr/>
          <p:nvPr/>
        </p:nvSpPr>
        <p:spPr>
          <a:xfrm>
            <a:off x="7975600" y="2362200"/>
            <a:ext cx="838200" cy="1358900"/>
          </a:xfrm>
          <a:prstGeom prst="rect">
            <a:avLst/>
          </a:prstGeom>
          <a:gradFill>
            <a:gsLst>
              <a:gs pos="5000">
                <a:srgbClr val="63BE7B"/>
              </a:gs>
              <a:gs pos="50000">
                <a:srgbClr val="F9EA84"/>
              </a:gs>
              <a:gs pos="95000">
                <a:srgbClr val="F8696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99" name="TextBox 6"/>
          <p:cNvSpPr txBox="1">
            <a:spLocks noChangeArrowheads="1"/>
          </p:cNvSpPr>
          <p:nvPr/>
        </p:nvSpPr>
        <p:spPr bwMode="auto">
          <a:xfrm>
            <a:off x="7175500" y="2222500"/>
            <a:ext cx="612775" cy="369888"/>
          </a:xfrm>
          <a:prstGeom prst="rect">
            <a:avLst/>
          </a:prstGeom>
          <a:noFill/>
          <a:ln w="9525">
            <a:noFill/>
            <a:miter lim="800000"/>
            <a:headEnd/>
            <a:tailEnd/>
          </a:ln>
        </p:spPr>
        <p:txBody>
          <a:bodyPr>
            <a:spAutoFit/>
          </a:bodyPr>
          <a:lstStyle/>
          <a:p>
            <a:r>
              <a:rPr lang="en-US" dirty="0">
                <a:latin typeface="Calibri" pitchFamily="34" charset="0"/>
              </a:rPr>
              <a:t>High</a:t>
            </a:r>
          </a:p>
        </p:txBody>
      </p:sp>
      <p:sp>
        <p:nvSpPr>
          <p:cNvPr id="14400" name="TextBox 7"/>
          <p:cNvSpPr txBox="1">
            <a:spLocks noChangeArrowheads="1"/>
          </p:cNvSpPr>
          <p:nvPr/>
        </p:nvSpPr>
        <p:spPr bwMode="auto">
          <a:xfrm>
            <a:off x="7213600" y="3505200"/>
            <a:ext cx="568325" cy="369888"/>
          </a:xfrm>
          <a:prstGeom prst="rect">
            <a:avLst/>
          </a:prstGeom>
          <a:noFill/>
          <a:ln w="9525">
            <a:noFill/>
            <a:miter lim="800000"/>
            <a:headEnd/>
            <a:tailEnd/>
          </a:ln>
        </p:spPr>
        <p:txBody>
          <a:bodyPr>
            <a:spAutoFit/>
          </a:bodyPr>
          <a:lstStyle/>
          <a:p>
            <a:r>
              <a:rPr lang="en-US" dirty="0">
                <a:latin typeface="Calibri" pitchFamily="34" charset="0"/>
              </a:rPr>
              <a:t>Low</a:t>
            </a:r>
          </a:p>
        </p:txBody>
      </p:sp>
      <p:sp>
        <p:nvSpPr>
          <p:cNvPr id="14401" name="TextBox 8"/>
          <p:cNvSpPr txBox="1">
            <a:spLocks noChangeArrowheads="1"/>
          </p:cNvSpPr>
          <p:nvPr/>
        </p:nvSpPr>
        <p:spPr bwMode="auto">
          <a:xfrm>
            <a:off x="7086600" y="1460500"/>
            <a:ext cx="1981200" cy="830263"/>
          </a:xfrm>
          <a:prstGeom prst="rect">
            <a:avLst/>
          </a:prstGeom>
          <a:noFill/>
          <a:ln w="9525">
            <a:noFill/>
            <a:miter lim="800000"/>
            <a:headEnd/>
            <a:tailEnd/>
          </a:ln>
        </p:spPr>
        <p:txBody>
          <a:bodyPr>
            <a:spAutoFit/>
          </a:bodyPr>
          <a:lstStyle/>
          <a:p>
            <a:pPr algn="ctr"/>
            <a:r>
              <a:rPr lang="en-US" sz="2400" b="1" dirty="0">
                <a:latin typeface="Calibri" pitchFamily="34" charset="0"/>
              </a:rPr>
              <a:t>Test Score</a:t>
            </a:r>
          </a:p>
          <a:p>
            <a:pPr algn="ctr"/>
            <a:r>
              <a:rPr lang="en-US" sz="2400" b="1" dirty="0">
                <a:latin typeface="Calibri" pitchFamily="34" charset="0"/>
              </a:rPr>
              <a:t>Range</a:t>
            </a:r>
          </a:p>
        </p:txBody>
      </p:sp>
      <p:sp>
        <p:nvSpPr>
          <p:cNvPr id="10" name="Rectangle 9"/>
          <p:cNvSpPr/>
          <p:nvPr/>
        </p:nvSpPr>
        <p:spPr>
          <a:xfrm>
            <a:off x="7069138" y="1481138"/>
            <a:ext cx="1976437" cy="2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15"/>
          <p:cNvGrpSpPr/>
          <p:nvPr/>
        </p:nvGrpSpPr>
        <p:grpSpPr>
          <a:xfrm>
            <a:off x="5105400" y="3505200"/>
            <a:ext cx="1844348" cy="2856131"/>
            <a:chOff x="5105400" y="3505200"/>
            <a:chExt cx="1844348" cy="2856131"/>
          </a:xfrm>
        </p:grpSpPr>
        <p:sp>
          <p:nvSpPr>
            <p:cNvPr id="13" name="Right Arrow 12"/>
            <p:cNvSpPr/>
            <p:nvPr/>
          </p:nvSpPr>
          <p:spPr>
            <a:xfrm rot="10800000">
              <a:off x="5105400" y="3581400"/>
              <a:ext cx="596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ight Arrow 13"/>
            <p:cNvSpPr/>
            <p:nvPr/>
          </p:nvSpPr>
          <p:spPr>
            <a:xfrm rot="10800000">
              <a:off x="5105400" y="5791200"/>
              <a:ext cx="596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5791200" y="3505200"/>
              <a:ext cx="1082348" cy="646331"/>
            </a:xfrm>
            <a:prstGeom prst="rect">
              <a:avLst/>
            </a:prstGeom>
            <a:noFill/>
          </p:spPr>
          <p:txBody>
            <a:bodyPr wrap="none" rtlCol="0">
              <a:spAutoFit/>
            </a:bodyPr>
            <a:lstStyle/>
            <a:p>
              <a:pPr algn="ctr"/>
              <a:r>
                <a:rPr lang="en-US" dirty="0" smtClean="0"/>
                <a:t>High </a:t>
              </a:r>
            </a:p>
            <a:p>
              <a:pPr algn="ctr"/>
              <a:r>
                <a:rPr lang="en-US" dirty="0" smtClean="0"/>
                <a:t>Achiever</a:t>
              </a:r>
              <a:endParaRPr lang="en-US" dirty="0"/>
            </a:p>
          </p:txBody>
        </p:sp>
        <p:sp>
          <p:nvSpPr>
            <p:cNvPr id="15" name="TextBox 14"/>
            <p:cNvSpPr txBox="1"/>
            <p:nvPr/>
          </p:nvSpPr>
          <p:spPr>
            <a:xfrm>
              <a:off x="5867400" y="5715000"/>
              <a:ext cx="1082348" cy="646331"/>
            </a:xfrm>
            <a:prstGeom prst="rect">
              <a:avLst/>
            </a:prstGeom>
            <a:noFill/>
          </p:spPr>
          <p:txBody>
            <a:bodyPr wrap="none" rtlCol="0">
              <a:spAutoFit/>
            </a:bodyPr>
            <a:lstStyle/>
            <a:p>
              <a:pPr algn="ctr"/>
              <a:r>
                <a:rPr lang="en-US" dirty="0" smtClean="0"/>
                <a:t>Low </a:t>
              </a:r>
            </a:p>
            <a:p>
              <a:pPr algn="ctr"/>
              <a:r>
                <a:rPr lang="en-US" dirty="0" smtClean="0"/>
                <a:t>Achiever</a:t>
              </a: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63" name="Title 1"/>
          <p:cNvSpPr>
            <a:spLocks noGrp="1"/>
          </p:cNvSpPr>
          <p:nvPr>
            <p:ph type="title"/>
          </p:nvPr>
        </p:nvSpPr>
        <p:spPr>
          <a:xfrm>
            <a:off x="261256" y="274638"/>
            <a:ext cx="8691825" cy="1143000"/>
          </a:xfrm>
        </p:spPr>
        <p:txBody>
          <a:bodyPr/>
          <a:lstStyle/>
          <a:p>
            <a:pPr eaLnBrk="1" hangingPunct="1"/>
            <a:r>
              <a:rPr lang="en-US" sz="3200" dirty="0" smtClean="0"/>
              <a:t>If we sort 3</a:t>
            </a:r>
            <a:r>
              <a:rPr lang="en-US" sz="3200" baseline="30000" dirty="0" smtClean="0"/>
              <a:t>rd</a:t>
            </a:r>
            <a:r>
              <a:rPr lang="en-US" sz="3200" dirty="0" smtClean="0"/>
              <a:t> grade scores high to low, what do we notice about the students’ gain from test to test?</a:t>
            </a:r>
          </a:p>
        </p:txBody>
      </p:sp>
      <p:graphicFrame>
        <p:nvGraphicFramePr>
          <p:cNvPr id="4" name="Table 3"/>
          <p:cNvGraphicFramePr>
            <a:graphicFrameLocks noGrp="1"/>
          </p:cNvGraphicFramePr>
          <p:nvPr/>
        </p:nvGraphicFramePr>
        <p:xfrm>
          <a:off x="266700" y="1511300"/>
          <a:ext cx="6373369" cy="5067300"/>
        </p:xfrm>
        <a:graphic>
          <a:graphicData uri="http://schemas.openxmlformats.org/drawingml/2006/table">
            <a:tbl>
              <a:tblPr/>
              <a:tblGrid>
                <a:gridCol w="1779181"/>
                <a:gridCol w="1498899"/>
                <a:gridCol w="1498899"/>
                <a:gridCol w="1596390"/>
              </a:tblGrid>
              <a:tr h="640692">
                <a:tc>
                  <a:txBody>
                    <a:bodyPr/>
                    <a:lstStyle/>
                    <a:p>
                      <a:pPr algn="l" rtl="0" fontAlgn="t"/>
                      <a:r>
                        <a:rPr lang="en-US" sz="1600" b="1" i="0" u="none" strike="noStrike" dirty="0">
                          <a:solidFill>
                            <a:srgbClr val="000000"/>
                          </a:solidFill>
                          <a:latin typeface="Calibri"/>
                        </a:rPr>
                        <a:t>  Student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smtClean="0">
                          <a:solidFill>
                            <a:srgbClr val="000000"/>
                          </a:solidFill>
                          <a:latin typeface="Calibri"/>
                        </a:rPr>
                        <a:t>Gain </a:t>
                      </a:r>
                      <a:r>
                        <a:rPr lang="en-US" sz="1600" b="1" i="0" u="none" strike="noStrike" dirty="0">
                          <a:solidFill>
                            <a:srgbClr val="000000"/>
                          </a:solidFill>
                          <a:latin typeface="Calibri"/>
                        </a:rPr>
                        <a:t>in Score from 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to 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Allen, Susan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323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11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Anderson, Laura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97E"/>
                    </a:solidFill>
                  </a:tcPr>
                </a:tc>
                <a:tc>
                  <a:txBody>
                    <a:bodyPr/>
                    <a:lstStyle/>
                    <a:p>
                      <a:pPr algn="ctr" fontAlgn="b"/>
                      <a:r>
                        <a:rPr lang="en-US" sz="1800" b="1" i="0" u="none" strike="noStrike" dirty="0">
                          <a:solidFill>
                            <a:srgbClr val="000000"/>
                          </a:solidFill>
                          <a:latin typeface="Calibri"/>
                        </a:rPr>
                        <a:t>317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ctr" fontAlgn="b"/>
                      <a:r>
                        <a:rPr lang="en-US" sz="1800" b="1" i="0" u="none" strike="noStrike" dirty="0">
                          <a:solidFill>
                            <a:srgbClr val="000000"/>
                          </a:solidFill>
                          <a:latin typeface="Calibri"/>
                        </a:rPr>
                        <a:t>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Alvarez, Jose</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ctr" fontAlgn="b"/>
                      <a:r>
                        <a:rPr lang="en-US" sz="1800" b="1" i="0" u="none" strike="noStrike" dirty="0">
                          <a:solidFill>
                            <a:srgbClr val="000000"/>
                          </a:solidFill>
                          <a:latin typeface="Calibri"/>
                        </a:rPr>
                        <a:t>313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ctr" fontAlgn="b"/>
                      <a:r>
                        <a:rPr lang="en-US" sz="1800" b="1" i="0" u="none" strike="noStrike" dirty="0">
                          <a:solidFill>
                            <a:srgbClr val="000000"/>
                          </a:solidFill>
                          <a:latin typeface="Calibri"/>
                        </a:rPr>
                        <a:t>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Adams, Daniel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294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b"/>
                      <a:r>
                        <a:rPr lang="en-US" sz="1800" b="1" i="0" u="none" strike="noStrike" dirty="0">
                          <a:solidFill>
                            <a:srgbClr val="000000"/>
                          </a:solidFill>
                          <a:latin typeface="Calibri"/>
                        </a:rPr>
                        <a:t>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Anderson, Steven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288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ctr" fontAlgn="b"/>
                      <a:r>
                        <a:rPr lang="en-US" sz="1800" b="1" i="0" u="none" strike="noStrike" dirty="0">
                          <a:solidFill>
                            <a:srgbClr val="000000"/>
                          </a:solidFill>
                          <a:latin typeface="Calibri"/>
                        </a:rPr>
                        <a:t>308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20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Acosta, Lilly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b"/>
                      <a:r>
                        <a:rPr lang="en-US" sz="1800" b="1" i="0" u="none" strike="noStrike" dirty="0">
                          <a:solidFill>
                            <a:srgbClr val="000000"/>
                          </a:solidFill>
                          <a:latin typeface="Calibri"/>
                        </a:rPr>
                        <a:t>297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b"/>
                      <a:r>
                        <a:rPr lang="en-US" sz="1800" b="1" i="0" u="none" strike="noStrike" dirty="0">
                          <a:solidFill>
                            <a:srgbClr val="000000"/>
                          </a:solidFill>
                          <a:latin typeface="Calibri"/>
                        </a:rPr>
                        <a:t>19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Adams, James</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3"/>
                    </a:solidFill>
                  </a:tcPr>
                </a:tc>
                <a:tc>
                  <a:txBody>
                    <a:bodyPr/>
                    <a:lstStyle/>
                    <a:p>
                      <a:pPr algn="ctr" fontAlgn="b"/>
                      <a:r>
                        <a:rPr lang="en-US" sz="1800" b="1" i="0" u="none" strike="noStrike" dirty="0">
                          <a:solidFill>
                            <a:srgbClr val="000000"/>
                          </a:solidFill>
                          <a:latin typeface="Calibri"/>
                        </a:rPr>
                        <a:t>290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b"/>
                      <a:r>
                        <a:rPr lang="en-US" sz="1800" b="1" i="0" u="none" strike="noStrike" dirty="0">
                          <a:solidFill>
                            <a:srgbClr val="000000"/>
                          </a:solidFill>
                          <a:latin typeface="Calibri"/>
                        </a:rPr>
                        <a:t>15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Atkinson, Carol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264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ctr" fontAlgn="b"/>
                      <a:r>
                        <a:rPr lang="en-US" sz="1800" b="1" i="0" u="none" strike="noStrike" dirty="0">
                          <a:solidFill>
                            <a:srgbClr val="000000"/>
                          </a:solidFill>
                          <a:latin typeface="Calibri"/>
                        </a:rPr>
                        <a:t>286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ctr" fontAlgn="b"/>
                      <a:r>
                        <a:rPr lang="en-US" sz="1800" b="1" i="0" u="none" strike="noStrike" dirty="0">
                          <a:solidFill>
                            <a:srgbClr val="000000"/>
                          </a:solidFill>
                          <a:latin typeface="Calibri"/>
                        </a:rPr>
                        <a:t>22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Anderson, Chris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b"/>
                      <a:r>
                        <a:rPr lang="en-US" sz="1800" b="1" i="0" u="none" strike="noStrike" dirty="0">
                          <a:solidFill>
                            <a:srgbClr val="000000"/>
                          </a:solidFill>
                          <a:latin typeface="Calibri"/>
                        </a:rPr>
                        <a:t>277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tc>
                  <a:txBody>
                    <a:bodyPr/>
                    <a:lstStyle/>
                    <a:p>
                      <a:pPr algn="ctr" fontAlgn="b"/>
                      <a:r>
                        <a:rPr lang="en-US" sz="1800" b="1" i="0" u="none" strike="noStrike" dirty="0">
                          <a:solidFill>
                            <a:srgbClr val="000000"/>
                          </a:solidFill>
                          <a:latin typeface="Calibri"/>
                        </a:rPr>
                        <a:t>18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Alvarez, Michelle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ctr" fontAlgn="b"/>
                      <a:r>
                        <a:rPr lang="en-US" sz="1800" b="1" i="0" u="none" strike="noStrike" dirty="0">
                          <a:solidFill>
                            <a:srgbClr val="000000"/>
                          </a:solidFill>
                          <a:latin typeface="Calibri"/>
                        </a:rPr>
                        <a:t>285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b"/>
                      <a:r>
                        <a:rPr lang="en-US" sz="1800" b="1" i="0" u="none" strike="noStrike" dirty="0">
                          <a:solidFill>
                            <a:srgbClr val="000000"/>
                          </a:solidFill>
                          <a:latin typeface="Calibri"/>
                        </a:rPr>
                        <a:t>29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Abbot, Tina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244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E"/>
                    </a:solidFill>
                  </a:tcPr>
                </a:tc>
                <a:tc>
                  <a:txBody>
                    <a:bodyPr/>
                    <a:lstStyle/>
                    <a:p>
                      <a:pPr algn="ctr" fontAlgn="b"/>
                      <a:r>
                        <a:rPr lang="en-US" sz="1800" b="1" i="0" u="none" strike="noStrike" dirty="0">
                          <a:solidFill>
                            <a:srgbClr val="000000"/>
                          </a:solidFill>
                          <a:latin typeface="Calibri"/>
                        </a:rPr>
                        <a:t>279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b"/>
                      <a:r>
                        <a:rPr lang="en-US" sz="1800" b="1" i="0" u="none" strike="noStrike" dirty="0">
                          <a:solidFill>
                            <a:srgbClr val="000000"/>
                          </a:solidFill>
                          <a:latin typeface="Calibri"/>
                        </a:rPr>
                        <a:t>35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Andrews, William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238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271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33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436" name="TextBox 9"/>
          <p:cNvSpPr txBox="1">
            <a:spLocks noChangeArrowheads="1"/>
          </p:cNvSpPr>
          <p:nvPr/>
        </p:nvSpPr>
        <p:spPr bwMode="auto">
          <a:xfrm>
            <a:off x="7175500" y="2222500"/>
            <a:ext cx="612775" cy="369888"/>
          </a:xfrm>
          <a:prstGeom prst="rect">
            <a:avLst/>
          </a:prstGeom>
          <a:noFill/>
          <a:ln w="9525">
            <a:noFill/>
            <a:miter lim="800000"/>
            <a:headEnd/>
            <a:tailEnd/>
          </a:ln>
        </p:spPr>
        <p:txBody>
          <a:bodyPr>
            <a:spAutoFit/>
          </a:bodyPr>
          <a:lstStyle/>
          <a:p>
            <a:r>
              <a:rPr lang="en-US" dirty="0">
                <a:latin typeface="Calibri" pitchFamily="34" charset="0"/>
              </a:rPr>
              <a:t>High</a:t>
            </a:r>
          </a:p>
        </p:txBody>
      </p:sp>
      <p:sp>
        <p:nvSpPr>
          <p:cNvPr id="15437" name="TextBox 10"/>
          <p:cNvSpPr txBox="1">
            <a:spLocks noChangeArrowheads="1"/>
          </p:cNvSpPr>
          <p:nvPr/>
        </p:nvSpPr>
        <p:spPr bwMode="auto">
          <a:xfrm>
            <a:off x="7213600" y="3505200"/>
            <a:ext cx="568325" cy="369888"/>
          </a:xfrm>
          <a:prstGeom prst="rect">
            <a:avLst/>
          </a:prstGeom>
          <a:noFill/>
          <a:ln w="9525">
            <a:noFill/>
            <a:miter lim="800000"/>
            <a:headEnd/>
            <a:tailEnd/>
          </a:ln>
        </p:spPr>
        <p:txBody>
          <a:bodyPr>
            <a:spAutoFit/>
          </a:bodyPr>
          <a:lstStyle/>
          <a:p>
            <a:r>
              <a:rPr lang="en-US" dirty="0">
                <a:latin typeface="Calibri" pitchFamily="34" charset="0"/>
              </a:rPr>
              <a:t>Low</a:t>
            </a:r>
          </a:p>
        </p:txBody>
      </p:sp>
      <p:sp>
        <p:nvSpPr>
          <p:cNvPr id="15438" name="TextBox 11"/>
          <p:cNvSpPr txBox="1">
            <a:spLocks noChangeArrowheads="1"/>
          </p:cNvSpPr>
          <p:nvPr/>
        </p:nvSpPr>
        <p:spPr bwMode="auto">
          <a:xfrm>
            <a:off x="7086600" y="1460500"/>
            <a:ext cx="1981200" cy="830263"/>
          </a:xfrm>
          <a:prstGeom prst="rect">
            <a:avLst/>
          </a:prstGeom>
          <a:noFill/>
          <a:ln w="9525">
            <a:noFill/>
            <a:miter lim="800000"/>
            <a:headEnd/>
            <a:tailEnd/>
          </a:ln>
        </p:spPr>
        <p:txBody>
          <a:bodyPr>
            <a:spAutoFit/>
          </a:bodyPr>
          <a:lstStyle/>
          <a:p>
            <a:pPr algn="ctr"/>
            <a:r>
              <a:rPr lang="en-US" sz="2400" b="1" dirty="0">
                <a:latin typeface="Calibri" pitchFamily="34" charset="0"/>
              </a:rPr>
              <a:t>Test Score</a:t>
            </a:r>
          </a:p>
          <a:p>
            <a:pPr algn="ctr"/>
            <a:r>
              <a:rPr lang="en-US" sz="2400" b="1" dirty="0">
                <a:latin typeface="Calibri" pitchFamily="34" charset="0"/>
              </a:rPr>
              <a:t>Range</a:t>
            </a:r>
          </a:p>
        </p:txBody>
      </p:sp>
      <p:sp>
        <p:nvSpPr>
          <p:cNvPr id="8" name="Rectangle 7"/>
          <p:cNvSpPr/>
          <p:nvPr/>
        </p:nvSpPr>
        <p:spPr>
          <a:xfrm>
            <a:off x="7975600" y="2362200"/>
            <a:ext cx="838200" cy="1358900"/>
          </a:xfrm>
          <a:prstGeom prst="rect">
            <a:avLst/>
          </a:prstGeom>
          <a:gradFill>
            <a:gsLst>
              <a:gs pos="5000">
                <a:srgbClr val="63BE7B"/>
              </a:gs>
              <a:gs pos="50000">
                <a:srgbClr val="F9EA84"/>
              </a:gs>
              <a:gs pos="95000">
                <a:srgbClr val="F8696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069138" y="1481138"/>
            <a:ext cx="1976437" cy="2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ight Arrow 10"/>
          <p:cNvSpPr/>
          <p:nvPr/>
        </p:nvSpPr>
        <p:spPr>
          <a:xfrm rot="10800000">
            <a:off x="3014663" y="2087563"/>
            <a:ext cx="596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ight Arrow 11"/>
          <p:cNvSpPr/>
          <p:nvPr/>
        </p:nvSpPr>
        <p:spPr>
          <a:xfrm rot="10800000">
            <a:off x="4511675" y="2106613"/>
            <a:ext cx="596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ight Arrow 13"/>
          <p:cNvSpPr/>
          <p:nvPr/>
        </p:nvSpPr>
        <p:spPr>
          <a:xfrm rot="10800000">
            <a:off x="6019800" y="2106613"/>
            <a:ext cx="596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ight Arrow 14"/>
          <p:cNvSpPr/>
          <p:nvPr/>
        </p:nvSpPr>
        <p:spPr>
          <a:xfrm rot="10800000">
            <a:off x="3027363" y="6142038"/>
            <a:ext cx="596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ight Arrow 15"/>
          <p:cNvSpPr/>
          <p:nvPr/>
        </p:nvSpPr>
        <p:spPr>
          <a:xfrm rot="10800000">
            <a:off x="4522788" y="6159500"/>
            <a:ext cx="598487"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ight Arrow 16"/>
          <p:cNvSpPr/>
          <p:nvPr/>
        </p:nvSpPr>
        <p:spPr>
          <a:xfrm rot="10800000">
            <a:off x="6032500" y="6159500"/>
            <a:ext cx="596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87" name="Title 1"/>
          <p:cNvSpPr>
            <a:spLocks noGrp="1"/>
          </p:cNvSpPr>
          <p:nvPr>
            <p:ph type="title"/>
          </p:nvPr>
        </p:nvSpPr>
        <p:spPr>
          <a:xfrm>
            <a:off x="291402" y="274638"/>
            <a:ext cx="8531051" cy="1143000"/>
          </a:xfrm>
        </p:spPr>
        <p:txBody>
          <a:bodyPr/>
          <a:lstStyle/>
          <a:p>
            <a:pPr eaLnBrk="1" hangingPunct="1"/>
            <a:r>
              <a:rPr lang="en-US" sz="3200" dirty="0" smtClean="0"/>
              <a:t>If we find a trend in score gain based on starting point, we control for it in the Value-Added model.</a:t>
            </a:r>
          </a:p>
        </p:txBody>
      </p:sp>
      <p:graphicFrame>
        <p:nvGraphicFramePr>
          <p:cNvPr id="4" name="Table 3"/>
          <p:cNvGraphicFramePr>
            <a:graphicFrameLocks noGrp="1"/>
          </p:cNvGraphicFramePr>
          <p:nvPr/>
        </p:nvGraphicFramePr>
        <p:xfrm>
          <a:off x="276225" y="1511300"/>
          <a:ext cx="6373368" cy="5065775"/>
        </p:xfrm>
        <a:graphic>
          <a:graphicData uri="http://schemas.openxmlformats.org/drawingml/2006/table">
            <a:tbl>
              <a:tblPr/>
              <a:tblGrid>
                <a:gridCol w="1779181"/>
                <a:gridCol w="1498899"/>
                <a:gridCol w="1498899"/>
                <a:gridCol w="1596389"/>
              </a:tblGrid>
              <a:tr h="640499">
                <a:tc>
                  <a:txBody>
                    <a:bodyPr/>
                    <a:lstStyle/>
                    <a:p>
                      <a:pPr algn="l" rtl="0" fontAlgn="t"/>
                      <a:r>
                        <a:rPr lang="en-US" sz="1600" b="1" i="0" u="none" strike="noStrike" dirty="0">
                          <a:solidFill>
                            <a:srgbClr val="000000"/>
                          </a:solidFill>
                          <a:latin typeface="Calibri"/>
                        </a:rPr>
                        <a:t>  Student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smtClean="0">
                          <a:solidFill>
                            <a:srgbClr val="000000"/>
                          </a:solidFill>
                          <a:latin typeface="Calibri"/>
                        </a:rPr>
                        <a:t>Gain </a:t>
                      </a:r>
                      <a:r>
                        <a:rPr lang="en-US" sz="1600" b="1" i="0" u="none" strike="noStrike" dirty="0">
                          <a:solidFill>
                            <a:srgbClr val="000000"/>
                          </a:solidFill>
                          <a:latin typeface="Calibri"/>
                        </a:rPr>
                        <a:t>in Score from 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to 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773">
                <a:tc>
                  <a:txBody>
                    <a:bodyPr/>
                    <a:lstStyle/>
                    <a:p>
                      <a:pPr algn="l" rtl="0" fontAlgn="t"/>
                      <a:r>
                        <a:rPr lang="en-US" sz="1500" b="0" i="0" u="none" strike="noStrike" dirty="0">
                          <a:solidFill>
                            <a:srgbClr val="000000"/>
                          </a:solidFill>
                          <a:latin typeface="Calibri"/>
                        </a:rPr>
                        <a:t>  Allen, Susan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323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11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5E8B"/>
                    </a:solidFill>
                  </a:tcPr>
                </a:tc>
              </a:tr>
              <a:tr h="368773">
                <a:tc>
                  <a:txBody>
                    <a:bodyPr/>
                    <a:lstStyle/>
                    <a:p>
                      <a:pPr algn="l" rtl="0" fontAlgn="t"/>
                      <a:r>
                        <a:rPr lang="en-US" sz="1500" b="0" i="0" u="none" strike="noStrike" dirty="0">
                          <a:solidFill>
                            <a:srgbClr val="000000"/>
                          </a:solidFill>
                          <a:latin typeface="Calibri"/>
                        </a:rPr>
                        <a:t>  Anderson, Laura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97E"/>
                    </a:solidFill>
                  </a:tcPr>
                </a:tc>
                <a:tc>
                  <a:txBody>
                    <a:bodyPr/>
                    <a:lstStyle/>
                    <a:p>
                      <a:pPr algn="ctr" fontAlgn="b"/>
                      <a:r>
                        <a:rPr lang="en-US" sz="1800" b="1" i="0" u="none" strike="noStrike" dirty="0">
                          <a:solidFill>
                            <a:srgbClr val="000000"/>
                          </a:solidFill>
                          <a:latin typeface="Calibri"/>
                        </a:rPr>
                        <a:t>317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ctr" fontAlgn="b"/>
                      <a:r>
                        <a:rPr lang="en-US" sz="1800" b="1" i="0" u="none" strike="noStrike" dirty="0">
                          <a:solidFill>
                            <a:srgbClr val="000000"/>
                          </a:solidFill>
                          <a:latin typeface="Calibri"/>
                        </a:rPr>
                        <a:t>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993"/>
                    </a:solidFill>
                  </a:tcPr>
                </a:tc>
              </a:tr>
              <a:tr h="368773">
                <a:tc>
                  <a:txBody>
                    <a:bodyPr/>
                    <a:lstStyle/>
                    <a:p>
                      <a:pPr algn="l" rtl="0" fontAlgn="t"/>
                      <a:r>
                        <a:rPr lang="en-US" sz="1500" b="0" i="0" u="none" strike="noStrike" dirty="0">
                          <a:solidFill>
                            <a:srgbClr val="000000"/>
                          </a:solidFill>
                          <a:latin typeface="Calibri"/>
                        </a:rPr>
                        <a:t>  Alvarez, Jose</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ctr" fontAlgn="b"/>
                      <a:r>
                        <a:rPr lang="en-US" sz="1800" b="1" i="0" u="none" strike="noStrike" dirty="0">
                          <a:solidFill>
                            <a:srgbClr val="000000"/>
                          </a:solidFill>
                          <a:latin typeface="Calibri"/>
                        </a:rPr>
                        <a:t>313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ctr" fontAlgn="b"/>
                      <a:r>
                        <a:rPr lang="en-US" sz="1800" b="1" i="0" u="none" strike="noStrike" dirty="0">
                          <a:solidFill>
                            <a:srgbClr val="000000"/>
                          </a:solidFill>
                          <a:latin typeface="Calibri"/>
                        </a:rPr>
                        <a:t>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638F"/>
                    </a:solidFill>
                  </a:tcPr>
                </a:tc>
              </a:tr>
              <a:tr h="368773">
                <a:tc>
                  <a:txBody>
                    <a:bodyPr/>
                    <a:lstStyle/>
                    <a:p>
                      <a:pPr algn="l" rtl="0" fontAlgn="t"/>
                      <a:r>
                        <a:rPr lang="en-US" sz="1500" b="0" i="0" u="none" strike="noStrike" dirty="0">
                          <a:solidFill>
                            <a:srgbClr val="000000"/>
                          </a:solidFill>
                          <a:latin typeface="Calibri"/>
                        </a:rPr>
                        <a:t>  Adams, Daniel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294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b"/>
                      <a:r>
                        <a:rPr lang="en-US" sz="1800" b="1" i="0" u="none" strike="noStrike" dirty="0">
                          <a:solidFill>
                            <a:srgbClr val="000000"/>
                          </a:solidFill>
                          <a:latin typeface="Calibri"/>
                        </a:rPr>
                        <a:t>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B"/>
                    </a:solidFill>
                  </a:tcPr>
                </a:tc>
              </a:tr>
              <a:tr h="368773">
                <a:tc>
                  <a:txBody>
                    <a:bodyPr/>
                    <a:lstStyle/>
                    <a:p>
                      <a:pPr algn="l" rtl="0" fontAlgn="t"/>
                      <a:r>
                        <a:rPr lang="en-US" sz="1500" b="0" i="0" u="none" strike="noStrike" dirty="0">
                          <a:solidFill>
                            <a:srgbClr val="000000"/>
                          </a:solidFill>
                          <a:latin typeface="Calibri"/>
                        </a:rPr>
                        <a:t>  Anderson, Steven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288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ctr" fontAlgn="b"/>
                      <a:r>
                        <a:rPr lang="en-US" sz="1800" b="1" i="0" u="none" strike="noStrike" dirty="0">
                          <a:solidFill>
                            <a:srgbClr val="000000"/>
                          </a:solidFill>
                          <a:latin typeface="Calibri"/>
                        </a:rPr>
                        <a:t>308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20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8FAF"/>
                    </a:solidFill>
                  </a:tcPr>
                </a:tc>
              </a:tr>
              <a:tr h="368773">
                <a:tc>
                  <a:txBody>
                    <a:bodyPr/>
                    <a:lstStyle/>
                    <a:p>
                      <a:pPr algn="l" rtl="0" fontAlgn="t"/>
                      <a:r>
                        <a:rPr lang="en-US" sz="1500" b="0" i="0" u="none" strike="noStrike" dirty="0">
                          <a:solidFill>
                            <a:srgbClr val="000000"/>
                          </a:solidFill>
                          <a:latin typeface="Calibri"/>
                        </a:rPr>
                        <a:t>  Acosta, Lilly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b"/>
                      <a:r>
                        <a:rPr lang="en-US" sz="1800" b="1" i="0" u="none" strike="noStrike" dirty="0">
                          <a:solidFill>
                            <a:srgbClr val="000000"/>
                          </a:solidFill>
                          <a:latin typeface="Calibri"/>
                        </a:rPr>
                        <a:t>297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b"/>
                      <a:r>
                        <a:rPr lang="en-US" sz="1800" b="1" i="0" u="none" strike="noStrike" dirty="0">
                          <a:solidFill>
                            <a:srgbClr val="000000"/>
                          </a:solidFill>
                          <a:latin typeface="Calibri"/>
                        </a:rPr>
                        <a:t>19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89AB"/>
                    </a:solidFill>
                  </a:tcPr>
                </a:tc>
              </a:tr>
              <a:tr h="368773">
                <a:tc>
                  <a:txBody>
                    <a:bodyPr/>
                    <a:lstStyle/>
                    <a:p>
                      <a:pPr algn="l" rtl="0" fontAlgn="t"/>
                      <a:r>
                        <a:rPr lang="en-US" sz="1500" b="0" i="0" u="none" strike="noStrike" dirty="0">
                          <a:solidFill>
                            <a:srgbClr val="000000"/>
                          </a:solidFill>
                          <a:latin typeface="Calibri"/>
                        </a:rPr>
                        <a:t>  Adams, James</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3"/>
                    </a:solidFill>
                  </a:tcPr>
                </a:tc>
                <a:tc>
                  <a:txBody>
                    <a:bodyPr/>
                    <a:lstStyle/>
                    <a:p>
                      <a:pPr algn="ctr" fontAlgn="b"/>
                      <a:r>
                        <a:rPr lang="en-US" sz="1800" b="1" i="0" u="none" strike="noStrike" dirty="0">
                          <a:solidFill>
                            <a:srgbClr val="000000"/>
                          </a:solidFill>
                          <a:latin typeface="Calibri"/>
                        </a:rPr>
                        <a:t>290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b"/>
                      <a:r>
                        <a:rPr lang="en-US" sz="1800" b="1" i="0" u="none" strike="noStrike" dirty="0">
                          <a:solidFill>
                            <a:srgbClr val="000000"/>
                          </a:solidFill>
                          <a:latin typeface="Calibri"/>
                        </a:rPr>
                        <a:t>15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749B"/>
                    </a:solidFill>
                  </a:tcPr>
                </a:tc>
              </a:tr>
              <a:tr h="368773">
                <a:tc>
                  <a:txBody>
                    <a:bodyPr/>
                    <a:lstStyle/>
                    <a:p>
                      <a:pPr algn="l" rtl="0" fontAlgn="t"/>
                      <a:r>
                        <a:rPr lang="en-US" sz="1500" b="0" i="0" u="none" strike="noStrike" dirty="0">
                          <a:solidFill>
                            <a:srgbClr val="000000"/>
                          </a:solidFill>
                          <a:latin typeface="Calibri"/>
                        </a:rPr>
                        <a:t>  Atkinson, Carol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264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ctr" fontAlgn="b"/>
                      <a:r>
                        <a:rPr lang="en-US" sz="1800" b="1" i="0" u="none" strike="noStrike" dirty="0">
                          <a:solidFill>
                            <a:srgbClr val="000000"/>
                          </a:solidFill>
                          <a:latin typeface="Calibri"/>
                        </a:rPr>
                        <a:t>286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ctr" fontAlgn="b"/>
                      <a:r>
                        <a:rPr lang="en-US" sz="1800" b="1" i="0" u="none" strike="noStrike" dirty="0">
                          <a:solidFill>
                            <a:srgbClr val="000000"/>
                          </a:solidFill>
                          <a:latin typeface="Calibri"/>
                        </a:rPr>
                        <a:t>22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99B7"/>
                    </a:solidFill>
                  </a:tcPr>
                </a:tc>
              </a:tr>
              <a:tr h="368773">
                <a:tc>
                  <a:txBody>
                    <a:bodyPr/>
                    <a:lstStyle/>
                    <a:p>
                      <a:pPr algn="l" rtl="0" fontAlgn="t"/>
                      <a:r>
                        <a:rPr lang="en-US" sz="1500" b="0" i="0" u="none" strike="noStrike" dirty="0">
                          <a:solidFill>
                            <a:srgbClr val="000000"/>
                          </a:solidFill>
                          <a:latin typeface="Calibri"/>
                        </a:rPr>
                        <a:t>  Anderson, Chris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b"/>
                      <a:r>
                        <a:rPr lang="en-US" sz="1800" b="1" i="0" u="none" strike="noStrike" dirty="0">
                          <a:solidFill>
                            <a:srgbClr val="000000"/>
                          </a:solidFill>
                          <a:latin typeface="Calibri"/>
                        </a:rPr>
                        <a:t>277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tc>
                  <a:txBody>
                    <a:bodyPr/>
                    <a:lstStyle/>
                    <a:p>
                      <a:pPr algn="ctr" fontAlgn="b"/>
                      <a:r>
                        <a:rPr lang="en-US" sz="1800" b="1" i="0" u="none" strike="noStrike" dirty="0">
                          <a:solidFill>
                            <a:srgbClr val="000000"/>
                          </a:solidFill>
                          <a:latin typeface="Calibri"/>
                        </a:rPr>
                        <a:t>18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4A7"/>
                    </a:solidFill>
                  </a:tcPr>
                </a:tc>
              </a:tr>
              <a:tr h="368773">
                <a:tc>
                  <a:txBody>
                    <a:bodyPr/>
                    <a:lstStyle/>
                    <a:p>
                      <a:pPr algn="l" rtl="0" fontAlgn="t"/>
                      <a:r>
                        <a:rPr lang="en-US" sz="1500" b="0" i="0" u="none" strike="noStrike" dirty="0">
                          <a:solidFill>
                            <a:srgbClr val="000000"/>
                          </a:solidFill>
                          <a:latin typeface="Calibri"/>
                        </a:rPr>
                        <a:t>  Alvarez, Michelle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ctr" fontAlgn="b"/>
                      <a:r>
                        <a:rPr lang="en-US" sz="1800" b="1" i="0" u="none" strike="noStrike" dirty="0">
                          <a:solidFill>
                            <a:srgbClr val="000000"/>
                          </a:solidFill>
                          <a:latin typeface="Calibri"/>
                        </a:rPr>
                        <a:t>285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b"/>
                      <a:r>
                        <a:rPr lang="en-US" sz="1800" b="1" i="0" u="none" strike="noStrike" dirty="0">
                          <a:solidFill>
                            <a:srgbClr val="000000"/>
                          </a:solidFill>
                          <a:latin typeface="Calibri"/>
                        </a:rPr>
                        <a:t>29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BFD3"/>
                    </a:solidFill>
                  </a:tcPr>
                </a:tc>
              </a:tr>
              <a:tr h="368773">
                <a:tc>
                  <a:txBody>
                    <a:bodyPr/>
                    <a:lstStyle/>
                    <a:p>
                      <a:pPr algn="l" rtl="0" fontAlgn="t"/>
                      <a:r>
                        <a:rPr lang="en-US" sz="1500" b="0" i="0" u="none" strike="noStrike" dirty="0">
                          <a:solidFill>
                            <a:srgbClr val="000000"/>
                          </a:solidFill>
                          <a:latin typeface="Calibri"/>
                        </a:rPr>
                        <a:t>  Abbot, Tina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244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E"/>
                    </a:solidFill>
                  </a:tcPr>
                </a:tc>
                <a:tc>
                  <a:txBody>
                    <a:bodyPr/>
                    <a:lstStyle/>
                    <a:p>
                      <a:pPr algn="ctr" fontAlgn="b"/>
                      <a:r>
                        <a:rPr lang="en-US" sz="1800" b="1" i="0" u="none" strike="noStrike" dirty="0">
                          <a:solidFill>
                            <a:srgbClr val="000000"/>
                          </a:solidFill>
                          <a:latin typeface="Calibri"/>
                        </a:rPr>
                        <a:t>279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b"/>
                      <a:r>
                        <a:rPr lang="en-US" sz="1800" b="1" i="0" u="none" strike="noStrike" dirty="0">
                          <a:solidFill>
                            <a:srgbClr val="000000"/>
                          </a:solidFill>
                          <a:latin typeface="Calibri"/>
                        </a:rPr>
                        <a:t>35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368773">
                <a:tc>
                  <a:txBody>
                    <a:bodyPr/>
                    <a:lstStyle/>
                    <a:p>
                      <a:pPr algn="l" rtl="0" fontAlgn="t"/>
                      <a:r>
                        <a:rPr lang="en-US" sz="1500" b="0" i="0" u="none" strike="noStrike" dirty="0">
                          <a:solidFill>
                            <a:srgbClr val="000000"/>
                          </a:solidFill>
                          <a:latin typeface="Calibri"/>
                        </a:rPr>
                        <a:t>  Andrews, William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238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271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33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5E3"/>
                    </a:solidFill>
                  </a:tcPr>
                </a:tc>
              </a:tr>
            </a:tbl>
          </a:graphicData>
        </a:graphic>
      </p:graphicFrame>
      <p:sp>
        <p:nvSpPr>
          <p:cNvPr id="16460" name="TextBox 5"/>
          <p:cNvSpPr txBox="1">
            <a:spLocks noChangeArrowheads="1"/>
          </p:cNvSpPr>
          <p:nvPr/>
        </p:nvSpPr>
        <p:spPr bwMode="auto">
          <a:xfrm>
            <a:off x="7175500" y="2222500"/>
            <a:ext cx="612775" cy="369888"/>
          </a:xfrm>
          <a:prstGeom prst="rect">
            <a:avLst/>
          </a:prstGeom>
          <a:noFill/>
          <a:ln w="9525">
            <a:noFill/>
            <a:miter lim="800000"/>
            <a:headEnd/>
            <a:tailEnd/>
          </a:ln>
        </p:spPr>
        <p:txBody>
          <a:bodyPr>
            <a:spAutoFit/>
          </a:bodyPr>
          <a:lstStyle/>
          <a:p>
            <a:r>
              <a:rPr lang="en-US" dirty="0">
                <a:latin typeface="Calibri" pitchFamily="34" charset="0"/>
              </a:rPr>
              <a:t>High</a:t>
            </a:r>
          </a:p>
        </p:txBody>
      </p:sp>
      <p:sp>
        <p:nvSpPr>
          <p:cNvPr id="16461" name="TextBox 6"/>
          <p:cNvSpPr txBox="1">
            <a:spLocks noChangeArrowheads="1"/>
          </p:cNvSpPr>
          <p:nvPr/>
        </p:nvSpPr>
        <p:spPr bwMode="auto">
          <a:xfrm>
            <a:off x="7213600" y="3505200"/>
            <a:ext cx="568325" cy="369888"/>
          </a:xfrm>
          <a:prstGeom prst="rect">
            <a:avLst/>
          </a:prstGeom>
          <a:noFill/>
          <a:ln w="9525">
            <a:noFill/>
            <a:miter lim="800000"/>
            <a:headEnd/>
            <a:tailEnd/>
          </a:ln>
        </p:spPr>
        <p:txBody>
          <a:bodyPr>
            <a:spAutoFit/>
          </a:bodyPr>
          <a:lstStyle/>
          <a:p>
            <a:r>
              <a:rPr lang="en-US" dirty="0">
                <a:latin typeface="Calibri" pitchFamily="34" charset="0"/>
              </a:rPr>
              <a:t>Low</a:t>
            </a:r>
          </a:p>
        </p:txBody>
      </p:sp>
      <p:sp>
        <p:nvSpPr>
          <p:cNvPr id="16462" name="TextBox 7"/>
          <p:cNvSpPr txBox="1">
            <a:spLocks noChangeArrowheads="1"/>
          </p:cNvSpPr>
          <p:nvPr/>
        </p:nvSpPr>
        <p:spPr bwMode="auto">
          <a:xfrm>
            <a:off x="7086600" y="1460500"/>
            <a:ext cx="1981200" cy="830263"/>
          </a:xfrm>
          <a:prstGeom prst="rect">
            <a:avLst/>
          </a:prstGeom>
          <a:noFill/>
          <a:ln w="9525">
            <a:noFill/>
            <a:miter lim="800000"/>
            <a:headEnd/>
            <a:tailEnd/>
          </a:ln>
        </p:spPr>
        <p:txBody>
          <a:bodyPr>
            <a:spAutoFit/>
          </a:bodyPr>
          <a:lstStyle/>
          <a:p>
            <a:pPr algn="ctr"/>
            <a:r>
              <a:rPr lang="en-US" sz="2400" b="1" dirty="0">
                <a:latin typeface="Calibri" pitchFamily="34" charset="0"/>
              </a:rPr>
              <a:t>Test Score</a:t>
            </a:r>
          </a:p>
          <a:p>
            <a:pPr algn="ctr"/>
            <a:r>
              <a:rPr lang="en-US" sz="2400" b="1" dirty="0">
                <a:latin typeface="Calibri" pitchFamily="34" charset="0"/>
              </a:rPr>
              <a:t>Range</a:t>
            </a:r>
          </a:p>
        </p:txBody>
      </p:sp>
      <p:sp>
        <p:nvSpPr>
          <p:cNvPr id="9" name="Rectangle 8"/>
          <p:cNvSpPr/>
          <p:nvPr/>
        </p:nvSpPr>
        <p:spPr>
          <a:xfrm>
            <a:off x="8008938" y="5105400"/>
            <a:ext cx="838200" cy="1358900"/>
          </a:xfrm>
          <a:prstGeom prst="rect">
            <a:avLst/>
          </a:prstGeom>
          <a:gradFill>
            <a:gsLst>
              <a:gs pos="0">
                <a:schemeClr val="accent6">
                  <a:lumMod val="20000"/>
                  <a:lumOff val="80000"/>
                </a:schemeClr>
              </a:gs>
              <a:gs pos="100000">
                <a:srgbClr val="704D7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64" name="TextBox 9"/>
          <p:cNvSpPr txBox="1">
            <a:spLocks noChangeArrowheads="1"/>
          </p:cNvSpPr>
          <p:nvPr/>
        </p:nvSpPr>
        <p:spPr bwMode="auto">
          <a:xfrm>
            <a:off x="7251700" y="4965700"/>
            <a:ext cx="612775" cy="369888"/>
          </a:xfrm>
          <a:prstGeom prst="rect">
            <a:avLst/>
          </a:prstGeom>
          <a:noFill/>
          <a:ln w="9525">
            <a:noFill/>
            <a:miter lim="800000"/>
            <a:headEnd/>
            <a:tailEnd/>
          </a:ln>
        </p:spPr>
        <p:txBody>
          <a:bodyPr>
            <a:spAutoFit/>
          </a:bodyPr>
          <a:lstStyle/>
          <a:p>
            <a:r>
              <a:rPr lang="en-US" dirty="0">
                <a:latin typeface="Calibri" pitchFamily="34" charset="0"/>
              </a:rPr>
              <a:t>High</a:t>
            </a:r>
          </a:p>
        </p:txBody>
      </p:sp>
      <p:sp>
        <p:nvSpPr>
          <p:cNvPr id="16465" name="TextBox 10"/>
          <p:cNvSpPr txBox="1">
            <a:spLocks noChangeArrowheads="1"/>
          </p:cNvSpPr>
          <p:nvPr/>
        </p:nvSpPr>
        <p:spPr bwMode="auto">
          <a:xfrm>
            <a:off x="7289800" y="6248400"/>
            <a:ext cx="568325" cy="369888"/>
          </a:xfrm>
          <a:prstGeom prst="rect">
            <a:avLst/>
          </a:prstGeom>
          <a:noFill/>
          <a:ln w="9525">
            <a:noFill/>
            <a:miter lim="800000"/>
            <a:headEnd/>
            <a:tailEnd/>
          </a:ln>
        </p:spPr>
        <p:txBody>
          <a:bodyPr>
            <a:spAutoFit/>
          </a:bodyPr>
          <a:lstStyle/>
          <a:p>
            <a:r>
              <a:rPr lang="en-US" dirty="0">
                <a:latin typeface="Calibri" pitchFamily="34" charset="0"/>
              </a:rPr>
              <a:t>Low</a:t>
            </a:r>
          </a:p>
        </p:txBody>
      </p:sp>
      <p:sp>
        <p:nvSpPr>
          <p:cNvPr id="16466" name="TextBox 11"/>
          <p:cNvSpPr txBox="1">
            <a:spLocks noChangeArrowheads="1"/>
          </p:cNvSpPr>
          <p:nvPr/>
        </p:nvSpPr>
        <p:spPr bwMode="auto">
          <a:xfrm>
            <a:off x="7086600" y="4203700"/>
            <a:ext cx="1981200" cy="461963"/>
          </a:xfrm>
          <a:prstGeom prst="rect">
            <a:avLst/>
          </a:prstGeom>
          <a:noFill/>
          <a:ln w="9525">
            <a:noFill/>
            <a:miter lim="800000"/>
            <a:headEnd/>
            <a:tailEnd/>
          </a:ln>
        </p:spPr>
        <p:txBody>
          <a:bodyPr>
            <a:spAutoFit/>
          </a:bodyPr>
          <a:lstStyle/>
          <a:p>
            <a:pPr algn="ctr"/>
            <a:r>
              <a:rPr lang="en-US" sz="2400" b="1" dirty="0">
                <a:latin typeface="Calibri" pitchFamily="34" charset="0"/>
              </a:rPr>
              <a:t>Gain</a:t>
            </a:r>
          </a:p>
        </p:txBody>
      </p:sp>
      <p:sp>
        <p:nvSpPr>
          <p:cNvPr id="13" name="Rectangle 12"/>
          <p:cNvSpPr/>
          <p:nvPr/>
        </p:nvSpPr>
        <p:spPr>
          <a:xfrm>
            <a:off x="7975600" y="2362200"/>
            <a:ext cx="838200" cy="1358900"/>
          </a:xfrm>
          <a:prstGeom prst="rect">
            <a:avLst/>
          </a:prstGeom>
          <a:gradFill>
            <a:gsLst>
              <a:gs pos="5000">
                <a:srgbClr val="63BE7B"/>
              </a:gs>
              <a:gs pos="50000">
                <a:srgbClr val="F9EA84"/>
              </a:gs>
              <a:gs pos="95000">
                <a:srgbClr val="F8696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7069138" y="1481138"/>
            <a:ext cx="1976437" cy="2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065963" y="4148138"/>
            <a:ext cx="1976437" cy="2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usually find in reality?</a:t>
            </a:r>
            <a:endParaRPr lang="en-US" dirty="0"/>
          </a:p>
        </p:txBody>
      </p:sp>
      <p:sp>
        <p:nvSpPr>
          <p:cNvPr id="3" name="Content Placeholder 2"/>
          <p:cNvSpPr>
            <a:spLocks noGrp="1"/>
          </p:cNvSpPr>
          <p:nvPr>
            <p:ph sz="quarter" idx="1"/>
          </p:nvPr>
        </p:nvSpPr>
        <p:spPr/>
        <p:txBody>
          <a:bodyPr/>
          <a:lstStyle/>
          <a:p>
            <a:r>
              <a:rPr lang="en-US" dirty="0" smtClean="0"/>
              <a:t>Looking purely at a simple growth model, </a:t>
            </a:r>
            <a:r>
              <a:rPr lang="en-US" dirty="0" smtClean="0">
                <a:solidFill>
                  <a:srgbClr val="00B050"/>
                </a:solidFill>
              </a:rPr>
              <a:t>high achieving </a:t>
            </a:r>
            <a:r>
              <a:rPr lang="en-US" dirty="0" smtClean="0"/>
              <a:t>students tend to gain about </a:t>
            </a:r>
            <a:r>
              <a:rPr lang="en-US" b="1" dirty="0" smtClean="0"/>
              <a:t>10% fewer points </a:t>
            </a:r>
            <a:r>
              <a:rPr lang="en-US" dirty="0" smtClean="0"/>
              <a:t>on the test than </a:t>
            </a:r>
            <a:r>
              <a:rPr lang="en-US" dirty="0" smtClean="0">
                <a:solidFill>
                  <a:srgbClr val="DD3B3C"/>
                </a:solidFill>
              </a:rPr>
              <a:t>low achieving </a:t>
            </a:r>
            <a:r>
              <a:rPr lang="en-US" dirty="0" smtClean="0"/>
              <a:t>students.</a:t>
            </a:r>
          </a:p>
          <a:p>
            <a:r>
              <a:rPr lang="en-US" dirty="0" smtClean="0"/>
              <a:t>In a Value-Added model we can take this into account in our predictions for your students, so their growth will be compared to similarly achieving students.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p:nvSpPr>
        <p:spPr>
          <a:xfrm>
            <a:off x="7172325" y="3492500"/>
            <a:ext cx="1608138" cy="17954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 name="Group 19"/>
          <p:cNvGrpSpPr>
            <a:grpSpLocks/>
          </p:cNvGrpSpPr>
          <p:nvPr/>
        </p:nvGrpSpPr>
        <p:grpSpPr bwMode="auto">
          <a:xfrm>
            <a:off x="609600" y="1778000"/>
            <a:ext cx="1219200" cy="1447800"/>
            <a:chOff x="914400" y="1752600"/>
            <a:chExt cx="1219200" cy="1447800"/>
          </a:xfrm>
        </p:grpSpPr>
        <p:sp>
          <p:nvSpPr>
            <p:cNvPr id="5" name="Rectangle 4"/>
            <p:cNvSpPr/>
            <p:nvPr/>
          </p:nvSpPr>
          <p:spPr>
            <a:xfrm>
              <a:off x="914400" y="2514600"/>
              <a:ext cx="1219200" cy="6858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295400" y="1981200"/>
              <a:ext cx="457200" cy="42862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a:off x="914400" y="2209800"/>
              <a:ext cx="1219200" cy="304800"/>
            </a:xfrm>
            <a:prstGeom prst="triangle">
              <a:avLst>
                <a:gd name="adj" fmla="val 505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Isosceles Triangle 7"/>
            <p:cNvSpPr/>
            <p:nvPr/>
          </p:nvSpPr>
          <p:spPr>
            <a:xfrm>
              <a:off x="1295400" y="1752600"/>
              <a:ext cx="457200" cy="228600"/>
            </a:xfrm>
            <a:prstGeom prst="triangle">
              <a:avLst>
                <a:gd name="adj" fmla="val 505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0" name="TextBox 8"/>
            <p:cNvSpPr txBox="1">
              <a:spLocks noChangeArrowheads="1"/>
            </p:cNvSpPr>
            <p:nvPr/>
          </p:nvSpPr>
          <p:spPr bwMode="auto">
            <a:xfrm>
              <a:off x="990600" y="2667000"/>
              <a:ext cx="1008609" cy="369332"/>
            </a:xfrm>
            <a:prstGeom prst="rect">
              <a:avLst/>
            </a:prstGeom>
            <a:noFill/>
            <a:ln w="9525">
              <a:noFill/>
              <a:miter lim="800000"/>
              <a:headEnd/>
              <a:tailEnd/>
            </a:ln>
          </p:spPr>
          <p:txBody>
            <a:bodyPr wrap="none">
              <a:spAutoFit/>
            </a:bodyPr>
            <a:lstStyle/>
            <a:p>
              <a:r>
                <a:rPr lang="en-US" b="1" dirty="0">
                  <a:latin typeface="Calibri" pitchFamily="34" charset="0"/>
                </a:rPr>
                <a:t>School A</a:t>
              </a:r>
            </a:p>
          </p:txBody>
        </p:sp>
      </p:grpSp>
      <p:grpSp>
        <p:nvGrpSpPr>
          <p:cNvPr id="3" name="Group 20"/>
          <p:cNvGrpSpPr>
            <a:grpSpLocks/>
          </p:cNvGrpSpPr>
          <p:nvPr/>
        </p:nvGrpSpPr>
        <p:grpSpPr bwMode="auto">
          <a:xfrm>
            <a:off x="2971800" y="1778000"/>
            <a:ext cx="1219200" cy="1447800"/>
            <a:chOff x="3733800" y="1828800"/>
            <a:chExt cx="1219200" cy="1447800"/>
          </a:xfrm>
        </p:grpSpPr>
        <p:sp>
          <p:nvSpPr>
            <p:cNvPr id="10" name="Rectangle 9"/>
            <p:cNvSpPr/>
            <p:nvPr/>
          </p:nvSpPr>
          <p:spPr>
            <a:xfrm>
              <a:off x="3733800" y="2590800"/>
              <a:ext cx="1219200" cy="685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114800" y="2057400"/>
              <a:ext cx="457200" cy="42862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Isosceles Triangle 11"/>
            <p:cNvSpPr/>
            <p:nvPr/>
          </p:nvSpPr>
          <p:spPr>
            <a:xfrm>
              <a:off x="3733800" y="2286000"/>
              <a:ext cx="1219200" cy="304800"/>
            </a:xfrm>
            <a:prstGeom prst="triangle">
              <a:avLst>
                <a:gd name="adj" fmla="val 5052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Isosceles Triangle 12"/>
            <p:cNvSpPr/>
            <p:nvPr/>
          </p:nvSpPr>
          <p:spPr>
            <a:xfrm>
              <a:off x="4114800" y="1828800"/>
              <a:ext cx="457200" cy="228600"/>
            </a:xfrm>
            <a:prstGeom prst="triangle">
              <a:avLst>
                <a:gd name="adj" fmla="val 5052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13"/>
            <p:cNvSpPr txBox="1"/>
            <p:nvPr/>
          </p:nvSpPr>
          <p:spPr>
            <a:xfrm>
              <a:off x="3841750" y="2743200"/>
              <a:ext cx="998538" cy="369888"/>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b="1" dirty="0">
                  <a:latin typeface="+mn-lt"/>
                  <a:cs typeface="+mn-cs"/>
                </a:rPr>
                <a:t>School B</a:t>
              </a:r>
            </a:p>
          </p:txBody>
        </p:sp>
      </p:grpSp>
      <p:grpSp>
        <p:nvGrpSpPr>
          <p:cNvPr id="4" name="Group 21"/>
          <p:cNvGrpSpPr>
            <a:grpSpLocks/>
          </p:cNvGrpSpPr>
          <p:nvPr/>
        </p:nvGrpSpPr>
        <p:grpSpPr bwMode="auto">
          <a:xfrm>
            <a:off x="5334000" y="1778000"/>
            <a:ext cx="1219200" cy="1447800"/>
            <a:chOff x="6629400" y="1752600"/>
            <a:chExt cx="1219200" cy="1447800"/>
          </a:xfrm>
        </p:grpSpPr>
        <p:sp>
          <p:nvSpPr>
            <p:cNvPr id="15" name="Rectangle 14"/>
            <p:cNvSpPr/>
            <p:nvPr/>
          </p:nvSpPr>
          <p:spPr>
            <a:xfrm>
              <a:off x="6629400" y="2514600"/>
              <a:ext cx="1219200" cy="6858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7010400" y="1981200"/>
              <a:ext cx="457200" cy="42862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Isosceles Triangle 16"/>
            <p:cNvSpPr/>
            <p:nvPr/>
          </p:nvSpPr>
          <p:spPr>
            <a:xfrm>
              <a:off x="6629400" y="2209800"/>
              <a:ext cx="1219200" cy="304800"/>
            </a:xfrm>
            <a:prstGeom prst="triangle">
              <a:avLst>
                <a:gd name="adj" fmla="val 5052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Isosceles Triangle 17"/>
            <p:cNvSpPr/>
            <p:nvPr/>
          </p:nvSpPr>
          <p:spPr>
            <a:xfrm>
              <a:off x="7010400" y="1752600"/>
              <a:ext cx="457200" cy="228600"/>
            </a:xfrm>
            <a:prstGeom prst="triangle">
              <a:avLst>
                <a:gd name="adj" fmla="val 5052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p:nvSpPr>
          <p:spPr>
            <a:xfrm>
              <a:off x="6737350" y="2667000"/>
              <a:ext cx="990600" cy="369888"/>
            </a:xfrm>
            <a:prstGeom prst="rect">
              <a:avLst/>
            </a:prstGeom>
            <a:solidFill>
              <a:schemeClr val="accent6">
                <a:lumMod val="40000"/>
                <a:lumOff val="60000"/>
              </a:schemeClr>
            </a:solidFill>
          </p:spPr>
          <p:txBody>
            <a:bodyPr wrap="none">
              <a:spAutoFit/>
            </a:bodyPr>
            <a:lstStyle/>
            <a:p>
              <a:pPr fontAlgn="auto">
                <a:spcBef>
                  <a:spcPts val="0"/>
                </a:spcBef>
                <a:spcAft>
                  <a:spcPts val="0"/>
                </a:spcAft>
                <a:defRPr/>
              </a:pPr>
              <a:r>
                <a:rPr lang="en-US" b="1" dirty="0">
                  <a:latin typeface="+mn-lt"/>
                  <a:cs typeface="+mn-cs"/>
                </a:rPr>
                <a:t>School C</a:t>
              </a:r>
            </a:p>
          </p:txBody>
        </p:sp>
      </p:grpSp>
      <p:graphicFrame>
        <p:nvGraphicFramePr>
          <p:cNvPr id="38" name="Chart 28"/>
          <p:cNvGraphicFramePr>
            <a:graphicFrameLocks/>
          </p:cNvGraphicFramePr>
          <p:nvPr/>
        </p:nvGraphicFramePr>
        <p:xfrm>
          <a:off x="-177800" y="3467100"/>
          <a:ext cx="27940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29"/>
          <p:cNvGraphicFramePr>
            <a:graphicFrameLocks/>
          </p:cNvGraphicFramePr>
          <p:nvPr/>
        </p:nvGraphicFramePr>
        <p:xfrm>
          <a:off x="2184400" y="3467100"/>
          <a:ext cx="27940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0"/>
          <p:cNvGraphicFramePr>
            <a:graphicFrameLocks/>
          </p:cNvGraphicFramePr>
          <p:nvPr/>
        </p:nvGraphicFramePr>
        <p:xfrm>
          <a:off x="4546600" y="3467100"/>
          <a:ext cx="2794000"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1034" name="TextBox 31"/>
          <p:cNvSpPr txBox="1">
            <a:spLocks noChangeArrowheads="1"/>
          </p:cNvSpPr>
          <p:nvPr/>
        </p:nvSpPr>
        <p:spPr bwMode="auto">
          <a:xfrm>
            <a:off x="7162800" y="3492500"/>
            <a:ext cx="1752600" cy="1816100"/>
          </a:xfrm>
          <a:prstGeom prst="rect">
            <a:avLst/>
          </a:prstGeom>
          <a:noFill/>
          <a:ln w="9525">
            <a:noFill/>
            <a:miter lim="800000"/>
            <a:headEnd/>
            <a:tailEnd/>
          </a:ln>
        </p:spPr>
        <p:txBody>
          <a:bodyPr>
            <a:spAutoFit/>
          </a:bodyPr>
          <a:lstStyle/>
          <a:p>
            <a:r>
              <a:rPr lang="en-US" sz="2800" b="1" dirty="0">
                <a:solidFill>
                  <a:srgbClr val="00B050"/>
                </a:solidFill>
                <a:latin typeface="Calibri" pitchFamily="34" charset="0"/>
              </a:rPr>
              <a:t>Advanced</a:t>
            </a:r>
          </a:p>
          <a:p>
            <a:r>
              <a:rPr lang="en-US" sz="2800" b="1" dirty="0">
                <a:solidFill>
                  <a:srgbClr val="92D050"/>
                </a:solidFill>
                <a:latin typeface="Calibri" pitchFamily="34" charset="0"/>
              </a:rPr>
              <a:t>Proficient</a:t>
            </a:r>
          </a:p>
          <a:p>
            <a:r>
              <a:rPr lang="en-US" sz="2800" b="1" dirty="0">
                <a:solidFill>
                  <a:srgbClr val="FFC000"/>
                </a:solidFill>
                <a:latin typeface="Calibri" pitchFamily="34" charset="0"/>
              </a:rPr>
              <a:t>Basic</a:t>
            </a:r>
          </a:p>
          <a:p>
            <a:r>
              <a:rPr lang="en-US" sz="2800" b="1" dirty="0">
                <a:solidFill>
                  <a:srgbClr val="FF0000"/>
                </a:solidFill>
                <a:latin typeface="Calibri" pitchFamily="34" charset="0"/>
              </a:rPr>
              <a:t>Minimal</a:t>
            </a:r>
          </a:p>
        </p:txBody>
      </p:sp>
      <p:sp>
        <p:nvSpPr>
          <p:cNvPr id="1035" name="TextBox 45"/>
          <p:cNvSpPr txBox="1">
            <a:spLocks noChangeArrowheads="1"/>
          </p:cNvSpPr>
          <p:nvPr/>
        </p:nvSpPr>
        <p:spPr bwMode="auto">
          <a:xfrm>
            <a:off x="7192963" y="2600325"/>
            <a:ext cx="1576387" cy="830263"/>
          </a:xfrm>
          <a:prstGeom prst="rect">
            <a:avLst/>
          </a:prstGeom>
          <a:noFill/>
          <a:ln w="9525">
            <a:noFill/>
            <a:miter lim="800000"/>
            <a:headEnd/>
            <a:tailEnd/>
          </a:ln>
        </p:spPr>
        <p:txBody>
          <a:bodyPr wrap="none">
            <a:spAutoFit/>
          </a:bodyPr>
          <a:lstStyle/>
          <a:p>
            <a:pPr algn="ctr"/>
            <a:r>
              <a:rPr lang="en-US" sz="2400" b="1" dirty="0">
                <a:latin typeface="Calibri" pitchFamily="34" charset="0"/>
              </a:rPr>
              <a:t>Student</a:t>
            </a:r>
          </a:p>
          <a:p>
            <a:pPr algn="ctr"/>
            <a:r>
              <a:rPr lang="en-US" sz="2400" b="1" dirty="0">
                <a:latin typeface="Calibri" pitchFamily="34" charset="0"/>
              </a:rPr>
              <a:t>Population</a:t>
            </a:r>
          </a:p>
        </p:txBody>
      </p:sp>
      <p:sp>
        <p:nvSpPr>
          <p:cNvPr id="36" name="TextBox 35"/>
          <p:cNvSpPr txBox="1"/>
          <p:nvPr/>
        </p:nvSpPr>
        <p:spPr>
          <a:xfrm>
            <a:off x="7088188" y="5548313"/>
            <a:ext cx="1789112" cy="1077912"/>
          </a:xfrm>
          <a:prstGeom prst="rect">
            <a:avLst/>
          </a:prstGeom>
          <a:solidFill>
            <a:schemeClr val="accent1">
              <a:lumMod val="20000"/>
              <a:lumOff val="80000"/>
            </a:schemeClr>
          </a:solidFill>
          <a:ln w="25400">
            <a:solidFill>
              <a:schemeClr val="accent1"/>
            </a:solidFill>
          </a:ln>
        </p:spPr>
        <p:txBody>
          <a:bodyPr wrap="none">
            <a:spAutoFit/>
          </a:bodyPr>
          <a:lstStyle/>
          <a:p>
            <a:pPr algn="ctr" fontAlgn="auto">
              <a:spcBef>
                <a:spcPts val="0"/>
              </a:spcBef>
              <a:spcAft>
                <a:spcPts val="0"/>
              </a:spcAft>
              <a:defRPr/>
            </a:pPr>
            <a:r>
              <a:rPr lang="en-US" sz="3200" b="1" dirty="0">
                <a:latin typeface="+mn-lt"/>
                <a:cs typeface="+mn-cs"/>
              </a:rPr>
              <a:t>Why isn’t</a:t>
            </a:r>
            <a:br>
              <a:rPr lang="en-US" sz="3200" b="1" dirty="0">
                <a:latin typeface="+mn-lt"/>
                <a:cs typeface="+mn-cs"/>
              </a:rPr>
            </a:br>
            <a:r>
              <a:rPr lang="en-US" sz="3200" b="1" dirty="0">
                <a:latin typeface="+mn-lt"/>
                <a:cs typeface="+mn-cs"/>
              </a:rPr>
              <a:t>this fair?</a:t>
            </a:r>
          </a:p>
        </p:txBody>
      </p:sp>
      <p:sp>
        <p:nvSpPr>
          <p:cNvPr id="1037" name="Title 1"/>
          <p:cNvSpPr>
            <a:spLocks noGrp="1"/>
          </p:cNvSpPr>
          <p:nvPr>
            <p:ph type="title"/>
          </p:nvPr>
        </p:nvSpPr>
        <p:spPr>
          <a:xfrm>
            <a:off x="575733" y="98425"/>
            <a:ext cx="8161868" cy="1143000"/>
          </a:xfrm>
          <a:solidFill>
            <a:schemeClr val="bg1"/>
          </a:solidFill>
        </p:spPr>
        <p:txBody>
          <a:bodyPr/>
          <a:lstStyle/>
          <a:p>
            <a:pPr eaLnBrk="1" hangingPunct="1"/>
            <a:r>
              <a:rPr lang="en-US" sz="3300" dirty="0" smtClean="0"/>
              <a:t>Comparisons of </a:t>
            </a:r>
            <a:r>
              <a:rPr lang="en-US" sz="3300" b="1" dirty="0" smtClean="0">
                <a:solidFill>
                  <a:srgbClr val="704D74"/>
                </a:solidFill>
              </a:rPr>
              <a:t>gain</a:t>
            </a:r>
            <a:r>
              <a:rPr lang="en-US" sz="3300" dirty="0" smtClean="0"/>
              <a:t> at different schools</a:t>
            </a:r>
            <a:br>
              <a:rPr lang="en-US" sz="3300" dirty="0" smtClean="0"/>
            </a:br>
            <a:r>
              <a:rPr lang="en-US" sz="3300" b="1" dirty="0" smtClean="0"/>
              <a:t>before</a:t>
            </a:r>
            <a:r>
              <a:rPr lang="en-US" sz="3300" dirty="0" smtClean="0"/>
              <a:t> controlling for prior performance</a:t>
            </a:r>
          </a:p>
        </p:txBody>
      </p:sp>
      <p:sp>
        <p:nvSpPr>
          <p:cNvPr id="43" name="TextBox 42"/>
          <p:cNvSpPr txBox="1"/>
          <p:nvPr/>
        </p:nvSpPr>
        <p:spPr>
          <a:xfrm>
            <a:off x="304800" y="5341938"/>
            <a:ext cx="1828800" cy="830262"/>
          </a:xfrm>
          <a:prstGeom prst="rect">
            <a:avLst/>
          </a:prstGeom>
          <a:noFill/>
        </p:spPr>
        <p:txBody>
          <a:bodyPr wrap="none">
            <a:spAutoFit/>
          </a:bodyPr>
          <a:lstStyle/>
          <a:p>
            <a:pPr algn="ctr">
              <a:defRPr/>
            </a:pPr>
            <a:r>
              <a:rPr lang="en-US" sz="2400" dirty="0">
                <a:latin typeface="+mn-lt"/>
              </a:rPr>
              <a:t>High</a:t>
            </a:r>
          </a:p>
          <a:p>
            <a:pPr algn="ctr">
              <a:defRPr/>
            </a:pPr>
            <a:r>
              <a:rPr lang="en-US" sz="2400" dirty="0">
                <a:latin typeface="+mn-lt"/>
              </a:rPr>
              <a:t>Achievement</a:t>
            </a:r>
          </a:p>
        </p:txBody>
      </p:sp>
      <p:sp>
        <p:nvSpPr>
          <p:cNvPr id="44" name="TextBox 43"/>
          <p:cNvSpPr txBox="1"/>
          <p:nvPr/>
        </p:nvSpPr>
        <p:spPr>
          <a:xfrm>
            <a:off x="2667000" y="5334000"/>
            <a:ext cx="1828800" cy="830263"/>
          </a:xfrm>
          <a:prstGeom prst="rect">
            <a:avLst/>
          </a:prstGeom>
          <a:noFill/>
        </p:spPr>
        <p:txBody>
          <a:bodyPr wrap="none">
            <a:spAutoFit/>
          </a:bodyPr>
          <a:lstStyle/>
          <a:p>
            <a:pPr algn="ctr">
              <a:defRPr/>
            </a:pPr>
            <a:r>
              <a:rPr lang="en-US" sz="2400" dirty="0">
                <a:latin typeface="+mn-lt"/>
              </a:rPr>
              <a:t>Medium</a:t>
            </a:r>
          </a:p>
          <a:p>
            <a:pPr algn="ctr">
              <a:defRPr/>
            </a:pPr>
            <a:r>
              <a:rPr lang="en-US" sz="2400" dirty="0">
                <a:latin typeface="+mn-lt"/>
              </a:rPr>
              <a:t>Achievement</a:t>
            </a:r>
          </a:p>
        </p:txBody>
      </p:sp>
      <p:sp>
        <p:nvSpPr>
          <p:cNvPr id="46" name="TextBox 45"/>
          <p:cNvSpPr txBox="1"/>
          <p:nvPr/>
        </p:nvSpPr>
        <p:spPr>
          <a:xfrm>
            <a:off x="5029200" y="5334000"/>
            <a:ext cx="1828800" cy="830263"/>
          </a:xfrm>
          <a:prstGeom prst="rect">
            <a:avLst/>
          </a:prstGeom>
          <a:noFill/>
        </p:spPr>
        <p:txBody>
          <a:bodyPr wrap="none">
            <a:spAutoFit/>
          </a:bodyPr>
          <a:lstStyle/>
          <a:p>
            <a:pPr algn="ctr">
              <a:defRPr/>
            </a:pPr>
            <a:r>
              <a:rPr lang="en-US" sz="2400" dirty="0">
                <a:latin typeface="+mn-lt"/>
              </a:rPr>
              <a:t>Low</a:t>
            </a:r>
          </a:p>
          <a:p>
            <a:pPr algn="ctr">
              <a:defRPr/>
            </a:pPr>
            <a:r>
              <a:rPr lang="en-US" sz="2400" dirty="0">
                <a:latin typeface="+mn-lt"/>
              </a:rPr>
              <a:t>Achievement</a:t>
            </a:r>
          </a:p>
        </p:txBody>
      </p:sp>
      <p:grpSp>
        <p:nvGrpSpPr>
          <p:cNvPr id="9" name="Group 52"/>
          <p:cNvGrpSpPr>
            <a:grpSpLocks/>
          </p:cNvGrpSpPr>
          <p:nvPr/>
        </p:nvGrpSpPr>
        <p:grpSpPr bwMode="auto">
          <a:xfrm>
            <a:off x="381000" y="6202363"/>
            <a:ext cx="6294438" cy="655637"/>
            <a:chOff x="381000" y="6202217"/>
            <a:chExt cx="6294583" cy="655783"/>
          </a:xfrm>
        </p:grpSpPr>
        <p:sp>
          <p:nvSpPr>
            <p:cNvPr id="47" name="TextBox 46"/>
            <p:cNvSpPr txBox="1"/>
            <p:nvPr/>
          </p:nvSpPr>
          <p:spPr>
            <a:xfrm>
              <a:off x="4876904" y="6211744"/>
              <a:ext cx="1371632" cy="646256"/>
            </a:xfrm>
            <a:prstGeom prst="rect">
              <a:avLst/>
            </a:prstGeom>
            <a:noFill/>
          </p:spPr>
          <p:txBody>
            <a:bodyPr>
              <a:spAutoFit/>
            </a:bodyPr>
            <a:lstStyle/>
            <a:p>
              <a:pPr algn="ctr">
                <a:defRPr/>
              </a:pPr>
              <a:r>
                <a:rPr lang="en-US" dirty="0">
                  <a:latin typeface="+mn-lt"/>
                </a:rPr>
                <a:t>Artificially inflated gain</a:t>
              </a:r>
            </a:p>
          </p:txBody>
        </p:sp>
        <p:sp>
          <p:nvSpPr>
            <p:cNvPr id="50" name="Down Arrow 49"/>
            <p:cNvSpPr/>
            <p:nvPr/>
          </p:nvSpPr>
          <p:spPr>
            <a:xfrm rot="13500000">
              <a:off x="6224685" y="6154633"/>
              <a:ext cx="381085" cy="520712"/>
            </a:xfrm>
            <a:prstGeom prst="down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50"/>
            <p:cNvSpPr txBox="1"/>
            <p:nvPr/>
          </p:nvSpPr>
          <p:spPr>
            <a:xfrm>
              <a:off x="381000" y="6211744"/>
              <a:ext cx="1371632" cy="646256"/>
            </a:xfrm>
            <a:prstGeom prst="rect">
              <a:avLst/>
            </a:prstGeom>
            <a:noFill/>
          </p:spPr>
          <p:txBody>
            <a:bodyPr>
              <a:spAutoFit/>
            </a:bodyPr>
            <a:lstStyle/>
            <a:p>
              <a:pPr algn="ctr">
                <a:defRPr/>
              </a:pPr>
              <a:r>
                <a:rPr lang="en-US" dirty="0">
                  <a:latin typeface="+mn-lt"/>
                </a:rPr>
                <a:t>Artificially lower gain</a:t>
              </a:r>
            </a:p>
          </p:txBody>
        </p:sp>
        <p:sp>
          <p:nvSpPr>
            <p:cNvPr id="52" name="Down Arrow 51"/>
            <p:cNvSpPr/>
            <p:nvPr/>
          </p:nvSpPr>
          <p:spPr>
            <a:xfrm rot="18900000">
              <a:off x="1728819" y="6202217"/>
              <a:ext cx="381009" cy="520816"/>
            </a:xfrm>
            <a:prstGeom prst="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Title 1"/>
          <p:cNvSpPr txBox="1">
            <a:spLocks/>
          </p:cNvSpPr>
          <p:nvPr/>
        </p:nvSpPr>
        <p:spPr>
          <a:xfrm>
            <a:off x="3175" y="1588"/>
            <a:ext cx="9144000" cy="1362075"/>
          </a:xfrm>
          <a:prstGeom prst="rect">
            <a:avLst/>
          </a:prstGeom>
        </p:spPr>
        <p:txBody>
          <a:bodyPr anchor="ctr">
            <a:normAutofit fontScale="75000" lnSpcReduction="20000"/>
          </a:bodyPr>
          <a:lstStyle/>
          <a:p>
            <a:pPr algn="ctr" fontAlgn="auto">
              <a:spcAft>
                <a:spcPts val="0"/>
              </a:spcAft>
              <a:defRPr/>
            </a:pPr>
            <a:r>
              <a:rPr lang="en-US" sz="4400" dirty="0">
                <a:latin typeface="+mj-lt"/>
                <a:ea typeface="+mj-ea"/>
                <a:cs typeface="+mj-cs"/>
              </a:rPr>
              <a:t>Comparisons of </a:t>
            </a:r>
            <a:r>
              <a:rPr lang="en-US" sz="4400" b="1" dirty="0">
                <a:solidFill>
                  <a:srgbClr val="0060AA"/>
                </a:solidFill>
                <a:latin typeface="+mj-lt"/>
                <a:ea typeface="+mj-ea"/>
                <a:cs typeface="+mj-cs"/>
              </a:rPr>
              <a:t>Value-Added</a:t>
            </a:r>
            <a:r>
              <a:rPr lang="en-US" sz="4400" dirty="0">
                <a:latin typeface="+mj-lt"/>
                <a:ea typeface="+mj-ea"/>
                <a:cs typeface="+mj-cs"/>
              </a:rPr>
              <a:t> at different schools</a:t>
            </a:r>
            <a:br>
              <a:rPr lang="en-US" sz="4400" dirty="0">
                <a:latin typeface="+mj-lt"/>
                <a:ea typeface="+mj-ea"/>
                <a:cs typeface="+mj-cs"/>
              </a:rPr>
            </a:br>
            <a:r>
              <a:rPr lang="en-US" sz="4400" b="1" dirty="0">
                <a:latin typeface="+mj-lt"/>
                <a:ea typeface="+mj-ea"/>
                <a:cs typeface="+mj-cs"/>
              </a:rPr>
              <a:t>after</a:t>
            </a:r>
            <a:r>
              <a:rPr lang="en-US" sz="4400" dirty="0">
                <a:latin typeface="+mj-lt"/>
                <a:ea typeface="+mj-ea"/>
                <a:cs typeface="+mj-cs"/>
              </a:rPr>
              <a:t> controlling for prior performance</a:t>
            </a:r>
          </a:p>
        </p:txBody>
      </p:sp>
      <p:grpSp>
        <p:nvGrpSpPr>
          <p:cNvPr id="2" name="Group 19"/>
          <p:cNvGrpSpPr>
            <a:grpSpLocks/>
          </p:cNvGrpSpPr>
          <p:nvPr/>
        </p:nvGrpSpPr>
        <p:grpSpPr bwMode="auto">
          <a:xfrm>
            <a:off x="609600" y="1778000"/>
            <a:ext cx="1219200" cy="1447800"/>
            <a:chOff x="914400" y="1752600"/>
            <a:chExt cx="1219200" cy="1447800"/>
          </a:xfrm>
        </p:grpSpPr>
        <p:sp>
          <p:nvSpPr>
            <p:cNvPr id="5" name="Rectangle 4"/>
            <p:cNvSpPr/>
            <p:nvPr/>
          </p:nvSpPr>
          <p:spPr>
            <a:xfrm>
              <a:off x="914400" y="2514600"/>
              <a:ext cx="1219200" cy="6858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295400" y="1981200"/>
              <a:ext cx="457200" cy="42862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a:off x="914400" y="2209800"/>
              <a:ext cx="1219200" cy="304800"/>
            </a:xfrm>
            <a:prstGeom prst="triangle">
              <a:avLst>
                <a:gd name="adj" fmla="val 505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Isosceles Triangle 7"/>
            <p:cNvSpPr/>
            <p:nvPr/>
          </p:nvSpPr>
          <p:spPr>
            <a:xfrm>
              <a:off x="1295400" y="1752600"/>
              <a:ext cx="457200" cy="228600"/>
            </a:xfrm>
            <a:prstGeom prst="triangle">
              <a:avLst>
                <a:gd name="adj" fmla="val 505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80" name="TextBox 8"/>
            <p:cNvSpPr txBox="1">
              <a:spLocks noChangeArrowheads="1"/>
            </p:cNvSpPr>
            <p:nvPr/>
          </p:nvSpPr>
          <p:spPr bwMode="auto">
            <a:xfrm>
              <a:off x="990600" y="2667000"/>
              <a:ext cx="1008609" cy="369332"/>
            </a:xfrm>
            <a:prstGeom prst="rect">
              <a:avLst/>
            </a:prstGeom>
            <a:noFill/>
            <a:ln w="9525">
              <a:noFill/>
              <a:miter lim="800000"/>
              <a:headEnd/>
              <a:tailEnd/>
            </a:ln>
          </p:spPr>
          <p:txBody>
            <a:bodyPr wrap="none">
              <a:spAutoFit/>
            </a:bodyPr>
            <a:lstStyle/>
            <a:p>
              <a:r>
                <a:rPr lang="en-US" b="1" dirty="0">
                  <a:latin typeface="Calibri" pitchFamily="34" charset="0"/>
                </a:rPr>
                <a:t>School A</a:t>
              </a:r>
            </a:p>
          </p:txBody>
        </p:sp>
      </p:grpSp>
      <p:grpSp>
        <p:nvGrpSpPr>
          <p:cNvPr id="3" name="Group 20"/>
          <p:cNvGrpSpPr>
            <a:grpSpLocks/>
          </p:cNvGrpSpPr>
          <p:nvPr/>
        </p:nvGrpSpPr>
        <p:grpSpPr bwMode="auto">
          <a:xfrm>
            <a:off x="2971800" y="1778000"/>
            <a:ext cx="1219200" cy="1447800"/>
            <a:chOff x="3733800" y="1828800"/>
            <a:chExt cx="1219200" cy="1447800"/>
          </a:xfrm>
        </p:grpSpPr>
        <p:sp>
          <p:nvSpPr>
            <p:cNvPr id="10" name="Rectangle 9"/>
            <p:cNvSpPr/>
            <p:nvPr/>
          </p:nvSpPr>
          <p:spPr>
            <a:xfrm>
              <a:off x="3733800" y="2590800"/>
              <a:ext cx="1219200" cy="685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114800" y="2057400"/>
              <a:ext cx="457200" cy="42862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Isosceles Triangle 11"/>
            <p:cNvSpPr/>
            <p:nvPr/>
          </p:nvSpPr>
          <p:spPr>
            <a:xfrm>
              <a:off x="3733800" y="2286000"/>
              <a:ext cx="1219200" cy="304800"/>
            </a:xfrm>
            <a:prstGeom prst="triangle">
              <a:avLst>
                <a:gd name="adj" fmla="val 5052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Isosceles Triangle 12"/>
            <p:cNvSpPr/>
            <p:nvPr/>
          </p:nvSpPr>
          <p:spPr>
            <a:xfrm>
              <a:off x="4114800" y="1828800"/>
              <a:ext cx="457200" cy="228600"/>
            </a:xfrm>
            <a:prstGeom prst="triangle">
              <a:avLst>
                <a:gd name="adj" fmla="val 5052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13"/>
            <p:cNvSpPr txBox="1"/>
            <p:nvPr/>
          </p:nvSpPr>
          <p:spPr>
            <a:xfrm>
              <a:off x="3841750" y="2743200"/>
              <a:ext cx="998538" cy="369888"/>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b="1" dirty="0">
                  <a:latin typeface="+mn-lt"/>
                  <a:cs typeface="+mn-cs"/>
                </a:rPr>
                <a:t>School B</a:t>
              </a:r>
            </a:p>
          </p:txBody>
        </p:sp>
      </p:grpSp>
      <p:grpSp>
        <p:nvGrpSpPr>
          <p:cNvPr id="4" name="Group 21"/>
          <p:cNvGrpSpPr>
            <a:grpSpLocks/>
          </p:cNvGrpSpPr>
          <p:nvPr/>
        </p:nvGrpSpPr>
        <p:grpSpPr bwMode="auto">
          <a:xfrm>
            <a:off x="5334000" y="1778000"/>
            <a:ext cx="1219200" cy="1447800"/>
            <a:chOff x="6629400" y="1752600"/>
            <a:chExt cx="1219200" cy="1447800"/>
          </a:xfrm>
        </p:grpSpPr>
        <p:sp>
          <p:nvSpPr>
            <p:cNvPr id="15" name="Rectangle 14"/>
            <p:cNvSpPr/>
            <p:nvPr/>
          </p:nvSpPr>
          <p:spPr>
            <a:xfrm>
              <a:off x="6629400" y="2514600"/>
              <a:ext cx="1219200" cy="6858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7010400" y="1981200"/>
              <a:ext cx="457200" cy="42862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Isosceles Triangle 16"/>
            <p:cNvSpPr/>
            <p:nvPr/>
          </p:nvSpPr>
          <p:spPr>
            <a:xfrm>
              <a:off x="6629400" y="2209800"/>
              <a:ext cx="1219200" cy="304800"/>
            </a:xfrm>
            <a:prstGeom prst="triangle">
              <a:avLst>
                <a:gd name="adj" fmla="val 5052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Isosceles Triangle 17"/>
            <p:cNvSpPr/>
            <p:nvPr/>
          </p:nvSpPr>
          <p:spPr>
            <a:xfrm>
              <a:off x="7010400" y="1752600"/>
              <a:ext cx="457200" cy="228600"/>
            </a:xfrm>
            <a:prstGeom prst="triangle">
              <a:avLst>
                <a:gd name="adj" fmla="val 5052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p:nvSpPr>
          <p:spPr>
            <a:xfrm>
              <a:off x="6737350" y="2667000"/>
              <a:ext cx="990600" cy="369888"/>
            </a:xfrm>
            <a:prstGeom prst="rect">
              <a:avLst/>
            </a:prstGeom>
            <a:solidFill>
              <a:schemeClr val="accent6">
                <a:lumMod val="40000"/>
                <a:lumOff val="60000"/>
              </a:schemeClr>
            </a:solidFill>
          </p:spPr>
          <p:txBody>
            <a:bodyPr wrap="none">
              <a:spAutoFit/>
            </a:bodyPr>
            <a:lstStyle/>
            <a:p>
              <a:pPr fontAlgn="auto">
                <a:spcBef>
                  <a:spcPts val="0"/>
                </a:spcBef>
                <a:spcAft>
                  <a:spcPts val="0"/>
                </a:spcAft>
                <a:defRPr/>
              </a:pPr>
              <a:r>
                <a:rPr lang="en-US" b="1" dirty="0">
                  <a:latin typeface="+mn-lt"/>
                  <a:cs typeface="+mn-cs"/>
                </a:rPr>
                <a:t>School C</a:t>
              </a:r>
            </a:p>
          </p:txBody>
        </p:sp>
      </p:grpSp>
      <p:grpSp>
        <p:nvGrpSpPr>
          <p:cNvPr id="9" name="Group 42"/>
          <p:cNvGrpSpPr>
            <a:grpSpLocks/>
          </p:cNvGrpSpPr>
          <p:nvPr/>
        </p:nvGrpSpPr>
        <p:grpSpPr bwMode="auto">
          <a:xfrm>
            <a:off x="609600" y="5473700"/>
            <a:ext cx="5943600" cy="923925"/>
            <a:chOff x="609600" y="5474014"/>
            <a:chExt cx="5943600" cy="923330"/>
          </a:xfrm>
        </p:grpSpPr>
        <p:sp>
          <p:nvSpPr>
            <p:cNvPr id="2063" name="TextBox 32"/>
            <p:cNvSpPr txBox="1">
              <a:spLocks noChangeArrowheads="1"/>
            </p:cNvSpPr>
            <p:nvPr/>
          </p:nvSpPr>
          <p:spPr bwMode="auto">
            <a:xfrm>
              <a:off x="609600" y="5474014"/>
              <a:ext cx="1216039" cy="923330"/>
            </a:xfrm>
            <a:prstGeom prst="rect">
              <a:avLst/>
            </a:prstGeom>
            <a:noFill/>
            <a:ln w="9525">
              <a:noFill/>
              <a:miter lim="800000"/>
              <a:headEnd/>
              <a:tailEnd/>
            </a:ln>
          </p:spPr>
          <p:txBody>
            <a:bodyPr wrap="none">
              <a:spAutoFit/>
            </a:bodyPr>
            <a:lstStyle/>
            <a:p>
              <a:r>
                <a:rPr lang="en-US" sz="5400" dirty="0">
                  <a:latin typeface="Calibri" pitchFamily="34" charset="0"/>
                </a:rPr>
                <a:t>Fair</a:t>
              </a:r>
            </a:p>
          </p:txBody>
        </p:sp>
        <p:sp>
          <p:nvSpPr>
            <p:cNvPr id="2064" name="TextBox 33"/>
            <p:cNvSpPr txBox="1">
              <a:spLocks noChangeArrowheads="1"/>
            </p:cNvSpPr>
            <p:nvPr/>
          </p:nvSpPr>
          <p:spPr bwMode="auto">
            <a:xfrm>
              <a:off x="2971800" y="5474014"/>
              <a:ext cx="1216039" cy="923330"/>
            </a:xfrm>
            <a:prstGeom prst="rect">
              <a:avLst/>
            </a:prstGeom>
            <a:noFill/>
            <a:ln w="9525">
              <a:noFill/>
              <a:miter lim="800000"/>
              <a:headEnd/>
              <a:tailEnd/>
            </a:ln>
          </p:spPr>
          <p:txBody>
            <a:bodyPr wrap="none">
              <a:spAutoFit/>
            </a:bodyPr>
            <a:lstStyle/>
            <a:p>
              <a:r>
                <a:rPr lang="en-US" sz="5400" dirty="0">
                  <a:latin typeface="Calibri" pitchFamily="34" charset="0"/>
                </a:rPr>
                <a:t>Fair</a:t>
              </a:r>
            </a:p>
          </p:txBody>
        </p:sp>
        <p:sp>
          <p:nvSpPr>
            <p:cNvPr id="2065" name="TextBox 34"/>
            <p:cNvSpPr txBox="1">
              <a:spLocks noChangeArrowheads="1"/>
            </p:cNvSpPr>
            <p:nvPr/>
          </p:nvSpPr>
          <p:spPr bwMode="auto">
            <a:xfrm>
              <a:off x="5337161" y="5474014"/>
              <a:ext cx="1216039" cy="923330"/>
            </a:xfrm>
            <a:prstGeom prst="rect">
              <a:avLst/>
            </a:prstGeom>
            <a:noFill/>
            <a:ln w="9525">
              <a:noFill/>
              <a:miter lim="800000"/>
              <a:headEnd/>
              <a:tailEnd/>
            </a:ln>
          </p:spPr>
          <p:txBody>
            <a:bodyPr wrap="none">
              <a:spAutoFit/>
            </a:bodyPr>
            <a:lstStyle/>
            <a:p>
              <a:r>
                <a:rPr lang="en-US" sz="5400" dirty="0">
                  <a:latin typeface="Calibri" pitchFamily="34" charset="0"/>
                </a:rPr>
                <a:t>Fair</a:t>
              </a:r>
            </a:p>
          </p:txBody>
        </p:sp>
      </p:grpSp>
      <p:grpSp>
        <p:nvGrpSpPr>
          <p:cNvPr id="20" name="Group 37"/>
          <p:cNvGrpSpPr>
            <a:grpSpLocks/>
          </p:cNvGrpSpPr>
          <p:nvPr/>
        </p:nvGrpSpPr>
        <p:grpSpPr bwMode="auto">
          <a:xfrm>
            <a:off x="-231743" y="3414745"/>
            <a:ext cx="7619936" cy="1930336"/>
            <a:chOff x="-76168" y="3569046"/>
            <a:chExt cx="7619936" cy="1930336"/>
          </a:xfrm>
        </p:grpSpPr>
        <p:graphicFrame>
          <p:nvGraphicFramePr>
            <p:cNvPr id="33" name="Chart 27"/>
            <p:cNvGraphicFramePr>
              <a:graphicFrameLocks/>
            </p:cNvGraphicFramePr>
            <p:nvPr/>
          </p:nvGraphicFramePr>
          <p:xfrm>
            <a:off x="-76168" y="3569046"/>
            <a:ext cx="2895536" cy="1930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5"/>
            <p:cNvGraphicFramePr>
              <a:graphicFrameLocks/>
            </p:cNvGraphicFramePr>
            <p:nvPr/>
          </p:nvGraphicFramePr>
          <p:xfrm>
            <a:off x="2286032" y="3569046"/>
            <a:ext cx="2895536" cy="1930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6"/>
            <p:cNvGraphicFramePr>
              <a:graphicFrameLocks/>
            </p:cNvGraphicFramePr>
            <p:nvPr/>
          </p:nvGraphicFramePr>
          <p:xfrm>
            <a:off x="4648232" y="3569046"/>
            <a:ext cx="2895536" cy="1930336"/>
          </p:xfrm>
          <a:graphic>
            <a:graphicData uri="http://schemas.openxmlformats.org/drawingml/2006/chart">
              <c:chart xmlns:c="http://schemas.openxmlformats.org/drawingml/2006/chart" xmlns:r="http://schemas.openxmlformats.org/officeDocument/2006/relationships" r:id="rId5"/>
            </a:graphicData>
          </a:graphic>
        </p:graphicFrame>
      </p:grpSp>
      <p:sp>
        <p:nvSpPr>
          <p:cNvPr id="2062" name="TextBox 45"/>
          <p:cNvSpPr txBox="1">
            <a:spLocks noChangeArrowheads="1"/>
          </p:cNvSpPr>
          <p:nvPr/>
        </p:nvSpPr>
        <p:spPr bwMode="auto">
          <a:xfrm>
            <a:off x="7192963" y="2600325"/>
            <a:ext cx="1576387" cy="830263"/>
          </a:xfrm>
          <a:prstGeom prst="rect">
            <a:avLst/>
          </a:prstGeom>
          <a:noFill/>
          <a:ln w="9525">
            <a:noFill/>
            <a:miter lim="800000"/>
            <a:headEnd/>
            <a:tailEnd/>
          </a:ln>
        </p:spPr>
        <p:txBody>
          <a:bodyPr wrap="none">
            <a:spAutoFit/>
          </a:bodyPr>
          <a:lstStyle/>
          <a:p>
            <a:pPr algn="ctr"/>
            <a:r>
              <a:rPr lang="en-US" sz="2400" b="1" dirty="0">
                <a:latin typeface="Calibri" pitchFamily="34" charset="0"/>
              </a:rPr>
              <a:t>Student</a:t>
            </a:r>
          </a:p>
          <a:p>
            <a:pPr algn="ctr"/>
            <a:r>
              <a:rPr lang="en-US" sz="2400" b="1" dirty="0">
                <a:latin typeface="Calibri" pitchFamily="34" charset="0"/>
              </a:rPr>
              <a:t>Population</a:t>
            </a:r>
          </a:p>
        </p:txBody>
      </p:sp>
      <p:sp>
        <p:nvSpPr>
          <p:cNvPr id="36" name="Rectangle 35"/>
          <p:cNvSpPr/>
          <p:nvPr/>
        </p:nvSpPr>
        <p:spPr>
          <a:xfrm>
            <a:off x="7172325" y="3492500"/>
            <a:ext cx="1608138" cy="17954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TextBox 31"/>
          <p:cNvSpPr txBox="1">
            <a:spLocks noChangeArrowheads="1"/>
          </p:cNvSpPr>
          <p:nvPr/>
        </p:nvSpPr>
        <p:spPr bwMode="auto">
          <a:xfrm>
            <a:off x="7162800" y="3492500"/>
            <a:ext cx="1752600" cy="1816100"/>
          </a:xfrm>
          <a:prstGeom prst="rect">
            <a:avLst/>
          </a:prstGeom>
          <a:noFill/>
          <a:ln w="9525">
            <a:noFill/>
            <a:miter lim="800000"/>
            <a:headEnd/>
            <a:tailEnd/>
          </a:ln>
        </p:spPr>
        <p:txBody>
          <a:bodyPr>
            <a:spAutoFit/>
          </a:bodyPr>
          <a:lstStyle/>
          <a:p>
            <a:r>
              <a:rPr lang="en-US" sz="2800" b="1" dirty="0">
                <a:solidFill>
                  <a:srgbClr val="00B050"/>
                </a:solidFill>
                <a:latin typeface="Calibri" pitchFamily="34" charset="0"/>
              </a:rPr>
              <a:t>Advanced</a:t>
            </a:r>
          </a:p>
          <a:p>
            <a:r>
              <a:rPr lang="en-US" sz="2800" b="1" dirty="0">
                <a:solidFill>
                  <a:srgbClr val="92D050"/>
                </a:solidFill>
                <a:latin typeface="Calibri" pitchFamily="34" charset="0"/>
              </a:rPr>
              <a:t>Proficient</a:t>
            </a:r>
          </a:p>
          <a:p>
            <a:r>
              <a:rPr lang="en-US" sz="2800" b="1" dirty="0">
                <a:solidFill>
                  <a:srgbClr val="FFC000"/>
                </a:solidFill>
                <a:latin typeface="Calibri" pitchFamily="34" charset="0"/>
              </a:rPr>
              <a:t>Basic</a:t>
            </a:r>
          </a:p>
          <a:p>
            <a:r>
              <a:rPr lang="en-US" sz="2800" b="1" dirty="0">
                <a:solidFill>
                  <a:srgbClr val="FF0000"/>
                </a:solidFill>
                <a:latin typeface="Calibri" pitchFamily="34" charset="0"/>
              </a:rPr>
              <a:t>Minimal</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Understanding</a:t>
            </a:r>
            <a:endParaRPr lang="en-US" dirty="0"/>
          </a:p>
        </p:txBody>
      </p:sp>
      <p:sp>
        <p:nvSpPr>
          <p:cNvPr id="3" name="Content Placeholder 2"/>
          <p:cNvSpPr>
            <a:spLocks noGrp="1"/>
          </p:cNvSpPr>
          <p:nvPr>
            <p:ph sz="quarter" idx="1"/>
          </p:nvPr>
        </p:nvSpPr>
        <p:spPr/>
        <p:txBody>
          <a:bodyPr/>
          <a:lstStyle/>
          <a:p>
            <a:r>
              <a:rPr lang="en-US" dirty="0" smtClean="0"/>
              <a:t>What would you tell a teacher or principal who said </a:t>
            </a:r>
            <a:r>
              <a:rPr lang="en-US" dirty="0" smtClean="0">
                <a:solidFill>
                  <a:srgbClr val="0060AA"/>
                </a:solidFill>
              </a:rPr>
              <a:t>Value-Added</a:t>
            </a:r>
            <a:r>
              <a:rPr lang="en-US" dirty="0" smtClean="0"/>
              <a:t> was not fair to schools with:</a:t>
            </a:r>
          </a:p>
          <a:p>
            <a:pPr lvl="1"/>
            <a:r>
              <a:rPr lang="en-US" dirty="0" smtClean="0"/>
              <a:t>High </a:t>
            </a:r>
            <a:r>
              <a:rPr lang="en-US" dirty="0" smtClean="0">
                <a:solidFill>
                  <a:srgbClr val="DD3B3C"/>
                </a:solidFill>
              </a:rPr>
              <a:t>achieving</a:t>
            </a:r>
            <a:r>
              <a:rPr lang="en-US" dirty="0" smtClean="0"/>
              <a:t> students?</a:t>
            </a:r>
          </a:p>
          <a:p>
            <a:pPr lvl="1"/>
            <a:r>
              <a:rPr lang="en-US" dirty="0" smtClean="0"/>
              <a:t>Low </a:t>
            </a:r>
            <a:r>
              <a:rPr lang="en-US" dirty="0" smtClean="0">
                <a:solidFill>
                  <a:srgbClr val="DD3B3C"/>
                </a:solidFill>
              </a:rPr>
              <a:t>achieving</a:t>
            </a:r>
            <a:r>
              <a:rPr lang="en-US" dirty="0" smtClean="0"/>
              <a:t> students?</a:t>
            </a:r>
          </a:p>
          <a:p>
            <a:r>
              <a:rPr lang="en-US" dirty="0" smtClean="0"/>
              <a:t>Is </a:t>
            </a:r>
            <a:r>
              <a:rPr lang="en-US" dirty="0" smtClean="0">
                <a:solidFill>
                  <a:srgbClr val="0060AA"/>
                </a:solidFill>
              </a:rPr>
              <a:t>Value-Added</a:t>
            </a:r>
            <a:r>
              <a:rPr lang="en-US" dirty="0" smtClean="0"/>
              <a:t> incompatible with the notion of high expectations for all students?</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(Proxy measures for causal factors)</a:t>
            </a:r>
            <a:endParaRPr lang="en-US" dirty="0"/>
          </a:p>
        </p:txBody>
      </p:sp>
      <p:sp>
        <p:nvSpPr>
          <p:cNvPr id="3" name="Title 2"/>
          <p:cNvSpPr>
            <a:spLocks noGrp="1"/>
          </p:cNvSpPr>
          <p:nvPr>
            <p:ph type="title"/>
          </p:nvPr>
        </p:nvSpPr>
        <p:spPr/>
        <p:txBody>
          <a:bodyPr/>
          <a:lstStyle/>
          <a:p>
            <a:r>
              <a:rPr lang="en-US" dirty="0" smtClean="0"/>
              <a:t>2. How does VARC choose what to control for?</a:t>
            </a:r>
            <a:endParaRPr lang="en-US" dirty="0"/>
          </a:p>
        </p:txBody>
      </p:sp>
      <p:pic>
        <p:nvPicPr>
          <p:cNvPr id="5" name="Picture 4" descr="Influence.png"/>
          <p:cNvPicPr>
            <a:picLocks noChangeAspect="1"/>
          </p:cNvPicPr>
          <p:nvPr/>
        </p:nvPicPr>
        <p:blipFill>
          <a:blip r:embed="rId2" cstate="print"/>
          <a:stretch>
            <a:fillRect/>
          </a:stretch>
        </p:blipFill>
        <p:spPr>
          <a:xfrm>
            <a:off x="1959428" y="926106"/>
            <a:ext cx="6722347" cy="25156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smtClean="0"/>
              <a:t>Please help us improve Value-Ade-Added training and resources for the future</a:t>
            </a:r>
            <a:endParaRPr lang="en-US" dirty="0"/>
          </a:p>
        </p:txBody>
      </p:sp>
      <p:sp>
        <p:nvSpPr>
          <p:cNvPr id="4" name="Title 3"/>
          <p:cNvSpPr>
            <a:spLocks noGrp="1"/>
          </p:cNvSpPr>
          <p:nvPr>
            <p:ph type="title"/>
          </p:nvPr>
        </p:nvSpPr>
        <p:spPr/>
        <p:txBody>
          <a:bodyPr/>
          <a:lstStyle/>
          <a:p>
            <a:r>
              <a:rPr lang="en-US" dirty="0" smtClean="0"/>
              <a:t>Feedback Survey (for 9:00-11:00 session)</a:t>
            </a:r>
            <a:endParaRPr lang="en-US" dirty="0"/>
          </a:p>
        </p:txBody>
      </p:sp>
      <p:pic>
        <p:nvPicPr>
          <p:cNvPr id="9" name="Picture 8" descr="Survey_Page_1.png"/>
          <p:cNvPicPr>
            <a:picLocks noChangeAspect="1"/>
          </p:cNvPicPr>
          <p:nvPr/>
        </p:nvPicPr>
        <p:blipFill>
          <a:blip r:embed="rId2" cstate="print"/>
          <a:stretch>
            <a:fillRect/>
          </a:stretch>
        </p:blipFill>
        <p:spPr>
          <a:xfrm>
            <a:off x="1948393" y="98191"/>
            <a:ext cx="3281499" cy="4298907"/>
          </a:xfrm>
          <a:prstGeom prst="rect">
            <a:avLst/>
          </a:prstGeom>
          <a:effectLst>
            <a:outerShdw blurRad="50800" dist="38100" dir="2700000" algn="tl" rotWithShape="0">
              <a:prstClr val="black">
                <a:alpha val="40000"/>
              </a:prstClr>
            </a:outerShdw>
          </a:effectLst>
        </p:spPr>
      </p:pic>
      <p:pic>
        <p:nvPicPr>
          <p:cNvPr id="10" name="Picture 9" descr="Survey_Page_2.png"/>
          <p:cNvPicPr>
            <a:picLocks noChangeAspect="1"/>
          </p:cNvPicPr>
          <p:nvPr/>
        </p:nvPicPr>
        <p:blipFill>
          <a:blip r:embed="rId3" cstate="print"/>
          <a:stretch>
            <a:fillRect/>
          </a:stretch>
        </p:blipFill>
        <p:spPr>
          <a:xfrm>
            <a:off x="5552877" y="103859"/>
            <a:ext cx="3290412" cy="4302445"/>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a:spAutoFit/>
          </a:bodyPr>
          <a:lstStyle/>
          <a:p>
            <a:pPr marL="514350" indent="-514350" algn="ctr"/>
            <a:r>
              <a:rPr lang="en-US" sz="2000" b="1" dirty="0" smtClean="0">
                <a:latin typeface="+mn-lt"/>
              </a:rPr>
              <a:t>2. How does VARC choose what to control for?</a:t>
            </a:r>
          </a:p>
        </p:txBody>
      </p:sp>
      <p:sp>
        <p:nvSpPr>
          <p:cNvPr id="11" name="Using"/>
          <p:cNvSpPr txBox="1">
            <a:spLocks noChangeArrowheads="1"/>
          </p:cNvSpPr>
          <p:nvPr/>
        </p:nvSpPr>
        <p:spPr bwMode="auto">
          <a:xfrm>
            <a:off x="0" y="381000"/>
            <a:ext cx="9144000" cy="1754326"/>
          </a:xfrm>
          <a:prstGeom prst="rect">
            <a:avLst/>
          </a:prstGeom>
          <a:noFill/>
          <a:ln w="9525">
            <a:noFill/>
            <a:miter lim="800000"/>
            <a:headEnd/>
            <a:tailEnd/>
          </a:ln>
        </p:spPr>
        <p:txBody>
          <a:bodyPr>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Imagine we want to evaluate another pair of gardeners and we notice that there is something else different about their trees that we have not controlled for in the model.</a:t>
            </a:r>
            <a:br>
              <a:rPr lang="en-US" dirty="0" smtClean="0">
                <a:solidFill>
                  <a:srgbClr val="000000"/>
                </a:solidFill>
                <a:latin typeface="Calibri" pitchFamily="34" charset="0"/>
              </a:rPr>
            </a:br>
            <a:endParaRPr lang="en-US" dirty="0" smtClean="0">
              <a:solidFill>
                <a:srgbClr val="000000"/>
              </a:solidFill>
              <a:latin typeface="Calibri" pitchFamily="34" charset="0"/>
            </a:endParaRPr>
          </a:p>
          <a:p>
            <a:pPr lvl="1">
              <a:buFont typeface="Arial" charset="0"/>
              <a:buChar char="•"/>
            </a:pPr>
            <a:r>
              <a:rPr lang="en-US" dirty="0" smtClean="0">
                <a:solidFill>
                  <a:srgbClr val="000000"/>
                </a:solidFill>
                <a:latin typeface="Calibri" pitchFamily="34" charset="0"/>
              </a:rPr>
              <a:t> In this example, Oak F has many more leaves than Oak E. </a:t>
            </a:r>
          </a:p>
          <a:p>
            <a:pPr lvl="1">
              <a:buFont typeface="Arial" charset="0"/>
              <a:buChar char="•"/>
            </a:pPr>
            <a:r>
              <a:rPr lang="en-US" dirty="0" smtClean="0">
                <a:solidFill>
                  <a:srgbClr val="000000"/>
                </a:solidFill>
                <a:latin typeface="Calibri" pitchFamily="34" charset="0"/>
              </a:rPr>
              <a:t> Is this something we could account for in our predictions?</a:t>
            </a:r>
          </a:p>
          <a:p>
            <a:pPr lvl="1">
              <a:buFont typeface="Arial" charset="0"/>
              <a:buChar char="•"/>
            </a:pPr>
            <a:endParaRPr lang="en-US" dirty="0">
              <a:solidFill>
                <a:srgbClr val="000000"/>
              </a:solidFill>
              <a:latin typeface="Calibri" pitchFamily="34" charset="0"/>
            </a:endParaRPr>
          </a:p>
        </p:txBody>
      </p:sp>
      <p:pic>
        <p:nvPicPr>
          <p:cNvPr id="21518" name="Gardener A" descr="Gardener A.png"/>
          <p:cNvPicPr>
            <a:picLocks noChangeAspect="1"/>
          </p:cNvPicPr>
          <p:nvPr/>
        </p:nvPicPr>
        <p:blipFill>
          <a:blip r:embed="rId4" cstate="print"/>
          <a:stretch>
            <a:fillRect/>
          </a:stretch>
        </p:blipFill>
        <p:spPr bwMode="auto">
          <a:xfrm>
            <a:off x="339012" y="2937648"/>
            <a:ext cx="527047" cy="1393548"/>
          </a:xfrm>
          <a:prstGeom prst="rect">
            <a:avLst/>
          </a:prstGeom>
          <a:noFill/>
          <a:ln>
            <a:noFill/>
          </a:ln>
        </p:spPr>
      </p:pic>
      <p:pic>
        <p:nvPicPr>
          <p:cNvPr id="21516" name="Gardener B" descr="Gardeners B.png"/>
          <p:cNvPicPr>
            <a:picLocks noChangeAspect="1"/>
          </p:cNvPicPr>
          <p:nvPr/>
        </p:nvPicPr>
        <p:blipFill>
          <a:blip r:embed="rId5" cstate="print"/>
          <a:stretch>
            <a:fillRect/>
          </a:stretch>
        </p:blipFill>
        <p:spPr bwMode="auto">
          <a:xfrm>
            <a:off x="8270303" y="2935882"/>
            <a:ext cx="518114" cy="1393548"/>
          </a:xfrm>
          <a:prstGeom prst="rect">
            <a:avLst/>
          </a:prstGeom>
          <a:noFill/>
          <a:ln>
            <a:noFill/>
          </a:ln>
        </p:spPr>
      </p:pic>
      <p:pic>
        <p:nvPicPr>
          <p:cNvPr id="24" name="Picture 23" descr="Just Tall.png"/>
          <p:cNvPicPr>
            <a:picLocks noChangeAspect="1"/>
          </p:cNvPicPr>
          <p:nvPr/>
        </p:nvPicPr>
        <p:blipFill>
          <a:blip r:embed="rId6" cstate="print"/>
          <a:stretch>
            <a:fillRect/>
          </a:stretch>
        </p:blipFill>
        <p:spPr>
          <a:xfrm>
            <a:off x="4724793" y="2477869"/>
            <a:ext cx="2742807" cy="3484301"/>
          </a:xfrm>
          <a:prstGeom prst="rect">
            <a:avLst/>
          </a:prstGeom>
        </p:spPr>
      </p:pic>
      <p:sp>
        <p:nvSpPr>
          <p:cNvPr id="26" name="TextBox 25"/>
          <p:cNvSpPr txBox="1"/>
          <p:nvPr/>
        </p:nvSpPr>
        <p:spPr>
          <a:xfrm>
            <a:off x="2444812" y="6059269"/>
            <a:ext cx="825867" cy="646331"/>
          </a:xfrm>
          <a:prstGeom prst="rect">
            <a:avLst/>
          </a:prstGeom>
          <a:noFill/>
        </p:spPr>
        <p:txBody>
          <a:bodyPr wrap="none" rtlCol="0">
            <a:spAutoFit/>
          </a:bodyPr>
          <a:lstStyle/>
          <a:p>
            <a:pPr algn="ctr"/>
            <a:r>
              <a:rPr lang="en-US" dirty="0" smtClean="0"/>
              <a:t>Oak E</a:t>
            </a:r>
          </a:p>
          <a:p>
            <a:pPr algn="ctr"/>
            <a:r>
              <a:rPr lang="en-US" dirty="0" smtClean="0"/>
              <a:t>Age 5</a:t>
            </a:r>
            <a:endParaRPr lang="en-US" dirty="0"/>
          </a:p>
        </p:txBody>
      </p:sp>
      <p:sp>
        <p:nvSpPr>
          <p:cNvPr id="27" name="TextBox 26"/>
          <p:cNvSpPr txBox="1"/>
          <p:nvPr/>
        </p:nvSpPr>
        <p:spPr>
          <a:xfrm>
            <a:off x="5575424" y="6059269"/>
            <a:ext cx="813043" cy="646331"/>
          </a:xfrm>
          <a:prstGeom prst="rect">
            <a:avLst/>
          </a:prstGeom>
          <a:noFill/>
        </p:spPr>
        <p:txBody>
          <a:bodyPr wrap="none" rtlCol="0">
            <a:spAutoFit/>
          </a:bodyPr>
          <a:lstStyle/>
          <a:p>
            <a:pPr algn="ctr"/>
            <a:r>
              <a:rPr lang="en-US" dirty="0" smtClean="0"/>
              <a:t>Oak F</a:t>
            </a:r>
          </a:p>
          <a:p>
            <a:pPr algn="ctr"/>
            <a:r>
              <a:rPr lang="en-US" dirty="0" smtClean="0"/>
              <a:t>Age 5</a:t>
            </a:r>
            <a:endParaRPr lang="en-US" dirty="0"/>
          </a:p>
        </p:txBody>
      </p:sp>
      <p:pic>
        <p:nvPicPr>
          <p:cNvPr id="22" name="Picture 21" descr="Just Thin.png"/>
          <p:cNvPicPr>
            <a:picLocks noChangeAspect="1"/>
          </p:cNvPicPr>
          <p:nvPr/>
        </p:nvPicPr>
        <p:blipFill>
          <a:blip r:embed="rId7" cstate="print"/>
          <a:stretch>
            <a:fillRect/>
          </a:stretch>
        </p:blipFill>
        <p:spPr>
          <a:xfrm>
            <a:off x="1905000" y="2477869"/>
            <a:ext cx="1591318" cy="3505200"/>
          </a:xfrm>
          <a:prstGeom prst="rect">
            <a:avLst/>
          </a:prstGeom>
        </p:spPr>
      </p:pic>
      <p:sp>
        <p:nvSpPr>
          <p:cNvPr id="31" name="Gar A Label"/>
          <p:cNvSpPr txBox="1">
            <a:spLocks noChangeArrowheads="1"/>
          </p:cNvSpPr>
          <p:nvPr/>
        </p:nvSpPr>
        <p:spPr bwMode="auto">
          <a:xfrm>
            <a:off x="0" y="2551113"/>
            <a:ext cx="1354538" cy="400110"/>
          </a:xfrm>
          <a:prstGeom prst="rect">
            <a:avLst/>
          </a:prstGeom>
          <a:noFill/>
          <a:ln w="9525">
            <a:noFill/>
            <a:miter lim="800000"/>
            <a:headEnd/>
            <a:tailEnd/>
          </a:ln>
        </p:spPr>
        <p:txBody>
          <a:bodyPr wrap="none">
            <a:spAutoFit/>
          </a:bodyPr>
          <a:lstStyle/>
          <a:p>
            <a:r>
              <a:rPr lang="en-US" sz="2000" dirty="0">
                <a:solidFill>
                  <a:srgbClr val="5B7F00"/>
                </a:solidFill>
                <a:latin typeface="Calibri" pitchFamily="34" charset="0"/>
              </a:rPr>
              <a:t>Gardener </a:t>
            </a:r>
            <a:r>
              <a:rPr lang="en-US" sz="2000" dirty="0" smtClean="0">
                <a:solidFill>
                  <a:srgbClr val="5B7F00"/>
                </a:solidFill>
                <a:latin typeface="Calibri" pitchFamily="34" charset="0"/>
              </a:rPr>
              <a:t>E</a:t>
            </a:r>
            <a:endParaRPr lang="en-US" sz="2000" dirty="0">
              <a:solidFill>
                <a:srgbClr val="5B7F00"/>
              </a:solidFill>
              <a:latin typeface="Calibri" pitchFamily="34" charset="0"/>
            </a:endParaRPr>
          </a:p>
        </p:txBody>
      </p:sp>
      <p:sp>
        <p:nvSpPr>
          <p:cNvPr id="32" name="Gar B Label"/>
          <p:cNvSpPr txBox="1">
            <a:spLocks noChangeArrowheads="1"/>
          </p:cNvSpPr>
          <p:nvPr/>
        </p:nvSpPr>
        <p:spPr bwMode="auto">
          <a:xfrm>
            <a:off x="7751763" y="2546350"/>
            <a:ext cx="1348126" cy="400110"/>
          </a:xfrm>
          <a:prstGeom prst="rect">
            <a:avLst/>
          </a:prstGeom>
          <a:noFill/>
          <a:ln w="9525">
            <a:noFill/>
            <a:miter lim="800000"/>
            <a:headEnd/>
            <a:tailEnd/>
          </a:ln>
        </p:spPr>
        <p:txBody>
          <a:bodyPr wrap="none">
            <a:spAutoFit/>
          </a:bodyPr>
          <a:lstStyle/>
          <a:p>
            <a:r>
              <a:rPr lang="en-US" sz="2000" dirty="0">
                <a:solidFill>
                  <a:srgbClr val="7C4800"/>
                </a:solidFill>
                <a:latin typeface="Calibri" pitchFamily="34" charset="0"/>
              </a:rPr>
              <a:t>Gardener </a:t>
            </a:r>
            <a:r>
              <a:rPr lang="en-US" sz="2000" dirty="0" smtClean="0">
                <a:solidFill>
                  <a:srgbClr val="7C4800"/>
                </a:solidFill>
                <a:latin typeface="Calibri" pitchFamily="34" charset="0"/>
              </a:rPr>
              <a:t>F</a:t>
            </a:r>
            <a:endParaRPr lang="en-US" sz="2000" dirty="0">
              <a:solidFill>
                <a:srgbClr val="7C4800"/>
              </a:solidFill>
              <a:latin typeface="Calibri" pitchFamily="34" charset="0"/>
            </a:endParaRPr>
          </a:p>
        </p:txBody>
      </p:sp>
      <p:grpSp>
        <p:nvGrpSpPr>
          <p:cNvPr id="2" name="Group 56"/>
          <p:cNvGrpSpPr/>
          <p:nvPr/>
        </p:nvGrpSpPr>
        <p:grpSpPr>
          <a:xfrm>
            <a:off x="3114835" y="1925359"/>
            <a:ext cx="771365" cy="4057710"/>
            <a:chOff x="7315200" y="1581090"/>
            <a:chExt cx="771365" cy="4057710"/>
          </a:xfrm>
        </p:grpSpPr>
        <p:sp>
          <p:nvSpPr>
            <p:cNvPr id="48" name="Right Bracket 47"/>
            <p:cNvSpPr/>
            <p:nvPr/>
          </p:nvSpPr>
          <p:spPr>
            <a:xfrm>
              <a:off x="7620000" y="2057400"/>
              <a:ext cx="161765" cy="3581400"/>
            </a:xfrm>
            <a:prstGeom prst="rightBracket">
              <a:avLst/>
            </a:prstGeom>
            <a:no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49" name="TextBox 48"/>
            <p:cNvSpPr txBox="1"/>
            <p:nvPr/>
          </p:nvSpPr>
          <p:spPr>
            <a:xfrm>
              <a:off x="7315200" y="1581090"/>
              <a:ext cx="771365" cy="400110"/>
            </a:xfrm>
            <a:prstGeom prst="rect">
              <a:avLst/>
            </a:prstGeom>
            <a:noFill/>
          </p:spPr>
          <p:txBody>
            <a:bodyPr wrap="none">
              <a:spAutoFit/>
            </a:bodyPr>
            <a:lstStyle/>
            <a:p>
              <a:pPr fontAlgn="auto">
                <a:spcBef>
                  <a:spcPts val="0"/>
                </a:spcBef>
                <a:spcAft>
                  <a:spcPts val="0"/>
                </a:spcAft>
                <a:defRPr/>
              </a:pPr>
              <a:r>
                <a:rPr lang="en-US" sz="2000" b="1" dirty="0" smtClean="0">
                  <a:solidFill>
                    <a:prstClr val="black"/>
                  </a:solidFill>
                  <a:latin typeface="+mn-lt"/>
                  <a:cs typeface="+mn-cs"/>
                </a:rPr>
                <a:t>73 </a:t>
              </a:r>
              <a:r>
                <a:rPr lang="en-US" sz="2000" b="1" dirty="0">
                  <a:solidFill>
                    <a:prstClr val="black"/>
                  </a:solidFill>
                  <a:latin typeface="+mn-lt"/>
                  <a:cs typeface="+mn-cs"/>
                </a:rPr>
                <a:t>in.</a:t>
              </a:r>
            </a:p>
          </p:txBody>
        </p:sp>
      </p:grpSp>
      <p:grpSp>
        <p:nvGrpSpPr>
          <p:cNvPr id="3" name="Group 56"/>
          <p:cNvGrpSpPr/>
          <p:nvPr/>
        </p:nvGrpSpPr>
        <p:grpSpPr>
          <a:xfrm>
            <a:off x="7162800" y="1944469"/>
            <a:ext cx="771365" cy="4057710"/>
            <a:chOff x="7315200" y="1581090"/>
            <a:chExt cx="771365" cy="4057710"/>
          </a:xfrm>
        </p:grpSpPr>
        <p:sp>
          <p:nvSpPr>
            <p:cNvPr id="55" name="Right Bracket 54"/>
            <p:cNvSpPr/>
            <p:nvPr/>
          </p:nvSpPr>
          <p:spPr>
            <a:xfrm>
              <a:off x="7620000" y="2057400"/>
              <a:ext cx="161765" cy="3581400"/>
            </a:xfrm>
            <a:prstGeom prst="rightBracket">
              <a:avLst/>
            </a:prstGeom>
            <a:no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56" name="TextBox 55"/>
            <p:cNvSpPr txBox="1"/>
            <p:nvPr/>
          </p:nvSpPr>
          <p:spPr>
            <a:xfrm>
              <a:off x="7315200" y="1581090"/>
              <a:ext cx="771365" cy="400110"/>
            </a:xfrm>
            <a:prstGeom prst="rect">
              <a:avLst/>
            </a:prstGeom>
            <a:noFill/>
          </p:spPr>
          <p:txBody>
            <a:bodyPr wrap="none">
              <a:spAutoFit/>
            </a:bodyPr>
            <a:lstStyle/>
            <a:p>
              <a:pPr fontAlgn="auto">
                <a:spcBef>
                  <a:spcPts val="0"/>
                </a:spcBef>
                <a:spcAft>
                  <a:spcPts val="0"/>
                </a:spcAft>
                <a:defRPr/>
              </a:pPr>
              <a:r>
                <a:rPr lang="en-US" sz="2000" b="1" dirty="0" smtClean="0">
                  <a:solidFill>
                    <a:prstClr val="black"/>
                  </a:solidFill>
                  <a:latin typeface="+mn-lt"/>
                  <a:cs typeface="+mn-cs"/>
                </a:rPr>
                <a:t>73 </a:t>
              </a:r>
              <a:r>
                <a:rPr lang="en-US" sz="2000" b="1" dirty="0">
                  <a:solidFill>
                    <a:prstClr val="black"/>
                  </a:solidFill>
                  <a:latin typeface="+mn-lt"/>
                  <a:cs typeface="+mn-cs"/>
                </a:rPr>
                <a:t>in.</a:t>
              </a:r>
            </a:p>
          </p:txBody>
        </p:sp>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67"/>
            <a:ext cx="8229600" cy="1143000"/>
          </a:xfrm>
        </p:spPr>
        <p:txBody>
          <a:bodyPr>
            <a:normAutofit/>
          </a:bodyPr>
          <a:lstStyle/>
          <a:p>
            <a:r>
              <a:rPr lang="en-US" sz="2600" dirty="0" smtClean="0"/>
              <a:t>In order to be considered for inclusion in the Value-Added model, a characteristic must meet several requirements:</a:t>
            </a:r>
            <a:endParaRPr lang="en-US" sz="2600"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 1: Is this factor outside the gardener’s influence?  </a:t>
            </a:r>
            <a:endParaRPr lang="en-US" dirty="0"/>
          </a:p>
        </p:txBody>
      </p:sp>
      <p:graphicFrame>
        <p:nvGraphicFramePr>
          <p:cNvPr id="4" name="Content Placeholder 3"/>
          <p:cNvGraphicFramePr>
            <a:graphicFrameLocks noGrp="1"/>
          </p:cNvGraphicFramePr>
          <p:nvPr>
            <p:ph sz="quarter" idx="1"/>
          </p:nvPr>
        </p:nvGraphicFramePr>
        <p:xfrm>
          <a:off x="762000" y="2209800"/>
          <a:ext cx="3276600" cy="2225040"/>
        </p:xfrm>
        <a:graphic>
          <a:graphicData uri="http://schemas.openxmlformats.org/drawingml/2006/table">
            <a:tbl>
              <a:tblPr firstRow="1" bandRow="1">
                <a:tableStyleId>{F5AB1C69-6EDB-4FF4-983F-18BD219EF322}</a:tableStyleId>
              </a:tblPr>
              <a:tblGrid>
                <a:gridCol w="3276600"/>
              </a:tblGrid>
              <a:tr h="370840">
                <a:tc>
                  <a:txBody>
                    <a:bodyPr/>
                    <a:lstStyle/>
                    <a:p>
                      <a:pPr algn="ctr"/>
                      <a:r>
                        <a:rPr lang="en-US" dirty="0" smtClean="0"/>
                        <a:t>Outside the gardener’s influence</a:t>
                      </a:r>
                      <a:endParaRPr lang="en-US" dirty="0"/>
                    </a:p>
                  </a:txBody>
                  <a:tcPr/>
                </a:tc>
              </a:tr>
              <a:tr h="370840">
                <a:tc>
                  <a:txBody>
                    <a:bodyPr/>
                    <a:lstStyle/>
                    <a:p>
                      <a:pPr algn="ctr"/>
                      <a:r>
                        <a:rPr lang="en-US" dirty="0" smtClean="0"/>
                        <a:t>Starting</a:t>
                      </a:r>
                      <a:r>
                        <a:rPr lang="en-US" baseline="0" dirty="0" smtClean="0"/>
                        <a:t> tree height</a:t>
                      </a:r>
                      <a:endParaRPr lang="en-US" dirty="0"/>
                    </a:p>
                  </a:txBody>
                  <a:tcPr/>
                </a:tc>
              </a:tr>
              <a:tr h="370840">
                <a:tc>
                  <a:txBody>
                    <a:bodyPr/>
                    <a:lstStyle/>
                    <a:p>
                      <a:pPr algn="ctr"/>
                      <a:r>
                        <a:rPr lang="en-US" dirty="0" smtClean="0"/>
                        <a:t>Rainfall</a:t>
                      </a:r>
                      <a:endParaRPr lang="en-US" dirty="0"/>
                    </a:p>
                  </a:txBody>
                  <a:tcPr/>
                </a:tc>
              </a:tr>
              <a:tr h="370840">
                <a:tc>
                  <a:txBody>
                    <a:bodyPr/>
                    <a:lstStyle/>
                    <a:p>
                      <a:pPr algn="ctr"/>
                      <a:r>
                        <a:rPr lang="en-US" dirty="0" smtClean="0"/>
                        <a:t>Soil Richness</a:t>
                      </a:r>
                      <a:endParaRPr lang="en-US" dirty="0"/>
                    </a:p>
                  </a:txBody>
                  <a:tcPr/>
                </a:tc>
              </a:tr>
              <a:tr h="370840">
                <a:tc>
                  <a:txBody>
                    <a:bodyPr/>
                    <a:lstStyle/>
                    <a:p>
                      <a:pPr algn="ctr"/>
                      <a:r>
                        <a:rPr lang="en-US" dirty="0" smtClean="0"/>
                        <a:t>Temperature</a:t>
                      </a:r>
                      <a:endParaRPr lang="en-US" dirty="0"/>
                    </a:p>
                  </a:txBody>
                  <a:tcPr/>
                </a:tc>
              </a:tr>
              <a:tr h="370840">
                <a:tc>
                  <a:txBody>
                    <a:bodyPr/>
                    <a:lstStyle/>
                    <a:p>
                      <a:pPr algn="ctr"/>
                      <a:r>
                        <a:rPr lang="en-US" dirty="0" smtClean="0"/>
                        <a:t>Starting leaf number</a:t>
                      </a:r>
                      <a:endParaRPr lang="en-US" dirty="0"/>
                    </a:p>
                  </a:txBody>
                  <a:tcPr/>
                </a:tc>
              </a:tr>
            </a:tbl>
          </a:graphicData>
        </a:graphic>
      </p:graphicFrame>
      <p:graphicFrame>
        <p:nvGraphicFramePr>
          <p:cNvPr id="5" name="Content Placeholder 3"/>
          <p:cNvGraphicFramePr>
            <a:graphicFrameLocks/>
          </p:cNvGraphicFramePr>
          <p:nvPr/>
        </p:nvGraphicFramePr>
        <p:xfrm>
          <a:off x="4648200" y="2209800"/>
          <a:ext cx="3276600" cy="2225040"/>
        </p:xfrm>
        <a:graphic>
          <a:graphicData uri="http://schemas.openxmlformats.org/drawingml/2006/table">
            <a:tbl>
              <a:tblPr firstRow="1" bandRow="1">
                <a:tableStyleId>{21E4AEA4-8DFA-4A89-87EB-49C32662AFE0}</a:tableStyleId>
              </a:tblPr>
              <a:tblGrid>
                <a:gridCol w="3276600"/>
              </a:tblGrid>
              <a:tr h="370840">
                <a:tc>
                  <a:txBody>
                    <a:bodyPr/>
                    <a:lstStyle/>
                    <a:p>
                      <a:pPr algn="ctr"/>
                      <a:r>
                        <a:rPr lang="en-US" dirty="0" smtClean="0"/>
                        <a:t>Gardener can influence</a:t>
                      </a:r>
                      <a:endParaRPr lang="en-US" dirty="0"/>
                    </a:p>
                  </a:txBody>
                  <a:tcPr/>
                </a:tc>
              </a:tr>
              <a:tr h="370840">
                <a:tc>
                  <a:txBody>
                    <a:bodyPr/>
                    <a:lstStyle/>
                    <a:p>
                      <a:pPr algn="ctr"/>
                      <a:r>
                        <a:rPr lang="en-US" dirty="0" smtClean="0"/>
                        <a:t>Nitrogen fertilizer</a:t>
                      </a:r>
                      <a:endParaRPr lang="en-US" dirty="0"/>
                    </a:p>
                  </a:txBody>
                  <a:tcPr/>
                </a:tc>
              </a:tr>
              <a:tr h="370840">
                <a:tc>
                  <a:txBody>
                    <a:bodyPr/>
                    <a:lstStyle/>
                    <a:p>
                      <a:pPr algn="ctr"/>
                      <a:r>
                        <a:rPr lang="en-US" dirty="0" smtClean="0"/>
                        <a:t>Pruning</a:t>
                      </a:r>
                      <a:endParaRPr lang="en-US" dirty="0"/>
                    </a:p>
                  </a:txBody>
                  <a:tcPr/>
                </a:tc>
              </a:tr>
              <a:tr h="370840">
                <a:tc>
                  <a:txBody>
                    <a:bodyPr/>
                    <a:lstStyle/>
                    <a:p>
                      <a:pPr algn="ctr"/>
                      <a:r>
                        <a:rPr lang="en-US" dirty="0" smtClean="0"/>
                        <a:t>Insecticide</a:t>
                      </a:r>
                      <a:endParaRPr lang="en-US" dirty="0"/>
                    </a:p>
                  </a:txBody>
                  <a:tcPr/>
                </a:tc>
              </a:tr>
              <a:tr h="370840">
                <a:tc>
                  <a:txBody>
                    <a:bodyPr/>
                    <a:lstStyle/>
                    <a:p>
                      <a:pPr algn="ctr"/>
                      <a:r>
                        <a:rPr lang="en-US" dirty="0" smtClean="0"/>
                        <a:t>Watering</a:t>
                      </a:r>
                      <a:endParaRPr lang="en-US" dirty="0"/>
                    </a:p>
                  </a:txBody>
                  <a:tcPr/>
                </a:tc>
              </a:tr>
              <a:tr h="370840">
                <a:tc>
                  <a:txBody>
                    <a:bodyPr/>
                    <a:lstStyle/>
                    <a:p>
                      <a:pPr algn="ctr"/>
                      <a:r>
                        <a:rPr lang="en-US" dirty="0" smtClean="0"/>
                        <a:t>Mulching</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 2: Do we have reliable data?  </a:t>
            </a:r>
            <a:endParaRPr lang="en-US" dirty="0"/>
          </a:p>
        </p:txBody>
      </p:sp>
      <p:graphicFrame>
        <p:nvGraphicFramePr>
          <p:cNvPr id="4" name="Content Placeholder 3"/>
          <p:cNvGraphicFramePr>
            <a:graphicFrameLocks noGrp="1"/>
          </p:cNvGraphicFramePr>
          <p:nvPr>
            <p:ph sz="quarter" idx="1"/>
          </p:nvPr>
        </p:nvGraphicFramePr>
        <p:xfrm>
          <a:off x="990600" y="2209800"/>
          <a:ext cx="7162800" cy="31343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r>
                        <a:rPr lang="en-US" dirty="0" smtClean="0"/>
                        <a:t>Category</a:t>
                      </a:r>
                      <a:endParaRPr lang="en-US" dirty="0"/>
                    </a:p>
                  </a:txBody>
                  <a:tcPr/>
                </a:tc>
                <a:tc>
                  <a:txBody>
                    <a:bodyPr/>
                    <a:lstStyle/>
                    <a:p>
                      <a:pPr algn="ctr"/>
                      <a:r>
                        <a:rPr lang="en-US" dirty="0" smtClean="0"/>
                        <a:t>Measurement</a:t>
                      </a:r>
                      <a:endParaRPr lang="en-US" dirty="0"/>
                    </a:p>
                  </a:txBody>
                  <a:tcPr/>
                </a:tc>
                <a:tc>
                  <a:txBody>
                    <a:bodyPr/>
                    <a:lstStyle/>
                    <a:p>
                      <a:pPr algn="ctr"/>
                      <a:r>
                        <a:rPr lang="en-US" dirty="0" smtClean="0"/>
                        <a:t>Coverage</a:t>
                      </a:r>
                      <a:endParaRPr lang="en-US" dirty="0"/>
                    </a:p>
                  </a:txBody>
                  <a:tcPr/>
                </a:tc>
              </a:tr>
              <a:tr h="370840">
                <a:tc>
                  <a:txBody>
                    <a:bodyPr/>
                    <a:lstStyle/>
                    <a:p>
                      <a:pPr algn="ctr"/>
                      <a:r>
                        <a:rPr lang="en-US" dirty="0" smtClean="0"/>
                        <a:t>Yearly</a:t>
                      </a:r>
                      <a:r>
                        <a:rPr lang="en-US" baseline="0" dirty="0" smtClean="0"/>
                        <a:t> record of tree height</a:t>
                      </a:r>
                      <a:endParaRPr lang="en-US" dirty="0"/>
                    </a:p>
                  </a:txBody>
                  <a:tcPr/>
                </a:tc>
                <a:tc>
                  <a:txBody>
                    <a:bodyPr/>
                    <a:lstStyle/>
                    <a:p>
                      <a:pPr algn="ctr"/>
                      <a:r>
                        <a:rPr lang="en-US" dirty="0" smtClean="0"/>
                        <a:t>Height</a:t>
                      </a:r>
                      <a:r>
                        <a:rPr lang="en-US" baseline="0" dirty="0" smtClean="0"/>
                        <a:t> (Inches)</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Rainfall</a:t>
                      </a:r>
                      <a:endParaRPr lang="en-US" dirty="0"/>
                    </a:p>
                  </a:txBody>
                  <a:tcPr/>
                </a:tc>
                <a:tc>
                  <a:txBody>
                    <a:bodyPr/>
                    <a:lstStyle/>
                    <a:p>
                      <a:pPr algn="ctr"/>
                      <a:r>
                        <a:rPr lang="en-US" baseline="0" dirty="0" smtClean="0"/>
                        <a:t>Rainfall (Inches)</a:t>
                      </a:r>
                      <a:endParaRPr lang="en-US" dirty="0"/>
                    </a:p>
                  </a:txBody>
                  <a:tcPr/>
                </a:tc>
                <a:tc>
                  <a:txBody>
                    <a:bodyPr/>
                    <a:lstStyle/>
                    <a:p>
                      <a:pPr algn="ctr"/>
                      <a:r>
                        <a:rPr lang="en-US" dirty="0" smtClean="0"/>
                        <a:t>98%</a:t>
                      </a:r>
                      <a:endParaRPr lang="en-US" dirty="0"/>
                    </a:p>
                  </a:txBody>
                  <a:tcPr/>
                </a:tc>
              </a:tr>
              <a:tr h="370840">
                <a:tc>
                  <a:txBody>
                    <a:bodyPr/>
                    <a:lstStyle/>
                    <a:p>
                      <a:pPr algn="ctr"/>
                      <a:r>
                        <a:rPr lang="en-US" dirty="0" smtClean="0"/>
                        <a:t>Soil Richness</a:t>
                      </a:r>
                      <a:endParaRPr lang="en-US" dirty="0"/>
                    </a:p>
                  </a:txBody>
                  <a:tcPr/>
                </a:tc>
                <a:tc>
                  <a:txBody>
                    <a:bodyPr/>
                    <a:lstStyle/>
                    <a:p>
                      <a:pPr algn="ctr"/>
                      <a:r>
                        <a:rPr lang="en-US" dirty="0" smtClean="0"/>
                        <a:t>Plant</a:t>
                      </a:r>
                      <a:r>
                        <a:rPr lang="en-US" baseline="0" dirty="0" smtClean="0"/>
                        <a:t> Nutrients (PPM)</a:t>
                      </a:r>
                      <a:endParaRPr lang="en-US" dirty="0"/>
                    </a:p>
                  </a:txBody>
                  <a:tcPr/>
                </a:tc>
                <a:tc>
                  <a:txBody>
                    <a:bodyPr/>
                    <a:lstStyle/>
                    <a:p>
                      <a:pPr algn="ctr"/>
                      <a:r>
                        <a:rPr lang="en-US" dirty="0" smtClean="0"/>
                        <a:t>96%</a:t>
                      </a:r>
                      <a:endParaRPr lang="en-US" dirty="0"/>
                    </a:p>
                  </a:txBody>
                  <a:tcPr/>
                </a:tc>
              </a:tr>
              <a:tr h="370840">
                <a:tc>
                  <a:txBody>
                    <a:bodyPr/>
                    <a:lstStyle/>
                    <a:p>
                      <a:pPr algn="ctr"/>
                      <a:r>
                        <a:rPr lang="en-US" dirty="0" smtClean="0"/>
                        <a:t>Temperature</a:t>
                      </a:r>
                      <a:endParaRPr lang="en-US" dirty="0"/>
                    </a:p>
                  </a:txBody>
                  <a:tcPr/>
                </a:tc>
                <a:tc>
                  <a:txBody>
                    <a:bodyPr/>
                    <a:lstStyle/>
                    <a:p>
                      <a:pPr algn="ctr"/>
                      <a:r>
                        <a:rPr lang="en-US" dirty="0" smtClean="0"/>
                        <a:t>Average Temperature (Degrees</a:t>
                      </a:r>
                      <a:r>
                        <a:rPr lang="en-US" baseline="0" dirty="0" smtClean="0"/>
                        <a:t> Celsius)</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Starting leaf number</a:t>
                      </a:r>
                      <a:endParaRPr lang="en-US" dirty="0"/>
                    </a:p>
                  </a:txBody>
                  <a:tcPr>
                    <a:solidFill>
                      <a:schemeClr val="accent2">
                        <a:lumMod val="40000"/>
                        <a:lumOff val="60000"/>
                      </a:schemeClr>
                    </a:solidFill>
                  </a:tcPr>
                </a:tc>
                <a:tc>
                  <a:txBody>
                    <a:bodyPr/>
                    <a:lstStyle/>
                    <a:p>
                      <a:pPr algn="ctr"/>
                      <a:r>
                        <a:rPr lang="en-US" dirty="0" smtClean="0"/>
                        <a:t>Individual Leaf Count</a:t>
                      </a:r>
                      <a:endParaRPr lang="en-US" dirty="0"/>
                    </a:p>
                  </a:txBody>
                  <a:tcPr>
                    <a:solidFill>
                      <a:schemeClr val="accent2">
                        <a:lumMod val="40000"/>
                        <a:lumOff val="60000"/>
                      </a:schemeClr>
                    </a:solidFill>
                  </a:tcPr>
                </a:tc>
                <a:tc>
                  <a:txBody>
                    <a:bodyPr/>
                    <a:lstStyle/>
                    <a:p>
                      <a:pPr algn="ctr"/>
                      <a:r>
                        <a:rPr lang="en-US" dirty="0" smtClean="0"/>
                        <a:t>7%</a:t>
                      </a:r>
                      <a:endParaRPr lang="en-US" dirty="0"/>
                    </a:p>
                  </a:txBody>
                  <a:tcPr>
                    <a:solidFill>
                      <a:schemeClr val="accent2">
                        <a:lumMod val="40000"/>
                        <a:lumOff val="60000"/>
                      </a:schemeClr>
                    </a:solidFill>
                  </a:tcPr>
                </a:tc>
              </a:tr>
              <a:tr h="370840">
                <a:tc>
                  <a:txBody>
                    <a:bodyPr/>
                    <a:lstStyle/>
                    <a:p>
                      <a:pPr algn="ctr"/>
                      <a:r>
                        <a:rPr lang="en-US" dirty="0" smtClean="0"/>
                        <a:t>Canopy diameter</a:t>
                      </a:r>
                      <a:endParaRPr lang="en-US" dirty="0"/>
                    </a:p>
                  </a:txBody>
                  <a:tcPr/>
                </a:tc>
                <a:tc>
                  <a:txBody>
                    <a:bodyPr/>
                    <a:lstStyle/>
                    <a:p>
                      <a:pPr algn="ctr"/>
                      <a:r>
                        <a:rPr lang="en-US" dirty="0" smtClean="0"/>
                        <a:t>Diameter (Inches)</a:t>
                      </a:r>
                      <a:endParaRPr lang="en-US" dirty="0"/>
                    </a:p>
                  </a:txBody>
                  <a:tcPr/>
                </a:tc>
                <a:tc>
                  <a:txBody>
                    <a:bodyPr/>
                    <a:lstStyle/>
                    <a:p>
                      <a:pPr algn="ctr"/>
                      <a:r>
                        <a:rPr lang="en-US" dirty="0" smtClean="0"/>
                        <a:t>97%</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 3: Can we approximate it with other data?  </a:t>
            </a:r>
            <a:endParaRPr lang="en-US" dirty="0"/>
          </a:p>
        </p:txBody>
      </p:sp>
      <p:graphicFrame>
        <p:nvGraphicFramePr>
          <p:cNvPr id="4" name="Content Placeholder 3"/>
          <p:cNvGraphicFramePr>
            <a:graphicFrameLocks noGrp="1"/>
          </p:cNvGraphicFramePr>
          <p:nvPr>
            <p:ph sz="quarter" idx="1"/>
          </p:nvPr>
        </p:nvGraphicFramePr>
        <p:xfrm>
          <a:off x="990600" y="2209800"/>
          <a:ext cx="7162800" cy="31343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r>
                        <a:rPr lang="en-US" dirty="0" smtClean="0"/>
                        <a:t>Category</a:t>
                      </a:r>
                      <a:endParaRPr lang="en-US" dirty="0"/>
                    </a:p>
                  </a:txBody>
                  <a:tcPr/>
                </a:tc>
                <a:tc>
                  <a:txBody>
                    <a:bodyPr/>
                    <a:lstStyle/>
                    <a:p>
                      <a:pPr algn="ctr"/>
                      <a:r>
                        <a:rPr lang="en-US" dirty="0" smtClean="0"/>
                        <a:t>Measurement</a:t>
                      </a:r>
                      <a:endParaRPr lang="en-US" dirty="0"/>
                    </a:p>
                  </a:txBody>
                  <a:tcPr/>
                </a:tc>
                <a:tc>
                  <a:txBody>
                    <a:bodyPr/>
                    <a:lstStyle/>
                    <a:p>
                      <a:pPr algn="ctr"/>
                      <a:r>
                        <a:rPr lang="en-US" dirty="0" smtClean="0"/>
                        <a:t>Coverage</a:t>
                      </a:r>
                      <a:endParaRPr lang="en-US" dirty="0"/>
                    </a:p>
                  </a:txBody>
                  <a:tcPr/>
                </a:tc>
              </a:tr>
              <a:tr h="370840">
                <a:tc>
                  <a:txBody>
                    <a:bodyPr/>
                    <a:lstStyle/>
                    <a:p>
                      <a:pPr algn="ctr"/>
                      <a:r>
                        <a:rPr lang="en-US" dirty="0" smtClean="0"/>
                        <a:t>Yearly</a:t>
                      </a:r>
                      <a:r>
                        <a:rPr lang="en-US" baseline="0" dirty="0" smtClean="0"/>
                        <a:t> record of tree height</a:t>
                      </a:r>
                      <a:endParaRPr lang="en-US" dirty="0"/>
                    </a:p>
                  </a:txBody>
                  <a:tcPr/>
                </a:tc>
                <a:tc>
                  <a:txBody>
                    <a:bodyPr/>
                    <a:lstStyle/>
                    <a:p>
                      <a:pPr algn="ctr"/>
                      <a:r>
                        <a:rPr lang="en-US" dirty="0" smtClean="0"/>
                        <a:t>Height</a:t>
                      </a:r>
                      <a:r>
                        <a:rPr lang="en-US" baseline="0" dirty="0" smtClean="0"/>
                        <a:t> (Inches)</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Rainfall</a:t>
                      </a:r>
                      <a:endParaRPr lang="en-US" dirty="0"/>
                    </a:p>
                  </a:txBody>
                  <a:tcPr/>
                </a:tc>
                <a:tc>
                  <a:txBody>
                    <a:bodyPr/>
                    <a:lstStyle/>
                    <a:p>
                      <a:pPr algn="ctr"/>
                      <a:r>
                        <a:rPr lang="en-US" baseline="0" dirty="0" smtClean="0"/>
                        <a:t>Rainfall (Inches)</a:t>
                      </a:r>
                      <a:endParaRPr lang="en-US" dirty="0"/>
                    </a:p>
                  </a:txBody>
                  <a:tcPr/>
                </a:tc>
                <a:tc>
                  <a:txBody>
                    <a:bodyPr/>
                    <a:lstStyle/>
                    <a:p>
                      <a:pPr algn="ctr"/>
                      <a:r>
                        <a:rPr lang="en-US" dirty="0" smtClean="0"/>
                        <a:t>98%</a:t>
                      </a:r>
                      <a:endParaRPr lang="en-US" dirty="0"/>
                    </a:p>
                  </a:txBody>
                  <a:tcPr/>
                </a:tc>
              </a:tr>
              <a:tr h="370840">
                <a:tc>
                  <a:txBody>
                    <a:bodyPr/>
                    <a:lstStyle/>
                    <a:p>
                      <a:pPr algn="ctr"/>
                      <a:r>
                        <a:rPr lang="en-US" dirty="0" smtClean="0"/>
                        <a:t>Soil Richness</a:t>
                      </a:r>
                      <a:endParaRPr lang="en-US" dirty="0"/>
                    </a:p>
                  </a:txBody>
                  <a:tcPr/>
                </a:tc>
                <a:tc>
                  <a:txBody>
                    <a:bodyPr/>
                    <a:lstStyle/>
                    <a:p>
                      <a:pPr algn="ctr"/>
                      <a:r>
                        <a:rPr lang="en-US" dirty="0" smtClean="0"/>
                        <a:t>Plant</a:t>
                      </a:r>
                      <a:r>
                        <a:rPr lang="en-US" baseline="0" dirty="0" smtClean="0"/>
                        <a:t> Nutrients (PPM)</a:t>
                      </a:r>
                      <a:endParaRPr lang="en-US" dirty="0"/>
                    </a:p>
                  </a:txBody>
                  <a:tcPr/>
                </a:tc>
                <a:tc>
                  <a:txBody>
                    <a:bodyPr/>
                    <a:lstStyle/>
                    <a:p>
                      <a:pPr algn="ctr"/>
                      <a:r>
                        <a:rPr lang="en-US" dirty="0" smtClean="0"/>
                        <a:t>96%</a:t>
                      </a:r>
                      <a:endParaRPr lang="en-US" dirty="0"/>
                    </a:p>
                  </a:txBody>
                  <a:tcPr/>
                </a:tc>
              </a:tr>
              <a:tr h="370840">
                <a:tc>
                  <a:txBody>
                    <a:bodyPr/>
                    <a:lstStyle/>
                    <a:p>
                      <a:pPr algn="ctr"/>
                      <a:r>
                        <a:rPr lang="en-US" dirty="0" smtClean="0"/>
                        <a:t>Temperature</a:t>
                      </a:r>
                      <a:endParaRPr lang="en-US" dirty="0"/>
                    </a:p>
                  </a:txBody>
                  <a:tcPr/>
                </a:tc>
                <a:tc>
                  <a:txBody>
                    <a:bodyPr/>
                    <a:lstStyle/>
                    <a:p>
                      <a:pPr algn="ctr"/>
                      <a:r>
                        <a:rPr lang="en-US" dirty="0" smtClean="0"/>
                        <a:t>Average Temperature (Degrees</a:t>
                      </a:r>
                      <a:r>
                        <a:rPr lang="en-US" baseline="0" dirty="0" smtClean="0"/>
                        <a:t> Celsius)</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Starting leaf number</a:t>
                      </a:r>
                      <a:endParaRPr lang="en-US" dirty="0"/>
                    </a:p>
                  </a:txBody>
                  <a:tcPr>
                    <a:solidFill>
                      <a:schemeClr val="accent2">
                        <a:lumMod val="40000"/>
                        <a:lumOff val="60000"/>
                      </a:schemeClr>
                    </a:solidFill>
                  </a:tcPr>
                </a:tc>
                <a:tc>
                  <a:txBody>
                    <a:bodyPr/>
                    <a:lstStyle/>
                    <a:p>
                      <a:pPr algn="ctr"/>
                      <a:r>
                        <a:rPr lang="en-US" dirty="0" smtClean="0"/>
                        <a:t>Individual Leaf Count</a:t>
                      </a:r>
                      <a:endParaRPr lang="en-US" dirty="0"/>
                    </a:p>
                  </a:txBody>
                  <a:tcPr>
                    <a:solidFill>
                      <a:schemeClr val="accent2">
                        <a:lumMod val="40000"/>
                        <a:lumOff val="60000"/>
                      </a:schemeClr>
                    </a:solidFill>
                  </a:tcPr>
                </a:tc>
                <a:tc>
                  <a:txBody>
                    <a:bodyPr/>
                    <a:lstStyle/>
                    <a:p>
                      <a:pPr algn="ctr"/>
                      <a:r>
                        <a:rPr lang="en-US" dirty="0" smtClean="0"/>
                        <a:t>7%</a:t>
                      </a:r>
                      <a:endParaRPr lang="en-US" dirty="0"/>
                    </a:p>
                  </a:txBody>
                  <a:tcPr>
                    <a:solidFill>
                      <a:schemeClr val="accent2">
                        <a:lumMod val="40000"/>
                        <a:lumOff val="60000"/>
                      </a:schemeClr>
                    </a:solidFill>
                  </a:tcPr>
                </a:tc>
              </a:tr>
              <a:tr h="370840">
                <a:tc>
                  <a:txBody>
                    <a:bodyPr/>
                    <a:lstStyle/>
                    <a:p>
                      <a:pPr algn="ctr"/>
                      <a:r>
                        <a:rPr lang="en-US" dirty="0" smtClean="0"/>
                        <a:t>Canopy diameter</a:t>
                      </a:r>
                      <a:endParaRPr lang="en-US" dirty="0"/>
                    </a:p>
                  </a:txBody>
                  <a:tcPr/>
                </a:tc>
                <a:tc>
                  <a:txBody>
                    <a:bodyPr/>
                    <a:lstStyle/>
                    <a:p>
                      <a:pPr algn="ctr"/>
                      <a:r>
                        <a:rPr lang="en-US" dirty="0" smtClean="0"/>
                        <a:t>Diameter (Inches)</a:t>
                      </a:r>
                      <a:endParaRPr lang="en-US" dirty="0"/>
                    </a:p>
                  </a:txBody>
                  <a:tcPr/>
                </a:tc>
                <a:tc>
                  <a:txBody>
                    <a:bodyPr/>
                    <a:lstStyle/>
                    <a:p>
                      <a:pPr algn="ctr"/>
                      <a:r>
                        <a:rPr lang="en-US" dirty="0" smtClean="0"/>
                        <a:t>97%</a:t>
                      </a:r>
                      <a:endParaRPr lang="en-US" dirty="0"/>
                    </a:p>
                  </a:txBody>
                  <a:tcPr/>
                </a:tc>
              </a:tr>
            </a:tbl>
          </a:graphicData>
        </a:graphic>
      </p:graphicFrame>
      <p:sp>
        <p:nvSpPr>
          <p:cNvPr id="5" name="Right Arrow 4"/>
          <p:cNvSpPr/>
          <p:nvPr/>
        </p:nvSpPr>
        <p:spPr>
          <a:xfrm>
            <a:off x="304800" y="4724400"/>
            <a:ext cx="978408" cy="7894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a:t>
            </a:r>
            <a:endParaRPr lang="en-US" sz="28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524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a:spAutoFit/>
          </a:bodyPr>
          <a:lstStyle/>
          <a:p>
            <a:pPr marL="514350" indent="-514350" algn="ctr"/>
            <a:r>
              <a:rPr lang="en-US" sz="2000" b="1" dirty="0" smtClean="0">
                <a:latin typeface="+mn-lt"/>
              </a:rPr>
              <a:t>Canopy diameter as a proxy for leaf count</a:t>
            </a:r>
          </a:p>
        </p:txBody>
      </p:sp>
      <p:sp>
        <p:nvSpPr>
          <p:cNvPr id="11" name="Using"/>
          <p:cNvSpPr txBox="1">
            <a:spLocks noChangeArrowheads="1"/>
          </p:cNvSpPr>
          <p:nvPr/>
        </p:nvSpPr>
        <p:spPr bwMode="auto">
          <a:xfrm>
            <a:off x="0" y="381000"/>
            <a:ext cx="9144000" cy="2308324"/>
          </a:xfrm>
          <a:prstGeom prst="rect">
            <a:avLst/>
          </a:prstGeom>
          <a:noFill/>
          <a:ln w="9525">
            <a:noFill/>
            <a:miter lim="800000"/>
            <a:headEnd/>
            <a:tailEnd/>
          </a:ln>
        </p:spPr>
        <p:txBody>
          <a:bodyPr>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The data we do have available about canopy diameter might help us measure the effect of leaf number.</a:t>
            </a:r>
          </a:p>
          <a:p>
            <a:pPr lvl="1">
              <a:buFont typeface="Arial" charset="0"/>
              <a:buChar char="•"/>
            </a:pPr>
            <a:r>
              <a:rPr lang="en-US" dirty="0" smtClean="0">
                <a:solidFill>
                  <a:srgbClr val="000000"/>
                </a:solidFill>
                <a:latin typeface="Calibri" pitchFamily="34" charset="0"/>
              </a:rPr>
              <a:t> The canopy diameter might also be picking up other factors that may influence tree growth.</a:t>
            </a:r>
          </a:p>
          <a:p>
            <a:pPr lvl="1">
              <a:buFont typeface="Arial" charset="0"/>
              <a:buChar char="•"/>
            </a:pPr>
            <a:r>
              <a:rPr lang="en-US" dirty="0" smtClean="0">
                <a:solidFill>
                  <a:srgbClr val="000000"/>
                </a:solidFill>
                <a:latin typeface="Calibri" pitchFamily="34" charset="0"/>
              </a:rPr>
              <a:t> We will check its relationship to growth to determine if it is a candidate for inclusion in the model.</a:t>
            </a:r>
          </a:p>
          <a:p>
            <a:pPr lvl="1">
              <a:buFont typeface="Arial" charset="0"/>
              <a:buChar char="•"/>
            </a:pPr>
            <a:endParaRPr lang="en-US" dirty="0" smtClean="0">
              <a:solidFill>
                <a:srgbClr val="000000"/>
              </a:solidFill>
              <a:latin typeface="Calibri" pitchFamily="34" charset="0"/>
            </a:endParaRPr>
          </a:p>
          <a:p>
            <a:pPr lvl="1">
              <a:buFont typeface="Arial" charset="0"/>
              <a:buChar char="•"/>
            </a:pPr>
            <a:endParaRPr lang="en-US" dirty="0">
              <a:solidFill>
                <a:srgbClr val="000000"/>
              </a:solidFill>
              <a:latin typeface="Calibri" pitchFamily="34" charset="0"/>
            </a:endParaRPr>
          </a:p>
        </p:txBody>
      </p:sp>
      <p:pic>
        <p:nvPicPr>
          <p:cNvPr id="21518" name="Gardener A" descr="Gardener A.png"/>
          <p:cNvPicPr>
            <a:picLocks noChangeAspect="1"/>
          </p:cNvPicPr>
          <p:nvPr/>
        </p:nvPicPr>
        <p:blipFill>
          <a:blip r:embed="rId4" cstate="print"/>
          <a:stretch>
            <a:fillRect/>
          </a:stretch>
        </p:blipFill>
        <p:spPr bwMode="auto">
          <a:xfrm>
            <a:off x="339012" y="2937648"/>
            <a:ext cx="527047" cy="1393548"/>
          </a:xfrm>
          <a:prstGeom prst="rect">
            <a:avLst/>
          </a:prstGeom>
          <a:noFill/>
          <a:ln>
            <a:noFill/>
          </a:ln>
        </p:spPr>
      </p:pic>
      <p:pic>
        <p:nvPicPr>
          <p:cNvPr id="21516" name="Gardener B" descr="Gardeners B.png"/>
          <p:cNvPicPr>
            <a:picLocks noChangeAspect="1"/>
          </p:cNvPicPr>
          <p:nvPr/>
        </p:nvPicPr>
        <p:blipFill>
          <a:blip r:embed="rId5" cstate="print"/>
          <a:stretch>
            <a:fillRect/>
          </a:stretch>
        </p:blipFill>
        <p:spPr bwMode="auto">
          <a:xfrm>
            <a:off x="8270303" y="2935882"/>
            <a:ext cx="518114" cy="1393548"/>
          </a:xfrm>
          <a:prstGeom prst="rect">
            <a:avLst/>
          </a:prstGeom>
          <a:noFill/>
          <a:ln>
            <a:noFill/>
          </a:ln>
        </p:spPr>
      </p:pic>
      <p:pic>
        <p:nvPicPr>
          <p:cNvPr id="24" name="Picture 23" descr="Just Tall.png"/>
          <p:cNvPicPr>
            <a:picLocks noChangeAspect="1"/>
          </p:cNvPicPr>
          <p:nvPr/>
        </p:nvPicPr>
        <p:blipFill>
          <a:blip r:embed="rId6" cstate="print"/>
          <a:stretch>
            <a:fillRect/>
          </a:stretch>
        </p:blipFill>
        <p:spPr>
          <a:xfrm>
            <a:off x="4724793" y="2477869"/>
            <a:ext cx="2742807" cy="3484301"/>
          </a:xfrm>
          <a:prstGeom prst="rect">
            <a:avLst/>
          </a:prstGeom>
        </p:spPr>
      </p:pic>
      <p:sp>
        <p:nvSpPr>
          <p:cNvPr id="26" name="TextBox 25"/>
          <p:cNvSpPr txBox="1"/>
          <p:nvPr/>
        </p:nvSpPr>
        <p:spPr>
          <a:xfrm>
            <a:off x="2444812" y="6059269"/>
            <a:ext cx="825867" cy="646331"/>
          </a:xfrm>
          <a:prstGeom prst="rect">
            <a:avLst/>
          </a:prstGeom>
          <a:noFill/>
        </p:spPr>
        <p:txBody>
          <a:bodyPr wrap="none" rtlCol="0">
            <a:spAutoFit/>
          </a:bodyPr>
          <a:lstStyle/>
          <a:p>
            <a:pPr algn="ctr"/>
            <a:r>
              <a:rPr lang="en-US" dirty="0" smtClean="0"/>
              <a:t>Oak E</a:t>
            </a:r>
          </a:p>
          <a:p>
            <a:pPr algn="ctr"/>
            <a:r>
              <a:rPr lang="en-US" dirty="0" smtClean="0"/>
              <a:t>Age 5</a:t>
            </a:r>
            <a:endParaRPr lang="en-US" dirty="0"/>
          </a:p>
        </p:txBody>
      </p:sp>
      <p:sp>
        <p:nvSpPr>
          <p:cNvPr id="27" name="TextBox 26"/>
          <p:cNvSpPr txBox="1"/>
          <p:nvPr/>
        </p:nvSpPr>
        <p:spPr>
          <a:xfrm>
            <a:off x="5575424" y="6059269"/>
            <a:ext cx="813043" cy="646331"/>
          </a:xfrm>
          <a:prstGeom prst="rect">
            <a:avLst/>
          </a:prstGeom>
          <a:noFill/>
        </p:spPr>
        <p:txBody>
          <a:bodyPr wrap="none" rtlCol="0">
            <a:spAutoFit/>
          </a:bodyPr>
          <a:lstStyle/>
          <a:p>
            <a:pPr algn="ctr"/>
            <a:r>
              <a:rPr lang="en-US" dirty="0" smtClean="0"/>
              <a:t>Oak F</a:t>
            </a:r>
          </a:p>
          <a:p>
            <a:pPr algn="ctr"/>
            <a:r>
              <a:rPr lang="en-US" dirty="0" smtClean="0"/>
              <a:t>Age 5</a:t>
            </a:r>
            <a:endParaRPr lang="en-US" dirty="0"/>
          </a:p>
        </p:txBody>
      </p:sp>
      <p:pic>
        <p:nvPicPr>
          <p:cNvPr id="22" name="Picture 21" descr="Just Thin.png"/>
          <p:cNvPicPr>
            <a:picLocks noChangeAspect="1"/>
          </p:cNvPicPr>
          <p:nvPr/>
        </p:nvPicPr>
        <p:blipFill>
          <a:blip r:embed="rId7" cstate="print"/>
          <a:stretch>
            <a:fillRect/>
          </a:stretch>
        </p:blipFill>
        <p:spPr>
          <a:xfrm>
            <a:off x="1905000" y="2477869"/>
            <a:ext cx="1591318" cy="3505200"/>
          </a:xfrm>
          <a:prstGeom prst="rect">
            <a:avLst/>
          </a:prstGeom>
        </p:spPr>
      </p:pic>
      <p:sp>
        <p:nvSpPr>
          <p:cNvPr id="31" name="Gar A Label"/>
          <p:cNvSpPr txBox="1">
            <a:spLocks noChangeArrowheads="1"/>
          </p:cNvSpPr>
          <p:nvPr/>
        </p:nvSpPr>
        <p:spPr bwMode="auto">
          <a:xfrm>
            <a:off x="0" y="2551113"/>
            <a:ext cx="1354538" cy="400110"/>
          </a:xfrm>
          <a:prstGeom prst="rect">
            <a:avLst/>
          </a:prstGeom>
          <a:noFill/>
          <a:ln w="9525">
            <a:noFill/>
            <a:miter lim="800000"/>
            <a:headEnd/>
            <a:tailEnd/>
          </a:ln>
        </p:spPr>
        <p:txBody>
          <a:bodyPr wrap="none">
            <a:spAutoFit/>
          </a:bodyPr>
          <a:lstStyle/>
          <a:p>
            <a:r>
              <a:rPr lang="en-US" sz="2000" dirty="0">
                <a:solidFill>
                  <a:srgbClr val="5B7F00"/>
                </a:solidFill>
                <a:latin typeface="Calibri" pitchFamily="34" charset="0"/>
              </a:rPr>
              <a:t>Gardener </a:t>
            </a:r>
            <a:r>
              <a:rPr lang="en-US" sz="2000" dirty="0" smtClean="0">
                <a:solidFill>
                  <a:srgbClr val="5B7F00"/>
                </a:solidFill>
                <a:latin typeface="Calibri" pitchFamily="34" charset="0"/>
              </a:rPr>
              <a:t>E</a:t>
            </a:r>
            <a:endParaRPr lang="en-US" sz="2000" dirty="0">
              <a:solidFill>
                <a:srgbClr val="5B7F00"/>
              </a:solidFill>
              <a:latin typeface="Calibri" pitchFamily="34" charset="0"/>
            </a:endParaRPr>
          </a:p>
        </p:txBody>
      </p:sp>
      <p:sp>
        <p:nvSpPr>
          <p:cNvPr id="32" name="Gar B Label"/>
          <p:cNvSpPr txBox="1">
            <a:spLocks noChangeArrowheads="1"/>
          </p:cNvSpPr>
          <p:nvPr/>
        </p:nvSpPr>
        <p:spPr bwMode="auto">
          <a:xfrm>
            <a:off x="7751763" y="2546350"/>
            <a:ext cx="1348126" cy="400110"/>
          </a:xfrm>
          <a:prstGeom prst="rect">
            <a:avLst/>
          </a:prstGeom>
          <a:noFill/>
          <a:ln w="9525">
            <a:noFill/>
            <a:miter lim="800000"/>
            <a:headEnd/>
            <a:tailEnd/>
          </a:ln>
        </p:spPr>
        <p:txBody>
          <a:bodyPr wrap="none">
            <a:spAutoFit/>
          </a:bodyPr>
          <a:lstStyle/>
          <a:p>
            <a:r>
              <a:rPr lang="en-US" sz="2000" dirty="0">
                <a:solidFill>
                  <a:srgbClr val="7C4800"/>
                </a:solidFill>
                <a:latin typeface="Calibri" pitchFamily="34" charset="0"/>
              </a:rPr>
              <a:t>Gardener </a:t>
            </a:r>
            <a:r>
              <a:rPr lang="en-US" sz="2000" dirty="0" smtClean="0">
                <a:solidFill>
                  <a:srgbClr val="7C4800"/>
                </a:solidFill>
                <a:latin typeface="Calibri" pitchFamily="34" charset="0"/>
              </a:rPr>
              <a:t>F</a:t>
            </a:r>
            <a:endParaRPr lang="en-US" sz="2000" dirty="0">
              <a:solidFill>
                <a:srgbClr val="7C4800"/>
              </a:solidFill>
              <a:latin typeface="Calibri" pitchFamily="34" charset="0"/>
            </a:endParaRPr>
          </a:p>
        </p:txBody>
      </p:sp>
      <p:sp>
        <p:nvSpPr>
          <p:cNvPr id="48" name="Right Bracket 47"/>
          <p:cNvSpPr/>
          <p:nvPr/>
        </p:nvSpPr>
        <p:spPr>
          <a:xfrm rot="5400000">
            <a:off x="2247900" y="3771902"/>
            <a:ext cx="914398" cy="1600200"/>
          </a:xfrm>
          <a:prstGeom prst="rightBracket">
            <a:avLst/>
          </a:prstGeom>
          <a:noFill/>
          <a:ln w="4445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19" name="Right Bracket 18"/>
          <p:cNvSpPr/>
          <p:nvPr/>
        </p:nvSpPr>
        <p:spPr>
          <a:xfrm rot="5400000">
            <a:off x="5638801" y="3200402"/>
            <a:ext cx="914398" cy="2743200"/>
          </a:xfrm>
          <a:prstGeom prst="rightBracket">
            <a:avLst/>
          </a:prstGeom>
          <a:noFill/>
          <a:ln w="4445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20" name="TextBox 19"/>
          <p:cNvSpPr txBox="1"/>
          <p:nvPr/>
        </p:nvSpPr>
        <p:spPr>
          <a:xfrm>
            <a:off x="1981200" y="5105400"/>
            <a:ext cx="774571" cy="369332"/>
          </a:xfrm>
          <a:prstGeom prst="rect">
            <a:avLst/>
          </a:prstGeom>
          <a:noFill/>
        </p:spPr>
        <p:txBody>
          <a:bodyPr wrap="none" rtlCol="0">
            <a:spAutoFit/>
          </a:bodyPr>
          <a:lstStyle/>
          <a:p>
            <a:r>
              <a:rPr lang="en-US" b="1" dirty="0" smtClean="0"/>
              <a:t>33 in.</a:t>
            </a:r>
            <a:endParaRPr lang="en-US" b="1" dirty="0"/>
          </a:p>
        </p:txBody>
      </p:sp>
      <p:sp>
        <p:nvSpPr>
          <p:cNvPr id="21" name="TextBox 20"/>
          <p:cNvSpPr txBox="1"/>
          <p:nvPr/>
        </p:nvSpPr>
        <p:spPr>
          <a:xfrm>
            <a:off x="4876800" y="5105400"/>
            <a:ext cx="774571" cy="369332"/>
          </a:xfrm>
          <a:prstGeom prst="rect">
            <a:avLst/>
          </a:prstGeom>
          <a:noFill/>
        </p:spPr>
        <p:txBody>
          <a:bodyPr wrap="none" rtlCol="0">
            <a:spAutoFit/>
          </a:bodyPr>
          <a:lstStyle/>
          <a:p>
            <a:r>
              <a:rPr lang="en-US" b="1" dirty="0" smtClean="0"/>
              <a:t>55 in.</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outline"/>
          <p:cNvSpPr/>
          <p:nvPr/>
        </p:nvSpPr>
        <p:spPr>
          <a:xfrm>
            <a:off x="381000" y="1066800"/>
            <a:ext cx="8305800" cy="556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If we plot"/>
          <p:cNvSpPr txBox="1">
            <a:spLocks noChangeArrowheads="1"/>
          </p:cNvSpPr>
          <p:nvPr/>
        </p:nvSpPr>
        <p:spPr bwMode="auto">
          <a:xfrm>
            <a:off x="304800" y="152400"/>
            <a:ext cx="8458200" cy="707886"/>
          </a:xfrm>
          <a:prstGeom prst="rect">
            <a:avLst/>
          </a:prstGeom>
          <a:noFill/>
          <a:ln w="9525">
            <a:noFill/>
            <a:miter lim="800000"/>
            <a:headEnd/>
            <a:tailEnd/>
          </a:ln>
        </p:spPr>
        <p:txBody>
          <a:bodyPr wrap="square">
            <a:spAutoFit/>
          </a:bodyPr>
          <a:lstStyle/>
          <a:p>
            <a:pPr algn="ctr"/>
            <a:r>
              <a:rPr lang="en-US" sz="2000" dirty="0" smtClean="0">
                <a:solidFill>
                  <a:srgbClr val="000000"/>
                </a:solidFill>
                <a:latin typeface="Calibri" pitchFamily="34" charset="0"/>
              </a:rPr>
              <a:t>If we find a relationship between starting tree diameter and growth, we would want to control for starting diameter in the Value-Added model.</a:t>
            </a:r>
            <a:endParaRPr lang="en-US" sz="2000" dirty="0">
              <a:solidFill>
                <a:srgbClr val="000000"/>
              </a:solidFill>
              <a:latin typeface="Calibri" pitchFamily="34" charset="0"/>
            </a:endParaRPr>
          </a:p>
        </p:txBody>
      </p:sp>
      <p:sp>
        <p:nvSpPr>
          <p:cNvPr id="14" name="TextBox 13"/>
          <p:cNvSpPr txBox="1"/>
          <p:nvPr/>
        </p:nvSpPr>
        <p:spPr>
          <a:xfrm>
            <a:off x="457200" y="1143000"/>
            <a:ext cx="8153400" cy="400110"/>
          </a:xfrm>
          <a:prstGeom prst="rect">
            <a:avLst/>
          </a:prstGeom>
          <a:noFill/>
        </p:spPr>
        <p:txBody>
          <a:bodyPr wrap="square" rtlCol="0">
            <a:spAutoFit/>
          </a:bodyPr>
          <a:lstStyle/>
          <a:p>
            <a:r>
              <a:rPr lang="en-US" sz="2000" b="1" dirty="0" smtClean="0"/>
              <a:t>The Effect of Tree Diameter on Growth</a:t>
            </a:r>
            <a:endParaRPr lang="en-US" sz="2000" b="1" dirty="0"/>
          </a:p>
        </p:txBody>
      </p:sp>
      <p:sp>
        <p:nvSpPr>
          <p:cNvPr id="15" name="TextBox 14"/>
          <p:cNvSpPr txBox="1"/>
          <p:nvPr/>
        </p:nvSpPr>
        <p:spPr>
          <a:xfrm rot="16200000">
            <a:off x="-947271" y="3549739"/>
            <a:ext cx="3506409" cy="369332"/>
          </a:xfrm>
          <a:prstGeom prst="rect">
            <a:avLst/>
          </a:prstGeom>
          <a:noFill/>
        </p:spPr>
        <p:txBody>
          <a:bodyPr wrap="none" rtlCol="0">
            <a:spAutoFit/>
          </a:bodyPr>
          <a:lstStyle/>
          <a:p>
            <a:r>
              <a:rPr lang="en-US" dirty="0" smtClean="0"/>
              <a:t>Growth from Year 5 to 6 (inches)</a:t>
            </a:r>
            <a:endParaRPr lang="en-US" dirty="0"/>
          </a:p>
        </p:txBody>
      </p:sp>
      <p:sp>
        <p:nvSpPr>
          <p:cNvPr id="16" name="TextBox 15"/>
          <p:cNvSpPr txBox="1"/>
          <p:nvPr/>
        </p:nvSpPr>
        <p:spPr>
          <a:xfrm>
            <a:off x="1600200" y="6248400"/>
            <a:ext cx="4515082" cy="369332"/>
          </a:xfrm>
          <a:prstGeom prst="rect">
            <a:avLst/>
          </a:prstGeom>
          <a:noFill/>
        </p:spPr>
        <p:txBody>
          <a:bodyPr wrap="none" rtlCol="0">
            <a:spAutoFit/>
          </a:bodyPr>
          <a:lstStyle/>
          <a:p>
            <a:r>
              <a:rPr lang="en-US" dirty="0" smtClean="0"/>
              <a:t>Tree Diameter (Year 5 Diameter in Inches)</a:t>
            </a:r>
            <a:endParaRPr lang="en-US" dirty="0"/>
          </a:p>
        </p:txBody>
      </p:sp>
      <p:graphicFrame>
        <p:nvGraphicFramePr>
          <p:cNvPr id="8" name="Chart 7"/>
          <p:cNvGraphicFramePr/>
          <p:nvPr/>
        </p:nvGraphicFramePr>
        <p:xfrm>
          <a:off x="990600" y="1524000"/>
          <a:ext cx="7467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458851" y="2819400"/>
            <a:ext cx="655949" cy="1107996"/>
          </a:xfrm>
          <a:prstGeom prst="rect">
            <a:avLst/>
          </a:prstGeom>
          <a:noFill/>
        </p:spPr>
        <p:txBody>
          <a:bodyPr wrap="none" rtlCol="0">
            <a:spAutoFit/>
          </a:bodyPr>
          <a:lstStyle/>
          <a:p>
            <a:r>
              <a:rPr lang="en-US" sz="6600" dirty="0" smtClean="0">
                <a:solidFill>
                  <a:srgbClr val="002060"/>
                </a:solidFill>
              </a:rPr>
              <a:t>?</a:t>
            </a:r>
            <a:endParaRPr lang="en-US" sz="6600" dirty="0">
              <a:solidFill>
                <a:srgbClr val="002060"/>
              </a:solidFill>
            </a:endParaRPr>
          </a:p>
        </p:txBody>
      </p:sp>
      <p:cxnSp>
        <p:nvCxnSpPr>
          <p:cNvPr id="17" name="Straight Connector 16"/>
          <p:cNvCxnSpPr/>
          <p:nvPr/>
        </p:nvCxnSpPr>
        <p:spPr>
          <a:xfrm>
            <a:off x="1698171" y="3737986"/>
            <a:ext cx="4310743" cy="120581"/>
          </a:xfrm>
          <a:prstGeom prst="line">
            <a:avLst/>
          </a:prstGeom>
          <a:ln w="38100">
            <a:solidFill>
              <a:srgbClr val="363A4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outline"/>
          <p:cNvSpPr/>
          <p:nvPr/>
        </p:nvSpPr>
        <p:spPr>
          <a:xfrm>
            <a:off x="381000" y="1066800"/>
            <a:ext cx="8305800" cy="556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If we plot"/>
          <p:cNvSpPr txBox="1">
            <a:spLocks noChangeArrowheads="1"/>
          </p:cNvSpPr>
          <p:nvPr/>
        </p:nvSpPr>
        <p:spPr bwMode="auto">
          <a:xfrm>
            <a:off x="304800" y="152400"/>
            <a:ext cx="8458200" cy="707886"/>
          </a:xfrm>
          <a:prstGeom prst="rect">
            <a:avLst/>
          </a:prstGeom>
          <a:noFill/>
          <a:ln w="9525">
            <a:noFill/>
            <a:miter lim="800000"/>
            <a:headEnd/>
            <a:tailEnd/>
          </a:ln>
        </p:spPr>
        <p:txBody>
          <a:bodyPr wrap="square">
            <a:spAutoFit/>
          </a:bodyPr>
          <a:lstStyle/>
          <a:p>
            <a:pPr algn="ctr"/>
            <a:r>
              <a:rPr lang="en-US" sz="2000" dirty="0" smtClean="0">
                <a:solidFill>
                  <a:srgbClr val="000000"/>
                </a:solidFill>
                <a:latin typeface="Calibri" pitchFamily="34" charset="0"/>
              </a:rPr>
              <a:t>If we find a relationship between starting tree diameter and growth, we would want to control for starting diameter in the Value-Added model.</a:t>
            </a:r>
            <a:endParaRPr lang="en-US" sz="2000" dirty="0">
              <a:solidFill>
                <a:srgbClr val="000000"/>
              </a:solidFill>
              <a:latin typeface="Calibri" pitchFamily="34" charset="0"/>
            </a:endParaRPr>
          </a:p>
        </p:txBody>
      </p:sp>
      <p:sp>
        <p:nvSpPr>
          <p:cNvPr id="14" name="TextBox 13"/>
          <p:cNvSpPr txBox="1"/>
          <p:nvPr/>
        </p:nvSpPr>
        <p:spPr>
          <a:xfrm>
            <a:off x="457200" y="1143000"/>
            <a:ext cx="8153400" cy="400110"/>
          </a:xfrm>
          <a:prstGeom prst="rect">
            <a:avLst/>
          </a:prstGeom>
          <a:noFill/>
        </p:spPr>
        <p:txBody>
          <a:bodyPr wrap="square" rtlCol="0">
            <a:spAutoFit/>
          </a:bodyPr>
          <a:lstStyle/>
          <a:p>
            <a:r>
              <a:rPr lang="en-US" sz="2000" b="1" dirty="0" smtClean="0"/>
              <a:t>The Effect of Tree Diameter on Growth</a:t>
            </a:r>
            <a:endParaRPr lang="en-US" sz="2000" b="1" dirty="0"/>
          </a:p>
        </p:txBody>
      </p:sp>
      <p:sp>
        <p:nvSpPr>
          <p:cNvPr id="15" name="TextBox 14"/>
          <p:cNvSpPr txBox="1"/>
          <p:nvPr/>
        </p:nvSpPr>
        <p:spPr>
          <a:xfrm rot="16200000">
            <a:off x="-947271" y="3549739"/>
            <a:ext cx="3506409" cy="369332"/>
          </a:xfrm>
          <a:prstGeom prst="rect">
            <a:avLst/>
          </a:prstGeom>
          <a:noFill/>
        </p:spPr>
        <p:txBody>
          <a:bodyPr wrap="none" rtlCol="0">
            <a:spAutoFit/>
          </a:bodyPr>
          <a:lstStyle/>
          <a:p>
            <a:r>
              <a:rPr lang="en-US" dirty="0" smtClean="0"/>
              <a:t>Growth from Year 5 to 6 (inches)</a:t>
            </a:r>
            <a:endParaRPr lang="en-US" dirty="0"/>
          </a:p>
        </p:txBody>
      </p:sp>
      <p:sp>
        <p:nvSpPr>
          <p:cNvPr id="16" name="TextBox 15"/>
          <p:cNvSpPr txBox="1"/>
          <p:nvPr/>
        </p:nvSpPr>
        <p:spPr>
          <a:xfrm>
            <a:off x="1600200" y="6248400"/>
            <a:ext cx="4515082" cy="369332"/>
          </a:xfrm>
          <a:prstGeom prst="rect">
            <a:avLst/>
          </a:prstGeom>
          <a:noFill/>
        </p:spPr>
        <p:txBody>
          <a:bodyPr wrap="none" rtlCol="0">
            <a:spAutoFit/>
          </a:bodyPr>
          <a:lstStyle/>
          <a:p>
            <a:r>
              <a:rPr lang="en-US" dirty="0" smtClean="0"/>
              <a:t>Tree Diameter (Year 5 Diameter in Inches)</a:t>
            </a:r>
            <a:endParaRPr lang="en-US" dirty="0"/>
          </a:p>
        </p:txBody>
      </p:sp>
      <p:graphicFrame>
        <p:nvGraphicFramePr>
          <p:cNvPr id="8" name="Chart 7"/>
          <p:cNvGraphicFramePr/>
          <p:nvPr/>
        </p:nvGraphicFramePr>
        <p:xfrm>
          <a:off x="990600" y="1524000"/>
          <a:ext cx="7467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Up Arrow 9"/>
          <p:cNvSpPr/>
          <p:nvPr/>
        </p:nvSpPr>
        <p:spPr>
          <a:xfrm>
            <a:off x="5334000" y="2590800"/>
            <a:ext cx="484632" cy="53340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Up Arrow 11"/>
          <p:cNvSpPr/>
          <p:nvPr/>
        </p:nvSpPr>
        <p:spPr>
          <a:xfrm rot="10800000">
            <a:off x="1981200" y="3733800"/>
            <a:ext cx="484632" cy="53340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cxnSp>
        <p:nvCxnSpPr>
          <p:cNvPr id="17" name="Straight Connector 16"/>
          <p:cNvCxnSpPr/>
          <p:nvPr/>
        </p:nvCxnSpPr>
        <p:spPr>
          <a:xfrm flipV="1">
            <a:off x="1858945" y="2180493"/>
            <a:ext cx="3989196" cy="2592474"/>
          </a:xfrm>
          <a:prstGeom prst="line">
            <a:avLst/>
          </a:prstGeom>
          <a:ln w="38100">
            <a:solidFill>
              <a:srgbClr val="363A4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851"/>
            <a:ext cx="8229600" cy="1143000"/>
          </a:xfrm>
        </p:spPr>
        <p:txBody>
          <a:bodyPr/>
          <a:lstStyle/>
          <a:p>
            <a:r>
              <a:rPr lang="en-US" sz="3200" dirty="0" smtClean="0"/>
              <a:t>What happens in the education context?</a:t>
            </a:r>
            <a:endParaRPr lang="en-US" sz="3200"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31825" y="1981200"/>
          <a:ext cx="3771900" cy="2773680"/>
        </p:xfrm>
        <a:graphic>
          <a:graphicData uri="http://schemas.openxmlformats.org/drawingml/2006/table">
            <a:tbl>
              <a:tblPr firstRow="1" bandRow="1">
                <a:tableStyleId>{F5AB1C69-6EDB-4FF4-983F-18BD219EF322}</a:tableStyleId>
              </a:tblPr>
              <a:tblGrid>
                <a:gridCol w="3771900"/>
              </a:tblGrid>
              <a:tr h="370840">
                <a:tc>
                  <a:txBody>
                    <a:bodyPr/>
                    <a:lstStyle/>
                    <a:p>
                      <a:pPr algn="ctr"/>
                      <a:r>
                        <a:rPr lang="en-US" sz="2000" dirty="0" smtClean="0"/>
                        <a:t>Outside the school’s influence</a:t>
                      </a:r>
                      <a:endParaRPr lang="en-US" sz="2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At home</a:t>
                      </a:r>
                      <a:r>
                        <a:rPr lang="en-US" sz="2000" baseline="0" dirty="0" smtClean="0"/>
                        <a:t> support</a:t>
                      </a:r>
                      <a:endParaRPr lang="en-US" sz="2000" dirty="0" smtClean="0"/>
                    </a:p>
                  </a:txBody>
                  <a:tcPr/>
                </a:tc>
              </a:tr>
              <a:tr h="370840">
                <a:tc>
                  <a:txBody>
                    <a:bodyPr/>
                    <a:lstStyle/>
                    <a:p>
                      <a:pPr algn="ctr"/>
                      <a:r>
                        <a:rPr lang="en-US" sz="2000" dirty="0" smtClean="0"/>
                        <a:t>English language learner status</a:t>
                      </a:r>
                      <a:endParaRPr lang="en-US" sz="2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Gender</a:t>
                      </a:r>
                      <a:endParaRPr lang="en-US" sz="2000" baseline="0" dirty="0" smtClean="0"/>
                    </a:p>
                  </a:txBody>
                  <a:tcPr/>
                </a:tc>
              </a:tr>
              <a:tr h="370840">
                <a:tc>
                  <a:txBody>
                    <a:bodyPr/>
                    <a:lstStyle/>
                    <a:p>
                      <a:pPr algn="ctr"/>
                      <a:r>
                        <a:rPr lang="en-US" sz="2000" dirty="0" smtClean="0"/>
                        <a:t>Household financial resources</a:t>
                      </a:r>
                      <a:endParaRPr lang="en-US" sz="2000" dirty="0"/>
                    </a:p>
                  </a:txBody>
                  <a:tcPr/>
                </a:tc>
              </a:tr>
              <a:tr h="370840">
                <a:tc>
                  <a:txBody>
                    <a:bodyPr/>
                    <a:lstStyle/>
                    <a:p>
                      <a:pPr algn="ctr"/>
                      <a:r>
                        <a:rPr lang="en-US" sz="2000" dirty="0" smtClean="0"/>
                        <a:t>Learning disability</a:t>
                      </a:r>
                      <a:endParaRPr lang="en-US" sz="2000" dirty="0"/>
                    </a:p>
                  </a:txBody>
                  <a:tcPr/>
                </a:tc>
              </a:tr>
              <a:tr h="370840">
                <a:tc>
                  <a:txBody>
                    <a:bodyPr/>
                    <a:lstStyle/>
                    <a:p>
                      <a:pPr algn="ctr"/>
                      <a:r>
                        <a:rPr lang="en-US" sz="2000" dirty="0" smtClean="0"/>
                        <a:t>Prior knowledge</a:t>
                      </a:r>
                      <a:endParaRPr lang="en-US" sz="2000" dirty="0"/>
                    </a:p>
                  </a:txBody>
                  <a:tcPr/>
                </a:tc>
              </a:tr>
            </a:tbl>
          </a:graphicData>
        </a:graphic>
      </p:graphicFrame>
      <p:graphicFrame>
        <p:nvGraphicFramePr>
          <p:cNvPr id="11" name="Table 10"/>
          <p:cNvGraphicFramePr>
            <a:graphicFrameLocks noGrp="1"/>
          </p:cNvGraphicFramePr>
          <p:nvPr/>
        </p:nvGraphicFramePr>
        <p:xfrm>
          <a:off x="4762500" y="1981200"/>
          <a:ext cx="3771900" cy="2773680"/>
        </p:xfrm>
        <a:graphic>
          <a:graphicData uri="http://schemas.openxmlformats.org/drawingml/2006/table">
            <a:tbl>
              <a:tblPr firstRow="1" bandRow="1">
                <a:tableStyleId>{21E4AEA4-8DFA-4A89-87EB-49C32662AFE0}</a:tableStyleId>
              </a:tblPr>
              <a:tblGrid>
                <a:gridCol w="3771900"/>
              </a:tblGrid>
              <a:tr h="370840">
                <a:tc>
                  <a:txBody>
                    <a:bodyPr/>
                    <a:lstStyle/>
                    <a:p>
                      <a:pPr algn="ctr"/>
                      <a:r>
                        <a:rPr lang="en-US" sz="2000" dirty="0" smtClean="0"/>
                        <a:t>School can influence</a:t>
                      </a:r>
                      <a:endParaRPr lang="en-US" sz="2000" dirty="0"/>
                    </a:p>
                  </a:txBody>
                  <a:tcPr/>
                </a:tc>
              </a:tr>
              <a:tr h="370840">
                <a:tc>
                  <a:txBody>
                    <a:bodyPr/>
                    <a:lstStyle/>
                    <a:p>
                      <a:pPr algn="ctr"/>
                      <a:r>
                        <a:rPr lang="en-US" sz="2000" dirty="0" smtClean="0"/>
                        <a:t>Curriculum</a:t>
                      </a:r>
                      <a:endParaRPr lang="en-US" sz="2000" baseline="0" dirty="0" smtClean="0"/>
                    </a:p>
                  </a:txBody>
                  <a:tcPr/>
                </a:tc>
              </a:tr>
              <a:tr h="370840">
                <a:tc>
                  <a:txBody>
                    <a:bodyPr/>
                    <a:lstStyle/>
                    <a:p>
                      <a:pPr algn="ctr"/>
                      <a:r>
                        <a:rPr lang="en-US" sz="2000" dirty="0" smtClean="0"/>
                        <a:t>Classroom</a:t>
                      </a:r>
                      <a:r>
                        <a:rPr lang="en-US" sz="2000" baseline="0" dirty="0" smtClean="0"/>
                        <a:t> teacher</a:t>
                      </a:r>
                      <a:endParaRPr lang="en-US" sz="2000" dirty="0"/>
                    </a:p>
                  </a:txBody>
                  <a:tcPr/>
                </a:tc>
              </a:tr>
              <a:tr h="370840">
                <a:tc>
                  <a:txBody>
                    <a:bodyPr/>
                    <a:lstStyle/>
                    <a:p>
                      <a:pPr algn="ctr"/>
                      <a:r>
                        <a:rPr lang="en-US" sz="2000" dirty="0" smtClean="0"/>
                        <a:t>School</a:t>
                      </a:r>
                      <a:r>
                        <a:rPr lang="en-US" sz="2000" baseline="0" dirty="0" smtClean="0"/>
                        <a:t> culture</a:t>
                      </a:r>
                      <a:endParaRPr lang="en-US" sz="2000" dirty="0"/>
                    </a:p>
                  </a:txBody>
                  <a:tcPr/>
                </a:tc>
              </a:tr>
              <a:tr h="370840">
                <a:tc>
                  <a:txBody>
                    <a:bodyPr/>
                    <a:lstStyle/>
                    <a:p>
                      <a:pPr algn="ctr"/>
                      <a:r>
                        <a:rPr lang="en-US" sz="2000" dirty="0" smtClean="0"/>
                        <a:t>Math</a:t>
                      </a:r>
                      <a:r>
                        <a:rPr lang="en-US" sz="2000" baseline="0" dirty="0" smtClean="0"/>
                        <a:t> pull-out program at school</a:t>
                      </a:r>
                      <a:endParaRPr lang="en-US" sz="2000" dirty="0"/>
                    </a:p>
                  </a:txBody>
                  <a:tcPr/>
                </a:tc>
              </a:tr>
              <a:tr h="370840">
                <a:tc>
                  <a:txBody>
                    <a:bodyPr/>
                    <a:lstStyle/>
                    <a:p>
                      <a:pPr algn="ctr"/>
                      <a:r>
                        <a:rPr lang="en-US" sz="2000" dirty="0" smtClean="0"/>
                        <a:t>Structure of lessons in school</a:t>
                      </a:r>
                      <a:endParaRPr lang="en-US" sz="2000" dirty="0"/>
                    </a:p>
                  </a:txBody>
                  <a:tcPr/>
                </a:tc>
              </a:tr>
              <a:tr h="370840">
                <a:tc>
                  <a:txBody>
                    <a:bodyPr/>
                    <a:lstStyle/>
                    <a:p>
                      <a:pPr algn="ctr"/>
                      <a:r>
                        <a:rPr lang="en-US" sz="2000" dirty="0" smtClean="0"/>
                        <a:t>Safety at the school</a:t>
                      </a:r>
                      <a:endParaRPr lang="en-US" sz="2000" dirty="0"/>
                    </a:p>
                  </a:txBody>
                  <a:tcPr/>
                </a:tc>
              </a:tr>
            </a:tbl>
          </a:graphicData>
        </a:graphic>
      </p:graphicFrame>
      <p:sp>
        <p:nvSpPr>
          <p:cNvPr id="16" name="Title 1"/>
          <p:cNvSpPr>
            <a:spLocks noGrp="1"/>
          </p:cNvSpPr>
          <p:nvPr>
            <p:ph type="title"/>
          </p:nvPr>
        </p:nvSpPr>
        <p:spPr/>
        <p:txBody>
          <a:bodyPr>
            <a:normAutofit fontScale="90000"/>
          </a:bodyPr>
          <a:lstStyle/>
          <a:p>
            <a:r>
              <a:rPr lang="en-US" dirty="0" smtClean="0"/>
              <a:t>Check 1: Is this factor outside the school or teacher’s influence?  </a:t>
            </a:r>
            <a:endParaRPr lang="en-US" dirty="0"/>
          </a:p>
        </p:txBody>
      </p:sp>
      <p:sp>
        <p:nvSpPr>
          <p:cNvPr id="17" name="Right Arrow 16"/>
          <p:cNvSpPr/>
          <p:nvPr/>
        </p:nvSpPr>
        <p:spPr>
          <a:xfrm>
            <a:off x="152400" y="3505200"/>
            <a:ext cx="6736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90600" y="5257800"/>
            <a:ext cx="717561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400" dirty="0" smtClean="0"/>
              <a:t>Let’s use “Household financial resources” as an example</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Sean McLaughlin - VARC</a:t>
            </a:r>
            <a:endParaRPr lang="en-US" dirty="0"/>
          </a:p>
        </p:txBody>
      </p:sp>
      <p:sp>
        <p:nvSpPr>
          <p:cNvPr id="3" name="Title 2"/>
          <p:cNvSpPr>
            <a:spLocks noGrp="1"/>
          </p:cNvSpPr>
          <p:nvPr>
            <p:ph type="title"/>
          </p:nvPr>
        </p:nvSpPr>
        <p:spPr/>
        <p:txBody>
          <a:bodyPr/>
          <a:lstStyle/>
          <a:p>
            <a:r>
              <a:rPr lang="en-US" dirty="0" smtClean="0"/>
              <a:t>VARC Introduction Review</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normAutofit fontScale="90000"/>
          </a:bodyPr>
          <a:lstStyle/>
          <a:p>
            <a:pPr eaLnBrk="1" hangingPunct="1"/>
            <a:r>
              <a:rPr lang="en-US" dirty="0" smtClean="0"/>
              <a:t>Check 2: Do we have reliable data? </a:t>
            </a:r>
          </a:p>
        </p:txBody>
      </p:sp>
      <p:sp>
        <p:nvSpPr>
          <p:cNvPr id="6" name="TextBox 5"/>
          <p:cNvSpPr txBox="1"/>
          <p:nvPr/>
        </p:nvSpPr>
        <p:spPr>
          <a:xfrm>
            <a:off x="271463" y="1900238"/>
            <a:ext cx="4213225" cy="150812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want</a:t>
            </a:r>
          </a:p>
          <a:p>
            <a:pP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Household financial resources</a:t>
            </a:r>
          </a:p>
          <a:p>
            <a:pPr fontAlgn="auto">
              <a:spcBef>
                <a:spcPts val="0"/>
              </a:spcBef>
              <a:spcAft>
                <a:spcPts val="0"/>
              </a:spcAft>
              <a:buFont typeface="Arial" pitchFamily="34" charset="0"/>
              <a:buChar char="•"/>
              <a:defRPr/>
            </a:pPr>
            <a:endParaRPr lang="en-US"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normAutofit fontScale="90000"/>
          </a:bodyPr>
          <a:lstStyle/>
          <a:p>
            <a:pPr eaLnBrk="1" hangingPunct="1"/>
            <a:r>
              <a:rPr lang="en-US" dirty="0" smtClean="0"/>
              <a:t>Check 3: Can we approximate it with other data? </a:t>
            </a:r>
          </a:p>
        </p:txBody>
      </p:sp>
      <p:sp>
        <p:nvSpPr>
          <p:cNvPr id="11" name="TextBox 10"/>
          <p:cNvSpPr txBox="1"/>
          <p:nvPr/>
        </p:nvSpPr>
        <p:spPr>
          <a:xfrm>
            <a:off x="522288" y="4419600"/>
            <a:ext cx="8142287" cy="707886"/>
          </a:xfrm>
          <a:prstGeom prst="rect">
            <a:avLst/>
          </a:prstGeom>
          <a:solidFill>
            <a:schemeClr val="accent1">
              <a:lumMod val="20000"/>
              <a:lumOff val="80000"/>
            </a:schemeClr>
          </a:solidFill>
          <a:ln w="25400">
            <a:solidFill>
              <a:schemeClr val="accent1"/>
            </a:solidFill>
          </a:ln>
        </p:spPr>
        <p:txBody>
          <a:bodyPr>
            <a:spAutoFit/>
          </a:bodyPr>
          <a:lstStyle/>
          <a:p>
            <a:pPr algn="ctr" fontAlgn="auto">
              <a:spcBef>
                <a:spcPts val="0"/>
              </a:spcBef>
              <a:spcAft>
                <a:spcPts val="0"/>
              </a:spcAft>
              <a:defRPr/>
            </a:pPr>
            <a:r>
              <a:rPr lang="en-US" sz="2000" b="1" dirty="0" smtClean="0">
                <a:latin typeface="+mn-lt"/>
                <a:cs typeface="+mn-cs"/>
              </a:rPr>
              <a:t>Using your knowledge of student learning, why </a:t>
            </a:r>
            <a:r>
              <a:rPr lang="en-US" sz="2000" b="1" dirty="0">
                <a:latin typeface="+mn-lt"/>
                <a:cs typeface="+mn-cs"/>
              </a:rPr>
              <a:t>might </a:t>
            </a:r>
            <a:endParaRPr lang="en-US" sz="2000" b="1" dirty="0" smtClean="0">
              <a:latin typeface="+mn-lt"/>
              <a:cs typeface="+mn-cs"/>
            </a:endParaRPr>
          </a:p>
          <a:p>
            <a:pPr algn="ctr" fontAlgn="auto">
              <a:spcBef>
                <a:spcPts val="0"/>
              </a:spcBef>
              <a:spcAft>
                <a:spcPts val="0"/>
              </a:spcAft>
              <a:defRPr/>
            </a:pPr>
            <a:r>
              <a:rPr lang="en-US" sz="2000" b="1" dirty="0" smtClean="0">
                <a:latin typeface="+mn-lt"/>
                <a:cs typeface="+mn-cs"/>
              </a:rPr>
              <a:t>“</a:t>
            </a:r>
            <a:r>
              <a:rPr lang="en-US" sz="2000" b="1" dirty="0">
                <a:latin typeface="+mn-lt"/>
                <a:cs typeface="+mn-cs"/>
              </a:rPr>
              <a:t>household financial resources” </a:t>
            </a:r>
            <a:r>
              <a:rPr lang="en-US" sz="2000" b="1" dirty="0" smtClean="0">
                <a:latin typeface="+mn-lt"/>
                <a:cs typeface="+mn-cs"/>
              </a:rPr>
              <a:t>have an effect on </a:t>
            </a:r>
            <a:r>
              <a:rPr lang="en-US" sz="2000" b="1" dirty="0">
                <a:latin typeface="+mn-lt"/>
                <a:cs typeface="+mn-cs"/>
              </a:rPr>
              <a:t>student growth</a:t>
            </a:r>
            <a:r>
              <a:rPr lang="en-US" sz="2000" b="1" dirty="0" smtClean="0">
                <a:latin typeface="+mn-lt"/>
                <a:cs typeface="+mn-cs"/>
              </a:rPr>
              <a:t>?</a:t>
            </a:r>
          </a:p>
        </p:txBody>
      </p:sp>
      <p:grpSp>
        <p:nvGrpSpPr>
          <p:cNvPr id="2" name="Group 14"/>
          <p:cNvGrpSpPr/>
          <p:nvPr/>
        </p:nvGrpSpPr>
        <p:grpSpPr>
          <a:xfrm>
            <a:off x="2427288" y="1900238"/>
            <a:ext cx="6335712" cy="2290762"/>
            <a:chOff x="2427288" y="1900238"/>
            <a:chExt cx="6335712" cy="2290762"/>
          </a:xfrm>
        </p:grpSpPr>
        <p:sp>
          <p:nvSpPr>
            <p:cNvPr id="7" name="TextBox 6"/>
            <p:cNvSpPr txBox="1"/>
            <p:nvPr/>
          </p:nvSpPr>
          <p:spPr>
            <a:xfrm>
              <a:off x="4856163" y="1900238"/>
              <a:ext cx="3906837" cy="150812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have</a:t>
              </a:r>
            </a:p>
            <a:p>
              <a:pPr algn="ct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Free / reduced lunch status</a:t>
              </a:r>
            </a:p>
            <a:p>
              <a:pPr fontAlgn="auto">
                <a:spcBef>
                  <a:spcPts val="0"/>
                </a:spcBef>
                <a:spcAft>
                  <a:spcPts val="0"/>
                </a:spcAft>
                <a:buFont typeface="Arial" pitchFamily="34" charset="0"/>
                <a:buChar char="•"/>
                <a:defRPr/>
              </a:pPr>
              <a:endParaRPr lang="en-US" dirty="0">
                <a:latin typeface="+mn-lt"/>
                <a:cs typeface="+mn-cs"/>
              </a:endParaRPr>
            </a:p>
          </p:txBody>
        </p:sp>
        <p:sp>
          <p:nvSpPr>
            <p:cNvPr id="7175" name="TextBox 7"/>
            <p:cNvSpPr txBox="1">
              <a:spLocks noChangeArrowheads="1"/>
            </p:cNvSpPr>
            <p:nvPr/>
          </p:nvSpPr>
          <p:spPr bwMode="auto">
            <a:xfrm>
              <a:off x="3581400" y="3729038"/>
              <a:ext cx="2133600" cy="461962"/>
            </a:xfrm>
            <a:prstGeom prst="rect">
              <a:avLst/>
            </a:prstGeom>
            <a:noFill/>
            <a:ln w="9525">
              <a:noFill/>
              <a:miter lim="800000"/>
              <a:headEnd/>
              <a:tailEnd/>
            </a:ln>
          </p:spPr>
          <p:txBody>
            <a:bodyPr>
              <a:spAutoFit/>
            </a:bodyPr>
            <a:lstStyle/>
            <a:p>
              <a:pPr algn="ctr"/>
              <a:r>
                <a:rPr lang="en-US" sz="2400" b="1" dirty="0">
                  <a:solidFill>
                    <a:srgbClr val="4F81BD"/>
                  </a:solidFill>
                  <a:latin typeface="Calibri" pitchFamily="34" charset="0"/>
                </a:rPr>
                <a:t>Related data</a:t>
              </a:r>
            </a:p>
          </p:txBody>
        </p:sp>
        <p:cxnSp>
          <p:nvCxnSpPr>
            <p:cNvPr id="10" name="Elbow Connector 9"/>
            <p:cNvCxnSpPr/>
            <p:nvPr/>
          </p:nvCxnSpPr>
          <p:spPr>
            <a:xfrm rot="5400000" flipH="1" flipV="1">
              <a:off x="4642644" y="1518444"/>
              <a:ext cx="0" cy="4430712"/>
            </a:xfrm>
            <a:prstGeom prst="bentConnector3">
              <a:avLst>
                <a:gd name="adj1" fmla="val -7620000000"/>
              </a:avLst>
            </a:prstGeom>
            <a:ln w="44450">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a:off x="2275682" y="3580606"/>
              <a:ext cx="304800" cy="1587"/>
            </a:xfrm>
            <a:prstGeom prst="bentConnector3">
              <a:avLst>
                <a:gd name="adj1" fmla="val 50000"/>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a:off x="6695282" y="3580606"/>
              <a:ext cx="304800" cy="1587"/>
            </a:xfrm>
            <a:prstGeom prst="bentConnector3">
              <a:avLst>
                <a:gd name="adj1" fmla="val 50000"/>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71463" y="1900238"/>
            <a:ext cx="4213225" cy="150812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want</a:t>
            </a:r>
          </a:p>
          <a:p>
            <a:pP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Household financial resources</a:t>
            </a:r>
          </a:p>
          <a:p>
            <a:pPr fontAlgn="auto">
              <a:spcBef>
                <a:spcPts val="0"/>
              </a:spcBef>
              <a:spcAft>
                <a:spcPts val="0"/>
              </a:spcAft>
              <a:buFont typeface="Arial" pitchFamily="34" charset="0"/>
              <a:buChar char="•"/>
              <a:defRPr/>
            </a:pPr>
            <a:endParaRPr lang="en-US" dirty="0">
              <a:latin typeface="+mn-lt"/>
              <a:cs typeface="+mn-cs"/>
            </a:endParaRPr>
          </a:p>
        </p:txBody>
      </p:sp>
      <p:sp>
        <p:nvSpPr>
          <p:cNvPr id="14" name="TextBox 13"/>
          <p:cNvSpPr txBox="1"/>
          <p:nvPr/>
        </p:nvSpPr>
        <p:spPr>
          <a:xfrm>
            <a:off x="533400" y="5257800"/>
            <a:ext cx="81534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Check 4: “Does it increase the predictive power of the model?” will be determined by a multivariate linear regression model based on real data from your district or state (not pictured) to determine whether FRL status had an effect on student growth.</a:t>
            </a:r>
            <a:endParaRPr lang="en-US"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91" name="Title 1"/>
          <p:cNvSpPr>
            <a:spLocks noGrp="1"/>
          </p:cNvSpPr>
          <p:nvPr>
            <p:ph type="title"/>
          </p:nvPr>
        </p:nvSpPr>
        <p:spPr>
          <a:xfrm>
            <a:off x="457200" y="12700"/>
            <a:ext cx="8229600" cy="1143000"/>
          </a:xfrm>
        </p:spPr>
        <p:txBody>
          <a:bodyPr/>
          <a:lstStyle/>
          <a:p>
            <a:pPr eaLnBrk="1" hangingPunct="1"/>
            <a:r>
              <a:rPr lang="en-US" dirty="0" smtClean="0"/>
              <a:t>What about race/ethnicity?</a:t>
            </a:r>
          </a:p>
        </p:txBody>
      </p:sp>
      <p:sp>
        <p:nvSpPr>
          <p:cNvPr id="7" name="TextBox 6"/>
          <p:cNvSpPr txBox="1"/>
          <p:nvPr/>
        </p:nvSpPr>
        <p:spPr>
          <a:xfrm>
            <a:off x="4856163" y="1908175"/>
            <a:ext cx="3906837" cy="270827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have</a:t>
            </a:r>
          </a:p>
          <a:p>
            <a:pPr algn="ct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Race/ethnicity</a:t>
            </a:r>
          </a:p>
          <a:p>
            <a:pPr fontAlgn="auto">
              <a:spcBef>
                <a:spcPts val="0"/>
              </a:spcBef>
              <a:spcAft>
                <a:spcPts val="0"/>
              </a:spcAft>
              <a:buFont typeface="Arial" pitchFamily="34" charset="0"/>
              <a:buChar char="•"/>
              <a:defRPr/>
            </a:pPr>
            <a:endParaRPr lang="en-US" sz="2400" dirty="0">
              <a:latin typeface="+mn-lt"/>
              <a:cs typeface="+mn-cs"/>
            </a:endParaRPr>
          </a:p>
          <a:p>
            <a:pPr fontAlgn="auto">
              <a:spcBef>
                <a:spcPts val="0"/>
              </a:spcBef>
              <a:spcAft>
                <a:spcPts val="0"/>
              </a:spcAft>
              <a:buFont typeface="Arial" pitchFamily="34" charset="0"/>
              <a:buChar char="•"/>
              <a:defRPr/>
            </a:pPr>
            <a:endParaRPr lang="en-US" sz="2400" dirty="0">
              <a:latin typeface="+mn-lt"/>
              <a:cs typeface="+mn-cs"/>
            </a:endParaRPr>
          </a:p>
          <a:p>
            <a:pPr fontAlgn="auto">
              <a:spcBef>
                <a:spcPts val="0"/>
              </a:spcBef>
              <a:spcAft>
                <a:spcPts val="0"/>
              </a:spcAft>
              <a:buFont typeface="Arial" pitchFamily="34" charset="0"/>
              <a:buChar char="•"/>
              <a:defRPr/>
            </a:pPr>
            <a:endParaRPr lang="en-US" sz="2400" dirty="0">
              <a:latin typeface="+mn-lt"/>
              <a:cs typeface="+mn-cs"/>
            </a:endParaRPr>
          </a:p>
          <a:p>
            <a:pPr fontAlgn="auto">
              <a:spcBef>
                <a:spcPts val="0"/>
              </a:spcBef>
              <a:spcAft>
                <a:spcPts val="0"/>
              </a:spcAft>
              <a:buFont typeface="Arial" pitchFamily="34" charset="0"/>
              <a:buChar char="•"/>
              <a:defRPr/>
            </a:pPr>
            <a:endParaRPr lang="en-US" sz="2400" dirty="0">
              <a:latin typeface="+mn-lt"/>
              <a:cs typeface="+mn-cs"/>
            </a:endParaRPr>
          </a:p>
        </p:txBody>
      </p:sp>
      <p:grpSp>
        <p:nvGrpSpPr>
          <p:cNvPr id="2" name="Group 17"/>
          <p:cNvGrpSpPr/>
          <p:nvPr/>
        </p:nvGrpSpPr>
        <p:grpSpPr>
          <a:xfrm>
            <a:off x="271463" y="931863"/>
            <a:ext cx="8491537" cy="4852134"/>
            <a:chOff x="271463" y="931863"/>
            <a:chExt cx="8491537" cy="4852134"/>
          </a:xfrm>
        </p:grpSpPr>
        <p:sp>
          <p:nvSpPr>
            <p:cNvPr id="6" name="TextBox 5"/>
            <p:cNvSpPr txBox="1"/>
            <p:nvPr/>
          </p:nvSpPr>
          <p:spPr>
            <a:xfrm>
              <a:off x="271463" y="1908175"/>
              <a:ext cx="4213225" cy="27082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want</a:t>
              </a:r>
            </a:p>
            <a:p>
              <a:pPr algn="ct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General socio-economic status</a:t>
              </a:r>
            </a:p>
            <a:p>
              <a:pPr fontAlgn="auto">
                <a:spcBef>
                  <a:spcPts val="0"/>
                </a:spcBef>
                <a:spcAft>
                  <a:spcPts val="0"/>
                </a:spcAft>
                <a:buFont typeface="Arial" pitchFamily="34" charset="0"/>
                <a:buChar char="•"/>
                <a:defRPr/>
              </a:pPr>
              <a:r>
                <a:rPr lang="en-US" sz="2400" dirty="0">
                  <a:latin typeface="+mn-lt"/>
                  <a:cs typeface="+mn-cs"/>
                </a:rPr>
                <a:t> Family structure</a:t>
              </a:r>
            </a:p>
            <a:p>
              <a:pPr fontAlgn="auto">
                <a:spcBef>
                  <a:spcPts val="0"/>
                </a:spcBef>
                <a:spcAft>
                  <a:spcPts val="0"/>
                </a:spcAft>
                <a:buFont typeface="Arial" pitchFamily="34" charset="0"/>
                <a:buChar char="•"/>
                <a:defRPr/>
              </a:pPr>
              <a:r>
                <a:rPr lang="en-US" sz="2400" dirty="0">
                  <a:latin typeface="+mn-lt"/>
                  <a:cs typeface="+mn-cs"/>
                </a:rPr>
                <a:t> Family education</a:t>
              </a:r>
            </a:p>
            <a:p>
              <a:pPr fontAlgn="auto">
                <a:spcBef>
                  <a:spcPts val="0"/>
                </a:spcBef>
                <a:spcAft>
                  <a:spcPts val="0"/>
                </a:spcAft>
                <a:buFont typeface="Arial" pitchFamily="34" charset="0"/>
                <a:buChar char="•"/>
                <a:defRPr/>
              </a:pPr>
              <a:r>
                <a:rPr lang="en-US" sz="2400" dirty="0">
                  <a:latin typeface="+mn-lt"/>
                  <a:cs typeface="+mn-cs"/>
                </a:rPr>
                <a:t> Social capital</a:t>
              </a:r>
            </a:p>
            <a:p>
              <a:pPr fontAlgn="auto">
                <a:spcBef>
                  <a:spcPts val="0"/>
                </a:spcBef>
                <a:spcAft>
                  <a:spcPts val="0"/>
                </a:spcAft>
                <a:buFont typeface="Arial" pitchFamily="34" charset="0"/>
                <a:buChar char="•"/>
                <a:defRPr/>
              </a:pPr>
              <a:r>
                <a:rPr lang="en-US" sz="2400" dirty="0">
                  <a:latin typeface="+mn-lt"/>
                  <a:cs typeface="+mn-cs"/>
                </a:rPr>
                <a:t> Environmental stress</a:t>
              </a:r>
            </a:p>
          </p:txBody>
        </p:sp>
        <p:sp>
          <p:nvSpPr>
            <p:cNvPr id="8199" name="TextBox 7"/>
            <p:cNvSpPr txBox="1">
              <a:spLocks noChangeArrowheads="1"/>
            </p:cNvSpPr>
            <p:nvPr/>
          </p:nvSpPr>
          <p:spPr bwMode="auto">
            <a:xfrm>
              <a:off x="304800" y="4953000"/>
              <a:ext cx="8458200" cy="830997"/>
            </a:xfrm>
            <a:prstGeom prst="rect">
              <a:avLst/>
            </a:prstGeom>
            <a:noFill/>
            <a:ln w="9525">
              <a:noFill/>
              <a:miter lim="800000"/>
              <a:headEnd/>
              <a:tailEnd/>
            </a:ln>
          </p:spPr>
          <p:txBody>
            <a:bodyPr wrap="square">
              <a:spAutoFit/>
            </a:bodyPr>
            <a:lstStyle/>
            <a:p>
              <a:pPr algn="ctr"/>
              <a:r>
                <a:rPr lang="en-US" sz="2400" b="1" dirty="0">
                  <a:solidFill>
                    <a:srgbClr val="4F81BD"/>
                  </a:solidFill>
                  <a:latin typeface="Calibri" pitchFamily="34" charset="0"/>
                </a:rPr>
                <a:t>Related complementary data </a:t>
              </a:r>
              <a:r>
                <a:rPr lang="en-US" sz="2400" b="1" dirty="0" smtClean="0">
                  <a:solidFill>
                    <a:srgbClr val="4F81BD"/>
                  </a:solidFill>
                  <a:latin typeface="Calibri" pitchFamily="34" charset="0"/>
                </a:rPr>
                <a:t>may correlate </a:t>
              </a:r>
              <a:r>
                <a:rPr lang="en-US" sz="2400" b="1" dirty="0">
                  <a:solidFill>
                    <a:srgbClr val="4F81BD"/>
                  </a:solidFill>
                  <a:latin typeface="Calibri" pitchFamily="34" charset="0"/>
                </a:rPr>
                <a:t>with one another</a:t>
              </a:r>
            </a:p>
            <a:p>
              <a:pPr algn="ctr"/>
              <a:r>
                <a:rPr lang="en-US" sz="2400" b="1" dirty="0">
                  <a:solidFill>
                    <a:srgbClr val="4F81BD"/>
                  </a:solidFill>
                  <a:latin typeface="Calibri" pitchFamily="34" charset="0"/>
                </a:rPr>
                <a:t>(not a causal relationship)</a:t>
              </a:r>
            </a:p>
          </p:txBody>
        </p:sp>
        <p:grpSp>
          <p:nvGrpSpPr>
            <p:cNvPr id="3" name="Group 18"/>
            <p:cNvGrpSpPr>
              <a:grpSpLocks/>
            </p:cNvGrpSpPr>
            <p:nvPr/>
          </p:nvGrpSpPr>
          <p:grpSpPr bwMode="auto">
            <a:xfrm>
              <a:off x="1320800" y="931863"/>
              <a:ext cx="6561138" cy="762000"/>
              <a:chOff x="1320800" y="931863"/>
              <a:chExt cx="6561138" cy="762000"/>
            </a:xfrm>
          </p:grpSpPr>
          <p:sp>
            <p:nvSpPr>
              <p:cNvPr id="12300" name="TextBox 10"/>
              <p:cNvSpPr txBox="1">
                <a:spLocks noChangeArrowheads="1"/>
              </p:cNvSpPr>
              <p:nvPr/>
            </p:nvSpPr>
            <p:spPr bwMode="auto">
              <a:xfrm>
                <a:off x="1320800" y="1084263"/>
                <a:ext cx="6561138" cy="461962"/>
              </a:xfrm>
              <a:prstGeom prst="rect">
                <a:avLst/>
              </a:prstGeom>
              <a:noFill/>
              <a:ln w="9525">
                <a:solidFill>
                  <a:schemeClr val="tx1"/>
                </a:solidFill>
                <a:miter lim="800000"/>
                <a:headEnd/>
                <a:tailEnd/>
              </a:ln>
            </p:spPr>
            <p:txBody>
              <a:bodyPr wrap="none">
                <a:spAutoFit/>
              </a:bodyPr>
              <a:lstStyle/>
              <a:p>
                <a:r>
                  <a:rPr lang="en-US" sz="2400" dirty="0">
                    <a:latin typeface="Calibri" pitchFamily="34" charset="0"/>
                  </a:rPr>
                  <a:t>Race/ethnicity causes higher or lower performance</a:t>
                </a:r>
              </a:p>
            </p:txBody>
          </p:sp>
          <p:cxnSp>
            <p:nvCxnSpPr>
              <p:cNvPr id="13" name="Straight Connector 12"/>
              <p:cNvCxnSpPr/>
              <p:nvPr/>
            </p:nvCxnSpPr>
            <p:spPr>
              <a:xfrm>
                <a:off x="1933575" y="931863"/>
                <a:ext cx="5334000" cy="7620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1933575" y="931863"/>
                <a:ext cx="5334000" cy="7620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 name="Elbow Connector 13"/>
            <p:cNvCxnSpPr/>
            <p:nvPr/>
          </p:nvCxnSpPr>
          <p:spPr>
            <a:xfrm rot="5400000" flipH="1" flipV="1">
              <a:off x="4642644" y="2737644"/>
              <a:ext cx="0" cy="4430712"/>
            </a:xfrm>
            <a:prstGeom prst="bentConnector3">
              <a:avLst>
                <a:gd name="adj1" fmla="val -7620000000"/>
              </a:avLst>
            </a:prstGeom>
            <a:ln w="44450">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5400000">
              <a:off x="2275682" y="4799806"/>
              <a:ext cx="304800" cy="1587"/>
            </a:xfrm>
            <a:prstGeom prst="bentConnector3">
              <a:avLst>
                <a:gd name="adj1" fmla="val 50000"/>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a:off x="6695282" y="4799806"/>
              <a:ext cx="304800" cy="1587"/>
            </a:xfrm>
            <a:prstGeom prst="bentConnector3">
              <a:avLst>
                <a:gd name="adj1" fmla="val 50000"/>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33400" y="5782270"/>
            <a:ext cx="81534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Check 4 will use real data from your district or state to determine if race/ethnicity has an effect on student growth.</a:t>
            </a:r>
          </a:p>
          <a:p>
            <a:r>
              <a:rPr lang="en-US" dirty="0" smtClean="0"/>
              <a:t>If there is no effect, it will not be included in the model.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pPr eaLnBrk="1" hangingPunct="1"/>
            <a:r>
              <a:rPr lang="en-US" dirty="0" smtClean="0"/>
              <a:t>What about race/ethnicity?</a:t>
            </a:r>
          </a:p>
        </p:txBody>
      </p:sp>
      <p:sp>
        <p:nvSpPr>
          <p:cNvPr id="5" name="Content Placeholder 4"/>
          <p:cNvSpPr>
            <a:spLocks noGrp="1"/>
          </p:cNvSpPr>
          <p:nvPr>
            <p:ph sz="quarter" idx="1"/>
          </p:nvPr>
        </p:nvSpPr>
        <p:spPr/>
        <p:txBody>
          <a:bodyPr/>
          <a:lstStyle/>
          <a:p>
            <a:pPr marL="514350" indent="-514350">
              <a:buNone/>
            </a:pPr>
            <a:r>
              <a:rPr lang="en-US" dirty="0" smtClean="0"/>
              <a:t>If there </a:t>
            </a:r>
            <a:r>
              <a:rPr lang="en-US" b="1" dirty="0" smtClean="0"/>
              <a:t>is</a:t>
            </a:r>
            <a:r>
              <a:rPr lang="en-US" dirty="0" smtClean="0"/>
              <a:t> a detectable difference in growth rates</a:t>
            </a:r>
          </a:p>
          <a:p>
            <a:pPr marL="514350" indent="-514350">
              <a:buNone/>
            </a:pPr>
            <a:endParaRPr lang="en-US" dirty="0" smtClean="0"/>
          </a:p>
          <a:p>
            <a:pPr marL="514350" indent="-514350"/>
            <a:r>
              <a:rPr lang="en-US" dirty="0" smtClean="0"/>
              <a:t>We attribute this to a district or state challenge to be addressed</a:t>
            </a:r>
          </a:p>
          <a:p>
            <a:pPr marL="514350" indent="-514350"/>
            <a:r>
              <a:rPr lang="en-US" dirty="0" smtClean="0"/>
              <a:t>Not as something an individual teacher or school should be expected to overcome on their own</a:t>
            </a:r>
          </a:p>
          <a:p>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Checking for Understanding</a:t>
            </a:r>
            <a:endParaRPr lang="en-US" dirty="0"/>
          </a:p>
        </p:txBody>
      </p:sp>
      <p:sp>
        <p:nvSpPr>
          <p:cNvPr id="3" name="Content Placeholder 2"/>
          <p:cNvSpPr>
            <a:spLocks noGrp="1"/>
          </p:cNvSpPr>
          <p:nvPr>
            <p:ph sz="quarter" idx="1"/>
          </p:nvPr>
        </p:nvSpPr>
        <p:spPr>
          <a:xfrm>
            <a:off x="457200" y="1481680"/>
            <a:ext cx="8229600" cy="4525963"/>
          </a:xfrm>
        </p:spPr>
        <p:txBody>
          <a:bodyPr/>
          <a:lstStyle/>
          <a:p>
            <a:r>
              <a:rPr lang="en-US" dirty="0" smtClean="0"/>
              <a:t>What would you tell a 5</a:t>
            </a:r>
            <a:r>
              <a:rPr lang="en-US" baseline="30000" dirty="0" smtClean="0"/>
              <a:t>th</a:t>
            </a:r>
            <a:r>
              <a:rPr lang="en-US" dirty="0" smtClean="0"/>
              <a:t> grade teacher who said they wanted to include the following in the </a:t>
            </a:r>
            <a:r>
              <a:rPr lang="en-US" dirty="0" smtClean="0">
                <a:solidFill>
                  <a:srgbClr val="0060AA"/>
                </a:solidFill>
              </a:rPr>
              <a:t>Value-Added</a:t>
            </a:r>
            <a:r>
              <a:rPr lang="en-US" dirty="0" smtClean="0"/>
              <a:t> model for their results?:</a:t>
            </a:r>
          </a:p>
          <a:p>
            <a:pPr marL="971550" lvl="1" indent="-514350">
              <a:buFont typeface="+mj-lt"/>
              <a:buAutoNum type="alphaUcPeriod"/>
            </a:pPr>
            <a:r>
              <a:rPr lang="en-US" dirty="0" smtClean="0"/>
              <a:t>5</a:t>
            </a:r>
            <a:r>
              <a:rPr lang="en-US" baseline="30000" dirty="0" smtClean="0"/>
              <a:t>th</a:t>
            </a:r>
            <a:r>
              <a:rPr lang="en-US" dirty="0" smtClean="0"/>
              <a:t> grade reading curriculum</a:t>
            </a:r>
          </a:p>
          <a:p>
            <a:pPr marL="971550" lvl="1" indent="-514350">
              <a:buFont typeface="+mj-lt"/>
              <a:buAutoNum type="alphaUcPeriod"/>
            </a:pPr>
            <a:r>
              <a:rPr lang="en-US" dirty="0" smtClean="0"/>
              <a:t>Their students’ attendance during 5</a:t>
            </a:r>
            <a:r>
              <a:rPr lang="en-US" baseline="30000" dirty="0" smtClean="0"/>
              <a:t>th</a:t>
            </a:r>
            <a:r>
              <a:rPr lang="en-US" dirty="0" smtClean="0"/>
              <a:t> grade</a:t>
            </a:r>
          </a:p>
          <a:p>
            <a:pPr marL="971550" lvl="1" indent="-514350">
              <a:buFont typeface="+mj-lt"/>
              <a:buAutoNum type="alphaUcPeriod"/>
            </a:pPr>
            <a:r>
              <a:rPr lang="en-US" dirty="0" smtClean="0"/>
              <a:t>Their students’ prior attendance during 4</a:t>
            </a:r>
            <a:r>
              <a:rPr lang="en-US" baseline="30000" dirty="0" smtClean="0"/>
              <a:t>th</a:t>
            </a:r>
            <a:r>
              <a:rPr lang="en-US" dirty="0" smtClean="0"/>
              <a:t> grade</a:t>
            </a:r>
          </a:p>
          <a:p>
            <a:pPr marL="971550" lvl="1" indent="-514350">
              <a:buFont typeface="+mj-lt"/>
              <a:buAutoNum type="alphaUcPeriod"/>
            </a:pPr>
            <a:r>
              <a:rPr lang="en-US" dirty="0" smtClean="0"/>
              <a:t>Student motivation</a:t>
            </a:r>
          </a:p>
          <a:p>
            <a:pPr marL="971550" lvl="1" indent="-514350">
              <a:buFont typeface="+mj-lt"/>
              <a:buAutoNum type="alphaUcPeriod"/>
            </a:pPr>
            <a:endParaRPr lang="en-US" dirty="0" smtClean="0"/>
          </a:p>
          <a:p>
            <a:pPr marL="971550" lvl="1" indent="-514350">
              <a:buFont typeface="+mj-lt"/>
              <a:buAutoNum type="alphaUcPeriod"/>
            </a:pPr>
            <a:endParaRPr lang="en-US" dirty="0" smtClean="0"/>
          </a:p>
          <a:p>
            <a:pPr marL="971550" lvl="1" indent="-514350">
              <a:buFont typeface="+mj-lt"/>
              <a:buAutoNum type="alphaUcPeriod"/>
            </a:pPr>
            <a:endParaRPr lang="en-US" dirty="0" smtClean="0"/>
          </a:p>
          <a:p>
            <a:pPr marL="971550" lvl="1" indent="-514350">
              <a:buFont typeface="+mj-lt"/>
              <a:buAutoNum type="alphaUcPeriod"/>
            </a:pPr>
            <a:endParaRPr lang="en-US" dirty="0" smtClean="0"/>
          </a:p>
          <a:p>
            <a:pPr lvl="1"/>
            <a:endParaRPr lang="en-US" dirty="0" smtClean="0"/>
          </a:p>
          <a:p>
            <a:pPr lvl="1"/>
            <a:endParaRPr lang="en-US" dirty="0" smtClean="0"/>
          </a:p>
        </p:txBody>
      </p:sp>
      <p:graphicFrame>
        <p:nvGraphicFramePr>
          <p:cNvPr id="4" name="Content Placeholder 3"/>
          <p:cNvGraphicFramePr>
            <a:graphicFrameLocks/>
          </p:cNvGraphicFramePr>
          <p:nvPr/>
        </p:nvGraphicFramePr>
        <p:xfrm>
          <a:off x="1866900" y="4800600"/>
          <a:ext cx="5410200" cy="185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(Groups of students and confidence intervals)</a:t>
            </a:r>
            <a:endParaRPr lang="en-US" dirty="0"/>
          </a:p>
        </p:txBody>
      </p:sp>
      <p:sp>
        <p:nvSpPr>
          <p:cNvPr id="3" name="Title 2"/>
          <p:cNvSpPr>
            <a:spLocks noGrp="1"/>
          </p:cNvSpPr>
          <p:nvPr>
            <p:ph type="title"/>
          </p:nvPr>
        </p:nvSpPr>
        <p:spPr/>
        <p:txBody>
          <a:bodyPr/>
          <a:lstStyle/>
          <a:p>
            <a:r>
              <a:rPr lang="en-US" dirty="0" smtClean="0"/>
              <a:t>3. What if a gardener just gets lucky or unlucky? </a:t>
            </a:r>
            <a:endParaRPr lang="en-US" dirty="0"/>
          </a:p>
        </p:txBody>
      </p:sp>
      <p:pic>
        <p:nvPicPr>
          <p:cNvPr id="5" name="Picture 4" descr="Lucky.png"/>
          <p:cNvPicPr>
            <a:picLocks noChangeAspect="1"/>
          </p:cNvPicPr>
          <p:nvPr/>
        </p:nvPicPr>
        <p:blipFill>
          <a:blip r:embed="rId2" cstate="print"/>
          <a:stretch>
            <a:fillRect/>
          </a:stretch>
        </p:blipFill>
        <p:spPr>
          <a:xfrm>
            <a:off x="2052617" y="477565"/>
            <a:ext cx="6599014" cy="3689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a:spAutoFit/>
          </a:bodyPr>
          <a:lstStyle/>
          <a:p>
            <a:pPr marL="514350" indent="-514350" algn="ctr"/>
            <a:r>
              <a:rPr lang="en-US" sz="2000" b="1" dirty="0" smtClean="0">
                <a:solidFill>
                  <a:srgbClr val="000000"/>
                </a:solidFill>
                <a:latin typeface="+mn-lt"/>
              </a:rPr>
              <a:t>3. </a:t>
            </a:r>
            <a:r>
              <a:rPr lang="en-US" sz="2000" b="1" dirty="0" smtClean="0">
                <a:latin typeface="+mn-lt"/>
              </a:rPr>
              <a:t>What if a gardener just gets lucky or unlucky?</a:t>
            </a:r>
          </a:p>
        </p:txBody>
      </p:sp>
      <p:grpSp>
        <p:nvGrpSpPr>
          <p:cNvPr id="2" name="Gar B"/>
          <p:cNvGrpSpPr>
            <a:grpSpLocks/>
          </p:cNvGrpSpPr>
          <p:nvPr/>
        </p:nvGrpSpPr>
        <p:grpSpPr bwMode="auto">
          <a:xfrm>
            <a:off x="155894" y="2546350"/>
            <a:ext cx="1444306" cy="1782763"/>
            <a:chOff x="7828385" y="2545806"/>
            <a:chExt cx="1443843" cy="1783168"/>
          </a:xfrm>
        </p:grpSpPr>
        <p:pic>
          <p:nvPicPr>
            <p:cNvPr id="23" name="Gardener B" descr="Gardeners B.png"/>
            <p:cNvPicPr>
              <a:picLocks noChangeAspect="1"/>
            </p:cNvPicPr>
            <p:nvPr/>
          </p:nvPicPr>
          <p:blipFill>
            <a:blip r:embed="rId4"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p:spPr>
        </p:pic>
        <p:sp>
          <p:nvSpPr>
            <p:cNvPr id="29" name="Gar B Label"/>
            <p:cNvSpPr txBox="1">
              <a:spLocks noChangeArrowheads="1"/>
            </p:cNvSpPr>
            <p:nvPr/>
          </p:nvSpPr>
          <p:spPr bwMode="auto">
            <a:xfrm>
              <a:off x="7828385"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G </a:t>
              </a:r>
              <a:endParaRPr lang="en-US" sz="2000" dirty="0">
                <a:solidFill>
                  <a:srgbClr val="363A46"/>
                </a:solidFill>
                <a:latin typeface="Calibri" pitchFamily="34" charset="0"/>
              </a:endParaRPr>
            </a:p>
          </p:txBody>
        </p:sp>
      </p:grpSp>
      <p:pic>
        <p:nvPicPr>
          <p:cNvPr id="32" name="Oak A Small" descr="Young Tree A.png"/>
          <p:cNvPicPr>
            <a:picLocks noChangeAspect="1"/>
          </p:cNvPicPr>
          <p:nvPr/>
        </p:nvPicPr>
        <p:blipFill>
          <a:blip r:embed="rId5" cstate="print"/>
          <a:srcRect/>
          <a:stretch>
            <a:fillRect/>
          </a:stretch>
        </p:blipFill>
        <p:spPr bwMode="auto">
          <a:xfrm>
            <a:off x="1722438" y="3906838"/>
            <a:ext cx="965200" cy="1876425"/>
          </a:xfrm>
          <a:prstGeom prst="rect">
            <a:avLst/>
          </a:prstGeom>
          <a:noFill/>
          <a:ln w="9525">
            <a:noFill/>
            <a:miter lim="800000"/>
            <a:headEnd/>
            <a:tailEnd/>
          </a:ln>
        </p:spPr>
      </p:pic>
      <p:sp>
        <p:nvSpPr>
          <p:cNvPr id="33" name="Oak A 1 Year"/>
          <p:cNvSpPr txBox="1">
            <a:spLocks noChangeArrowheads="1"/>
          </p:cNvSpPr>
          <p:nvPr/>
        </p:nvSpPr>
        <p:spPr bwMode="auto">
          <a:xfrm>
            <a:off x="1490663" y="5753100"/>
            <a:ext cx="1428750" cy="923925"/>
          </a:xfrm>
          <a:prstGeom prst="rect">
            <a:avLst/>
          </a:prstGeom>
          <a:noFill/>
          <a:ln w="9525">
            <a:noFill/>
            <a:miter lim="800000"/>
            <a:headEnd/>
            <a:tailEnd/>
          </a:ln>
        </p:spPr>
        <p:txBody>
          <a:bodyPr wrap="none">
            <a:spAutoFit/>
          </a:bodyPr>
          <a:lstStyle/>
          <a:p>
            <a:pPr algn="ctr"/>
            <a:r>
              <a:rPr lang="en-US" dirty="0">
                <a:solidFill>
                  <a:srgbClr val="000000"/>
                </a:solidFill>
              </a:rPr>
              <a:t>Oak A</a:t>
            </a:r>
          </a:p>
          <a:p>
            <a:pPr algn="ctr"/>
            <a:r>
              <a:rPr lang="en-US" dirty="0">
                <a:solidFill>
                  <a:srgbClr val="000000"/>
                </a:solidFill>
              </a:rPr>
              <a:t>Age 3</a:t>
            </a:r>
          </a:p>
          <a:p>
            <a:pPr algn="ctr"/>
            <a:r>
              <a:rPr lang="en-US" dirty="0">
                <a:solidFill>
                  <a:srgbClr val="000000"/>
                </a:solidFill>
              </a:rPr>
              <a:t>(1 year ago)</a:t>
            </a:r>
          </a:p>
        </p:txBody>
      </p:sp>
      <p:sp>
        <p:nvSpPr>
          <p:cNvPr id="36" name="TextBox 40"/>
          <p:cNvSpPr txBox="1">
            <a:spLocks noChangeArrowheads="1"/>
          </p:cNvSpPr>
          <p:nvPr/>
        </p:nvSpPr>
        <p:spPr bwMode="auto">
          <a:xfrm>
            <a:off x="2994877" y="5810930"/>
            <a:ext cx="1268412" cy="708025"/>
          </a:xfrm>
          <a:prstGeom prst="rect">
            <a:avLst/>
          </a:prstGeom>
          <a:noFill/>
          <a:ln w="9525">
            <a:noFill/>
            <a:miter lim="800000"/>
            <a:headEnd/>
            <a:tailEnd/>
          </a:ln>
        </p:spPr>
        <p:txBody>
          <a:bodyPr wrap="none">
            <a:spAutoFit/>
          </a:bodyPr>
          <a:lstStyle/>
          <a:p>
            <a:pPr algn="ctr"/>
            <a:r>
              <a:rPr lang="en-US" sz="2000" dirty="0">
                <a:solidFill>
                  <a:srgbClr val="000000"/>
                </a:solidFill>
              </a:rPr>
              <a:t>Predicted</a:t>
            </a:r>
          </a:p>
          <a:p>
            <a:pPr algn="ctr"/>
            <a:r>
              <a:rPr lang="en-US" sz="2000" dirty="0">
                <a:solidFill>
                  <a:srgbClr val="000000"/>
                </a:solidFill>
              </a:rPr>
              <a:t>Oak A</a:t>
            </a:r>
          </a:p>
        </p:txBody>
      </p:sp>
      <p:pic>
        <p:nvPicPr>
          <p:cNvPr id="37" name="Tree A" descr="Old Tree A.png"/>
          <p:cNvPicPr>
            <a:picLocks noChangeAspect="1"/>
          </p:cNvPicPr>
          <p:nvPr/>
        </p:nvPicPr>
        <p:blipFill>
          <a:blip r:embed="rId6" cstate="print">
            <a:duotone>
              <a:prstClr val="black"/>
              <a:schemeClr val="accent1">
                <a:tint val="45000"/>
                <a:satMod val="400000"/>
              </a:schemeClr>
            </a:duotone>
          </a:blip>
          <a:stretch>
            <a:fillRect/>
          </a:stretch>
        </p:blipFill>
        <p:spPr>
          <a:xfrm>
            <a:off x="3057637" y="3429000"/>
            <a:ext cx="1209563" cy="2350008"/>
          </a:xfrm>
          <a:prstGeom prst="rect">
            <a:avLst/>
          </a:prstGeom>
        </p:spPr>
      </p:pic>
      <p:sp>
        <p:nvSpPr>
          <p:cNvPr id="38" name="TextBox 37"/>
          <p:cNvSpPr txBox="1"/>
          <p:nvPr/>
        </p:nvSpPr>
        <p:spPr>
          <a:xfrm>
            <a:off x="5408597" y="2979003"/>
            <a:ext cx="3230243"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2400" dirty="0" smtClean="0"/>
              <a:t>Oak A predicted growth:</a:t>
            </a:r>
          </a:p>
          <a:p>
            <a:pPr algn="ctr"/>
            <a:r>
              <a:rPr lang="en-US" sz="2400" dirty="0" smtClean="0"/>
              <a:t>10 inches</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 name="Rectangle 13"/>
          <p:cNvSpPr/>
          <p:nvPr/>
        </p:nvSpPr>
        <p:spPr>
          <a:xfrm>
            <a:off x="0" y="0"/>
            <a:ext cx="9144000" cy="6858000"/>
          </a:xfrm>
          <a:prstGeom prst="rect">
            <a:avLst/>
          </a:prstGeom>
          <a:gradFill>
            <a:gsLst>
              <a:gs pos="0">
                <a:schemeClr val="tx1"/>
              </a:gs>
              <a:gs pos="6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ar B"/>
          <p:cNvGrpSpPr>
            <a:grpSpLocks/>
          </p:cNvGrpSpPr>
          <p:nvPr/>
        </p:nvGrpSpPr>
        <p:grpSpPr bwMode="auto">
          <a:xfrm>
            <a:off x="155894" y="2546350"/>
            <a:ext cx="1444306" cy="1782763"/>
            <a:chOff x="7828385" y="2545806"/>
            <a:chExt cx="1443843" cy="1783168"/>
          </a:xfrm>
        </p:grpSpPr>
        <p:pic>
          <p:nvPicPr>
            <p:cNvPr id="23" name="Gardener B" descr="Gardeners B.png"/>
            <p:cNvPicPr>
              <a:picLocks noChangeAspect="1"/>
            </p:cNvPicPr>
            <p:nvPr/>
          </p:nvPicPr>
          <p:blipFill>
            <a:blip r:embed="rId4"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p:spPr>
        </p:pic>
        <p:sp>
          <p:nvSpPr>
            <p:cNvPr id="29" name="Gar B Label"/>
            <p:cNvSpPr txBox="1">
              <a:spLocks noChangeArrowheads="1"/>
            </p:cNvSpPr>
            <p:nvPr/>
          </p:nvSpPr>
          <p:spPr bwMode="auto">
            <a:xfrm>
              <a:off x="7828385"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G </a:t>
              </a:r>
              <a:endParaRPr lang="en-US" sz="2000" dirty="0">
                <a:solidFill>
                  <a:srgbClr val="363A46"/>
                </a:solidFill>
                <a:latin typeface="Calibri" pitchFamily="34" charset="0"/>
              </a:endParaRPr>
            </a:p>
          </p:txBody>
        </p:sp>
      </p:grpSp>
      <p:pic>
        <p:nvPicPr>
          <p:cNvPr id="32" name="Oak A Small" descr="Young Tree A.png"/>
          <p:cNvPicPr>
            <a:picLocks noChangeAspect="1"/>
          </p:cNvPicPr>
          <p:nvPr/>
        </p:nvPicPr>
        <p:blipFill>
          <a:blip r:embed="rId5" cstate="print"/>
          <a:srcRect/>
          <a:stretch>
            <a:fillRect/>
          </a:stretch>
        </p:blipFill>
        <p:spPr bwMode="auto">
          <a:xfrm>
            <a:off x="1722438" y="3906838"/>
            <a:ext cx="965200" cy="1876425"/>
          </a:xfrm>
          <a:prstGeom prst="rect">
            <a:avLst/>
          </a:prstGeom>
          <a:noFill/>
          <a:ln w="9525">
            <a:noFill/>
            <a:miter lim="800000"/>
            <a:headEnd/>
            <a:tailEnd/>
          </a:ln>
        </p:spPr>
      </p:pic>
      <p:sp>
        <p:nvSpPr>
          <p:cNvPr id="33" name="Oak A 1 Year"/>
          <p:cNvSpPr txBox="1">
            <a:spLocks noChangeArrowheads="1"/>
          </p:cNvSpPr>
          <p:nvPr/>
        </p:nvSpPr>
        <p:spPr bwMode="auto">
          <a:xfrm>
            <a:off x="1490663" y="5753100"/>
            <a:ext cx="1428750" cy="923925"/>
          </a:xfrm>
          <a:prstGeom prst="rect">
            <a:avLst/>
          </a:prstGeom>
          <a:noFill/>
          <a:ln w="9525">
            <a:noFill/>
            <a:miter lim="800000"/>
            <a:headEnd/>
            <a:tailEnd/>
          </a:ln>
        </p:spPr>
        <p:txBody>
          <a:bodyPr wrap="none">
            <a:spAutoFit/>
          </a:bodyPr>
          <a:lstStyle/>
          <a:p>
            <a:pPr algn="ctr"/>
            <a:r>
              <a:rPr lang="en-US" dirty="0">
                <a:solidFill>
                  <a:srgbClr val="000000"/>
                </a:solidFill>
              </a:rPr>
              <a:t>Oak A</a:t>
            </a:r>
          </a:p>
          <a:p>
            <a:pPr algn="ctr"/>
            <a:r>
              <a:rPr lang="en-US" dirty="0">
                <a:solidFill>
                  <a:srgbClr val="000000"/>
                </a:solidFill>
              </a:rPr>
              <a:t>Age 3</a:t>
            </a:r>
          </a:p>
          <a:p>
            <a:pPr algn="ctr"/>
            <a:r>
              <a:rPr lang="en-US" dirty="0">
                <a:solidFill>
                  <a:srgbClr val="000000"/>
                </a:solidFill>
              </a:rPr>
              <a:t>(1 year ago)</a:t>
            </a:r>
          </a:p>
        </p:txBody>
      </p:sp>
      <p:pic>
        <p:nvPicPr>
          <p:cNvPr id="34" name="Tree A" descr="Old Tree A.png"/>
          <p:cNvPicPr>
            <a:picLocks noChangeAspect="1"/>
          </p:cNvPicPr>
          <p:nvPr/>
        </p:nvPicPr>
        <p:blipFill>
          <a:blip r:embed="rId6" cstate="print">
            <a:grayscl/>
          </a:blip>
          <a:srcRect/>
          <a:stretch>
            <a:fillRect/>
          </a:stretch>
        </p:blipFill>
        <p:spPr bwMode="auto">
          <a:xfrm>
            <a:off x="3167184" y="3886200"/>
            <a:ext cx="947616" cy="1839913"/>
          </a:xfrm>
          <a:prstGeom prst="rect">
            <a:avLst/>
          </a:prstGeom>
          <a:noFill/>
          <a:ln w="9525">
            <a:noFill/>
            <a:miter lim="800000"/>
            <a:headEnd/>
            <a:tailEnd/>
          </a:ln>
          <a:effectLst>
            <a:glow rad="101600">
              <a:srgbClr val="FFFF00">
                <a:alpha val="60000"/>
              </a:srgbClr>
            </a:glow>
          </a:effectLst>
        </p:spPr>
      </p:pic>
      <p:sp>
        <p:nvSpPr>
          <p:cNvPr id="35" name="Oak A Today"/>
          <p:cNvSpPr txBox="1">
            <a:spLocks noChangeArrowheads="1"/>
          </p:cNvSpPr>
          <p:nvPr/>
        </p:nvSpPr>
        <p:spPr bwMode="auto">
          <a:xfrm>
            <a:off x="3213712" y="5753100"/>
            <a:ext cx="825867" cy="646331"/>
          </a:xfrm>
          <a:prstGeom prst="rect">
            <a:avLst/>
          </a:prstGeom>
          <a:noFill/>
          <a:ln w="9525">
            <a:noFill/>
            <a:miter lim="800000"/>
            <a:headEnd/>
            <a:tailEnd/>
          </a:ln>
        </p:spPr>
        <p:txBody>
          <a:bodyPr wrap="none">
            <a:spAutoFit/>
          </a:bodyPr>
          <a:lstStyle/>
          <a:p>
            <a:pPr algn="ctr"/>
            <a:r>
              <a:rPr lang="en-US" dirty="0" smtClean="0">
                <a:solidFill>
                  <a:srgbClr val="000000"/>
                </a:solidFill>
              </a:rPr>
              <a:t>Actual</a:t>
            </a:r>
          </a:p>
          <a:p>
            <a:pPr algn="ctr"/>
            <a:r>
              <a:rPr lang="en-US" dirty="0" smtClean="0">
                <a:solidFill>
                  <a:srgbClr val="000000"/>
                </a:solidFill>
              </a:rPr>
              <a:t>Oak A</a:t>
            </a:r>
            <a:endParaRPr lang="en-US" dirty="0">
              <a:solidFill>
                <a:srgbClr val="000000"/>
              </a:solidFill>
            </a:endParaRPr>
          </a:p>
        </p:txBody>
      </p:sp>
      <p:sp>
        <p:nvSpPr>
          <p:cNvPr id="22" name="Freeform 21"/>
          <p:cNvSpPr/>
          <p:nvPr/>
        </p:nvSpPr>
        <p:spPr>
          <a:xfrm>
            <a:off x="3810000" y="0"/>
            <a:ext cx="1676400" cy="3962400"/>
          </a:xfrm>
          <a:custGeom>
            <a:avLst/>
            <a:gdLst>
              <a:gd name="connsiteX0" fmla="*/ 1202788 w 1371600"/>
              <a:gd name="connsiteY0" fmla="*/ 0 h 3910819"/>
              <a:gd name="connsiteX1" fmla="*/ 647114 w 1371600"/>
              <a:gd name="connsiteY1" fmla="*/ 1336431 h 3910819"/>
              <a:gd name="connsiteX2" fmla="*/ 900332 w 1371600"/>
              <a:gd name="connsiteY2" fmla="*/ 1308296 h 3910819"/>
              <a:gd name="connsiteX3" fmla="*/ 274320 w 1371600"/>
              <a:gd name="connsiteY3" fmla="*/ 2785403 h 3910819"/>
              <a:gd name="connsiteX4" fmla="*/ 478302 w 1371600"/>
              <a:gd name="connsiteY4" fmla="*/ 2743200 h 3910819"/>
              <a:gd name="connsiteX5" fmla="*/ 0 w 1371600"/>
              <a:gd name="connsiteY5" fmla="*/ 3910819 h 3910819"/>
              <a:gd name="connsiteX6" fmla="*/ 640080 w 1371600"/>
              <a:gd name="connsiteY6" fmla="*/ 2609557 h 3910819"/>
              <a:gd name="connsiteX7" fmla="*/ 407963 w 1371600"/>
              <a:gd name="connsiteY7" fmla="*/ 2644726 h 3910819"/>
              <a:gd name="connsiteX8" fmla="*/ 1118382 w 1371600"/>
              <a:gd name="connsiteY8" fmla="*/ 1188720 h 3910819"/>
              <a:gd name="connsiteX9" fmla="*/ 829994 w 1371600"/>
              <a:gd name="connsiteY9" fmla="*/ 1202788 h 3910819"/>
              <a:gd name="connsiteX10" fmla="*/ 1371600 w 1371600"/>
              <a:gd name="connsiteY10" fmla="*/ 0 h 391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3910819">
                <a:moveTo>
                  <a:pt x="1202788" y="0"/>
                </a:moveTo>
                <a:lnTo>
                  <a:pt x="647114" y="1336431"/>
                </a:lnTo>
                <a:lnTo>
                  <a:pt x="900332" y="1308296"/>
                </a:lnTo>
                <a:lnTo>
                  <a:pt x="274320" y="2785403"/>
                </a:lnTo>
                <a:lnTo>
                  <a:pt x="478302" y="2743200"/>
                </a:lnTo>
                <a:lnTo>
                  <a:pt x="0" y="3910819"/>
                </a:lnTo>
                <a:lnTo>
                  <a:pt x="640080" y="2609557"/>
                </a:lnTo>
                <a:lnTo>
                  <a:pt x="407963" y="2644726"/>
                </a:lnTo>
                <a:lnTo>
                  <a:pt x="1118382" y="1188720"/>
                </a:lnTo>
                <a:lnTo>
                  <a:pt x="829994" y="1202788"/>
                </a:lnTo>
                <a:lnTo>
                  <a:pt x="1371600" y="0"/>
                </a:lnTo>
              </a:path>
            </a:pathLst>
          </a:custGeom>
          <a:gradFill>
            <a:gsLst>
              <a:gs pos="0">
                <a:srgbClr val="FFFF00"/>
              </a:gs>
              <a:gs pos="100000">
                <a:srgbClr val="FFC000"/>
              </a:gs>
            </a:gsLst>
            <a:lin ang="5400000" scaled="0"/>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p:cNvSpPr txBox="1"/>
          <p:nvPr/>
        </p:nvSpPr>
        <p:spPr>
          <a:xfrm>
            <a:off x="5626926" y="2971800"/>
            <a:ext cx="2793585"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sz="2400" dirty="0" smtClean="0"/>
              <a:t>Oak A actual growth:</a:t>
            </a:r>
          </a:p>
          <a:p>
            <a:pPr algn="ctr"/>
            <a:r>
              <a:rPr lang="en-US" sz="2400" dirty="0" smtClean="0"/>
              <a:t>2 inches</a:t>
            </a:r>
          </a:p>
        </p:txBody>
      </p:sp>
      <p:sp>
        <p:nvSpPr>
          <p:cNvPr id="25" name="TextBox 24"/>
          <p:cNvSpPr txBox="1"/>
          <p:nvPr/>
        </p:nvSpPr>
        <p:spPr>
          <a:xfrm>
            <a:off x="5257800" y="4563070"/>
            <a:ext cx="3505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For an individual tree, our predictions do not account for random events.</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38"/>
            <a:ext cx="9144000" cy="1143000"/>
          </a:xfrm>
        </p:spPr>
        <p:txBody>
          <a:bodyPr/>
          <a:lstStyle/>
          <a:p>
            <a:r>
              <a:rPr lang="en-US" dirty="0" smtClean="0"/>
              <a:t>Gardeners are assigned to many trees</a:t>
            </a:r>
            <a:endParaRPr lang="en-US" dirty="0"/>
          </a:p>
        </p:txBody>
      </p:sp>
      <p:grpSp>
        <p:nvGrpSpPr>
          <p:cNvPr id="3" name="Gar B"/>
          <p:cNvGrpSpPr>
            <a:grpSpLocks/>
          </p:cNvGrpSpPr>
          <p:nvPr/>
        </p:nvGrpSpPr>
        <p:grpSpPr bwMode="auto">
          <a:xfrm>
            <a:off x="228600" y="1676400"/>
            <a:ext cx="1444306" cy="1782763"/>
            <a:chOff x="7828385" y="2545806"/>
            <a:chExt cx="1443843" cy="1783168"/>
          </a:xfrm>
        </p:grpSpPr>
        <p:pic>
          <p:nvPicPr>
            <p:cNvPr id="6" name="Gardener B" descr="Gardeners B.png"/>
            <p:cNvPicPr>
              <a:picLocks noChangeAspect="1"/>
            </p:cNvPicPr>
            <p:nvPr/>
          </p:nvPicPr>
          <p:blipFill>
            <a:blip r:embed="rId3"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7" name="Gar B Label"/>
            <p:cNvSpPr txBox="1">
              <a:spLocks noChangeArrowheads="1"/>
            </p:cNvSpPr>
            <p:nvPr/>
          </p:nvSpPr>
          <p:spPr bwMode="auto">
            <a:xfrm>
              <a:off x="7828385"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G </a:t>
              </a:r>
              <a:endParaRPr lang="en-US" sz="2000" dirty="0">
                <a:solidFill>
                  <a:srgbClr val="363A46"/>
                </a:solidFill>
                <a:latin typeface="Calibri" pitchFamily="34" charset="0"/>
              </a:endParaRPr>
            </a:p>
          </p:txBody>
        </p:sp>
      </p:grpSp>
      <p:pic>
        <p:nvPicPr>
          <p:cNvPr id="8" name="Picture 7" descr="Just Thin.png"/>
          <p:cNvPicPr>
            <a:picLocks noChangeAspect="1"/>
          </p:cNvPicPr>
          <p:nvPr/>
        </p:nvPicPr>
        <p:blipFill>
          <a:blip r:embed="rId4" cstate="print"/>
          <a:stretch>
            <a:fillRect/>
          </a:stretch>
        </p:blipFill>
        <p:spPr>
          <a:xfrm>
            <a:off x="6644827" y="1600200"/>
            <a:ext cx="1279973" cy="2819400"/>
          </a:xfrm>
          <a:prstGeom prst="rect">
            <a:avLst/>
          </a:prstGeom>
          <a:effectLst>
            <a:outerShdw blurRad="76200" dir="13500000" sy="23000" kx="1200000" algn="br" rotWithShape="0">
              <a:prstClr val="black">
                <a:alpha val="20000"/>
              </a:prstClr>
            </a:outerShdw>
          </a:effectLst>
        </p:spPr>
      </p:pic>
      <p:pic>
        <p:nvPicPr>
          <p:cNvPr id="9" name="Picture 8" descr="Just Tall.png"/>
          <p:cNvPicPr>
            <a:picLocks noChangeAspect="1"/>
          </p:cNvPicPr>
          <p:nvPr/>
        </p:nvPicPr>
        <p:blipFill>
          <a:blip r:embed="rId5" cstate="print"/>
          <a:stretch>
            <a:fillRect/>
          </a:stretch>
        </p:blipFill>
        <p:spPr>
          <a:xfrm>
            <a:off x="3657600" y="1447800"/>
            <a:ext cx="2023001" cy="2569901"/>
          </a:xfrm>
          <a:prstGeom prst="rect">
            <a:avLst/>
          </a:prstGeom>
          <a:effectLst>
            <a:outerShdw blurRad="76200" dir="13500000" sy="23000" kx="1200000" algn="br" rotWithShape="0">
              <a:prstClr val="black">
                <a:alpha val="20000"/>
              </a:prstClr>
            </a:outerShdw>
          </a:effectLst>
        </p:spPr>
      </p:pic>
      <p:pic>
        <p:nvPicPr>
          <p:cNvPr id="10" name="Tree A" descr="Old Tree A.png"/>
          <p:cNvPicPr>
            <a:picLocks noChangeAspect="1"/>
          </p:cNvPicPr>
          <p:nvPr/>
        </p:nvPicPr>
        <p:blipFill>
          <a:blip r:embed="rId6" cstate="print"/>
          <a:stretch>
            <a:fillRect/>
          </a:stretch>
        </p:blipFill>
        <p:spPr>
          <a:xfrm>
            <a:off x="2895600" y="3505200"/>
            <a:ext cx="1093738" cy="2124977"/>
          </a:xfrm>
          <a:prstGeom prst="rect">
            <a:avLst/>
          </a:prstGeom>
          <a:noFill/>
          <a:ln>
            <a:noFill/>
          </a:ln>
          <a:effectLst>
            <a:outerShdw blurRad="76200" dir="13500000" sy="23000" kx="1200000" algn="br" rotWithShape="0">
              <a:prstClr val="black">
                <a:alpha val="20000"/>
              </a:prstClr>
            </a:outerShdw>
          </a:effectLst>
        </p:spPr>
      </p:pic>
      <p:pic>
        <p:nvPicPr>
          <p:cNvPr id="11" name="Tree B" descr="Old Tree B.png"/>
          <p:cNvPicPr>
            <a:picLocks noChangeAspect="1"/>
          </p:cNvPicPr>
          <p:nvPr/>
        </p:nvPicPr>
        <p:blipFill>
          <a:blip r:embed="rId7" cstate="print"/>
          <a:srcRect/>
          <a:stretch>
            <a:fillRect/>
          </a:stretch>
        </p:blipFill>
        <p:spPr bwMode="auto">
          <a:xfrm>
            <a:off x="5181600" y="3352800"/>
            <a:ext cx="1384300" cy="2857500"/>
          </a:xfrm>
          <a:prstGeom prst="rect">
            <a:avLst/>
          </a:prstGeom>
          <a:noFill/>
          <a:ln w="9525">
            <a:noFill/>
            <a:miter lim="800000"/>
            <a:headEnd/>
            <a:tailEnd/>
          </a:ln>
          <a:effectLst>
            <a:outerShdw blurRad="76200" dir="13500000" sy="23000" kx="1200000" algn="br" rotWithShape="0">
              <a:prstClr val="black">
                <a:alpha val="20000"/>
              </a:prstClr>
            </a:outerShdw>
          </a:effectLst>
        </p:spPr>
      </p:pic>
      <p:pic>
        <p:nvPicPr>
          <p:cNvPr id="12" name="Picture 11" descr="Just Small.png"/>
          <p:cNvPicPr>
            <a:picLocks noChangeAspect="1"/>
          </p:cNvPicPr>
          <p:nvPr/>
        </p:nvPicPr>
        <p:blipFill>
          <a:blip r:embed="rId8" cstate="print"/>
          <a:stretch>
            <a:fillRect/>
          </a:stretch>
        </p:blipFill>
        <p:spPr>
          <a:xfrm>
            <a:off x="2057400" y="2438400"/>
            <a:ext cx="920099" cy="1313151"/>
          </a:xfrm>
          <a:prstGeom prst="rect">
            <a:avLst/>
          </a:prstGeom>
          <a:effectLst>
            <a:outerShdw blurRad="76200" dir="13500000" sy="23000" kx="1200000" algn="br" rotWithShape="0">
              <a:prstClr val="black">
                <a:alpha val="20000"/>
              </a:prstClr>
            </a:outerShdw>
          </a:effectLst>
        </p:spPr>
      </p:pic>
      <p:pic>
        <p:nvPicPr>
          <p:cNvPr id="13" name="Picture 12" descr="Just Small.png"/>
          <p:cNvPicPr>
            <a:picLocks noChangeAspect="1"/>
          </p:cNvPicPr>
          <p:nvPr/>
        </p:nvPicPr>
        <p:blipFill>
          <a:blip r:embed="rId8" cstate="print"/>
          <a:stretch>
            <a:fillRect/>
          </a:stretch>
        </p:blipFill>
        <p:spPr>
          <a:xfrm>
            <a:off x="5791200" y="2057400"/>
            <a:ext cx="762000" cy="1087515"/>
          </a:xfrm>
          <a:prstGeom prst="rect">
            <a:avLst/>
          </a:prstGeom>
          <a:effectLst>
            <a:outerShdw blurRad="76200" dir="13500000" sy="23000" kx="1200000" algn="br" rotWithShape="0">
              <a:prstClr val="black">
                <a:alpha val="20000"/>
              </a:prstClr>
            </a:outerShdw>
          </a:effectLst>
        </p:spPr>
      </p:pic>
      <p:pic>
        <p:nvPicPr>
          <p:cNvPr id="14" name="Tree A" descr="Old Tree A.png"/>
          <p:cNvPicPr>
            <a:picLocks noChangeAspect="1"/>
          </p:cNvPicPr>
          <p:nvPr/>
        </p:nvPicPr>
        <p:blipFill>
          <a:blip r:embed="rId6" cstate="print"/>
          <a:stretch>
            <a:fillRect/>
          </a:stretch>
        </p:blipFill>
        <p:spPr>
          <a:xfrm>
            <a:off x="7696200" y="2819400"/>
            <a:ext cx="1371600" cy="2664823"/>
          </a:xfrm>
          <a:prstGeom prst="rect">
            <a:avLst/>
          </a:prstGeom>
          <a:noFill/>
          <a:ln>
            <a:noFill/>
          </a:ln>
          <a:effectLst>
            <a:outerShdw blurRad="76200" dir="13500000" sy="23000" kx="1200000" algn="br" rotWithShape="0">
              <a:prstClr val="black">
                <a:alpha val="20000"/>
              </a:prstClr>
            </a:outerShdw>
          </a:effectLst>
        </p:spPr>
      </p:pic>
      <p:sp>
        <p:nvSpPr>
          <p:cNvPr id="15" name="TextBox 14"/>
          <p:cNvSpPr txBox="1"/>
          <p:nvPr/>
        </p:nvSpPr>
        <p:spPr>
          <a:xfrm>
            <a:off x="304800" y="3886200"/>
            <a:ext cx="2209800"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Each tree has an independent prediction based on its circumstances</a:t>
            </a:r>
          </a:p>
          <a:p>
            <a:pPr algn="ctr"/>
            <a:endParaRPr lang="en-US" dirty="0" smtClean="0"/>
          </a:p>
          <a:p>
            <a:pPr algn="ctr"/>
            <a:r>
              <a:rPr lang="en-US" dirty="0" smtClean="0"/>
              <a:t>(starting height, rainfall, soil richness, temperature)</a:t>
            </a:r>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confident would you be about the effect of these gardeners?</a:t>
            </a:r>
            <a:endParaRPr lang="en-US" dirty="0"/>
          </a:p>
        </p:txBody>
      </p:sp>
      <p:graphicFrame>
        <p:nvGraphicFramePr>
          <p:cNvPr id="11" name="Table 10"/>
          <p:cNvGraphicFramePr>
            <a:graphicFrameLocks noGrp="1"/>
          </p:cNvGraphicFramePr>
          <p:nvPr/>
        </p:nvGraphicFramePr>
        <p:xfrm>
          <a:off x="1295400" y="1752600"/>
          <a:ext cx="1447800" cy="1010920"/>
        </p:xfrm>
        <a:graphic>
          <a:graphicData uri="http://schemas.openxmlformats.org/drawingml/2006/table">
            <a:tbl>
              <a:tblPr firstRow="1" bandRow="1">
                <a:tableStyleId>{5C22544A-7EE6-4342-B048-85BDC9FD1C3A}</a:tableStyleId>
              </a:tblPr>
              <a:tblGrid>
                <a:gridCol w="1447800"/>
              </a:tblGrid>
              <a:tr h="370840">
                <a:tc>
                  <a:txBody>
                    <a:bodyPr/>
                    <a:lstStyle/>
                    <a:p>
                      <a:pPr algn="ctr"/>
                      <a:r>
                        <a:rPr lang="en-US" dirty="0" smtClean="0"/>
                        <a:t>Total trees assigned</a:t>
                      </a:r>
                      <a:endParaRPr lang="en-US" dirty="0"/>
                    </a:p>
                  </a:txBody>
                  <a:tcPr/>
                </a:tc>
              </a:tr>
              <a:tr h="370840">
                <a:tc>
                  <a:txBody>
                    <a:bodyPr/>
                    <a:lstStyle/>
                    <a:p>
                      <a:pPr algn="ctr"/>
                      <a:r>
                        <a:rPr lang="en-US" dirty="0" smtClean="0"/>
                        <a:t>5</a:t>
                      </a:r>
                      <a:endParaRPr lang="en-US" dirty="0"/>
                    </a:p>
                  </a:txBody>
                  <a:tcPr/>
                </a:tc>
              </a:tr>
            </a:tbl>
          </a:graphicData>
        </a:graphic>
      </p:graphicFrame>
      <p:graphicFrame>
        <p:nvGraphicFramePr>
          <p:cNvPr id="12" name="Table 11"/>
          <p:cNvGraphicFramePr>
            <a:graphicFrameLocks noGrp="1"/>
          </p:cNvGraphicFramePr>
          <p:nvPr/>
        </p:nvGraphicFramePr>
        <p:xfrm>
          <a:off x="2895600" y="1752600"/>
          <a:ext cx="2895600" cy="1010920"/>
        </p:xfrm>
        <a:graphic>
          <a:graphicData uri="http://schemas.openxmlformats.org/drawingml/2006/table">
            <a:tbl>
              <a:tblPr firstRow="1" bandRow="1">
                <a:tableStyleId>{21E4AEA4-8DFA-4A89-87EB-49C32662AFE0}</a:tableStyleId>
              </a:tblPr>
              <a:tblGrid>
                <a:gridCol w="2895600"/>
              </a:tblGrid>
              <a:tr h="370840">
                <a:tc>
                  <a:txBody>
                    <a:bodyPr/>
                    <a:lstStyle/>
                    <a:p>
                      <a:pPr algn="ctr"/>
                      <a:r>
                        <a:rPr lang="en-US" dirty="0" smtClean="0"/>
                        <a:t>Trees that missed predicted growth</a:t>
                      </a:r>
                      <a:endParaRPr lang="en-US" dirty="0"/>
                    </a:p>
                  </a:txBody>
                  <a:tcPr/>
                </a:tc>
              </a:tr>
              <a:tr h="370840">
                <a:tc>
                  <a:txBody>
                    <a:bodyPr/>
                    <a:lstStyle/>
                    <a:p>
                      <a:pPr algn="ctr"/>
                      <a:r>
                        <a:rPr lang="en-US" dirty="0" smtClean="0"/>
                        <a:t>3</a:t>
                      </a:r>
                      <a:endParaRPr lang="en-US" dirty="0"/>
                    </a:p>
                  </a:txBody>
                  <a:tcPr/>
                </a:tc>
              </a:tr>
            </a:tbl>
          </a:graphicData>
        </a:graphic>
      </p:graphicFrame>
      <p:graphicFrame>
        <p:nvGraphicFramePr>
          <p:cNvPr id="13" name="Table 12"/>
          <p:cNvGraphicFramePr>
            <a:graphicFrameLocks noGrp="1"/>
          </p:cNvGraphicFramePr>
          <p:nvPr/>
        </p:nvGraphicFramePr>
        <p:xfrm>
          <a:off x="5791200" y="1752600"/>
          <a:ext cx="2895600" cy="1010920"/>
        </p:xfrm>
        <a:graphic>
          <a:graphicData uri="http://schemas.openxmlformats.org/drawingml/2006/table">
            <a:tbl>
              <a:tblPr firstRow="1" bandRow="1">
                <a:tableStyleId>{F5AB1C69-6EDB-4FF4-983F-18BD219EF322}</a:tableStyleId>
              </a:tblPr>
              <a:tblGrid>
                <a:gridCol w="2895600"/>
              </a:tblGrid>
              <a:tr h="370840">
                <a:tc>
                  <a:txBody>
                    <a:bodyPr/>
                    <a:lstStyle/>
                    <a:p>
                      <a:pPr algn="ctr"/>
                      <a:r>
                        <a:rPr lang="en-US" dirty="0" smtClean="0"/>
                        <a:t>Trees that beat predicted growth</a:t>
                      </a:r>
                      <a:endParaRPr lang="en-US" dirty="0"/>
                    </a:p>
                  </a:txBody>
                  <a:tcPr/>
                </a:tc>
              </a:tr>
              <a:tr h="370840">
                <a:tc>
                  <a:txBody>
                    <a:bodyPr/>
                    <a:lstStyle/>
                    <a:p>
                      <a:pPr algn="ctr"/>
                      <a:r>
                        <a:rPr lang="en-US" dirty="0" smtClean="0"/>
                        <a:t>2</a:t>
                      </a:r>
                      <a:endParaRPr lang="en-US" dirty="0"/>
                    </a:p>
                  </a:txBody>
                  <a:tcPr/>
                </a:tc>
              </a:tr>
            </a:tbl>
          </a:graphicData>
        </a:graphic>
      </p:graphicFrame>
      <p:graphicFrame>
        <p:nvGraphicFramePr>
          <p:cNvPr id="16" name="Table 15"/>
          <p:cNvGraphicFramePr>
            <a:graphicFrameLocks noGrp="1"/>
          </p:cNvGraphicFramePr>
          <p:nvPr/>
        </p:nvGraphicFramePr>
        <p:xfrm>
          <a:off x="2895600" y="2819400"/>
          <a:ext cx="1447800" cy="1010920"/>
        </p:xfrm>
        <a:graphic>
          <a:graphicData uri="http://schemas.openxmlformats.org/drawingml/2006/table">
            <a:tbl>
              <a:tblPr firstRow="1" bandRow="1">
                <a:tableStyleId>{00A15C55-8517-42AA-B614-E9B94910E393}</a:tableStyleId>
              </a:tblPr>
              <a:tblGrid>
                <a:gridCol w="1447800"/>
              </a:tblGrid>
              <a:tr h="370840">
                <a:tc>
                  <a:txBody>
                    <a:bodyPr/>
                    <a:lstStyle/>
                    <a:p>
                      <a:pPr algn="ctr"/>
                      <a:r>
                        <a:rPr lang="en-US" dirty="0" smtClean="0"/>
                        <a:t>Due to unlucky year</a:t>
                      </a:r>
                      <a:endParaRPr lang="en-US" dirty="0"/>
                    </a:p>
                  </a:txBody>
                  <a:tcPr/>
                </a:tc>
              </a:tr>
              <a:tr h="370840">
                <a:tc>
                  <a:txBody>
                    <a:bodyPr/>
                    <a:lstStyle/>
                    <a:p>
                      <a:pPr algn="ctr"/>
                      <a:r>
                        <a:rPr lang="en-US" dirty="0" smtClean="0"/>
                        <a:t>2</a:t>
                      </a:r>
                      <a:endParaRPr lang="en-US" dirty="0"/>
                    </a:p>
                  </a:txBody>
                  <a:tcPr/>
                </a:tc>
              </a:tr>
            </a:tbl>
          </a:graphicData>
        </a:graphic>
      </p:graphicFrame>
      <p:graphicFrame>
        <p:nvGraphicFramePr>
          <p:cNvPr id="17" name="Table 16"/>
          <p:cNvGraphicFramePr>
            <a:graphicFrameLocks noGrp="1"/>
          </p:cNvGraphicFramePr>
          <p:nvPr/>
        </p:nvGraphicFramePr>
        <p:xfrm>
          <a:off x="4343400" y="2819400"/>
          <a:ext cx="1447800" cy="1010920"/>
        </p:xfrm>
        <a:graphic>
          <a:graphicData uri="http://schemas.openxmlformats.org/drawingml/2006/table">
            <a:tbl>
              <a:tblPr firstRow="1" bandRow="1">
                <a:tableStyleId>{21E4AEA4-8DFA-4A89-87EB-49C32662AFE0}</a:tableStyleId>
              </a:tblPr>
              <a:tblGrid>
                <a:gridCol w="1447800"/>
              </a:tblGrid>
              <a:tr h="370840">
                <a:tc>
                  <a:txBody>
                    <a:bodyPr/>
                    <a:lstStyle/>
                    <a:p>
                      <a:pPr algn="ctr"/>
                      <a:r>
                        <a:rPr lang="en-US" dirty="0" smtClean="0"/>
                        <a:t>Due to gardener</a:t>
                      </a:r>
                      <a:endParaRPr lang="en-US" dirty="0"/>
                    </a:p>
                  </a:txBody>
                  <a:tcPr/>
                </a:tc>
              </a:tr>
              <a:tr h="370840">
                <a:tc>
                  <a:txBody>
                    <a:bodyPr/>
                    <a:lstStyle/>
                    <a:p>
                      <a:pPr algn="ctr"/>
                      <a:r>
                        <a:rPr lang="en-US" dirty="0" smtClean="0"/>
                        <a:t>1</a:t>
                      </a:r>
                      <a:endParaRPr lang="en-US" dirty="0"/>
                    </a:p>
                  </a:txBody>
                  <a:tcPr/>
                </a:tc>
              </a:tr>
            </a:tbl>
          </a:graphicData>
        </a:graphic>
      </p:graphicFrame>
      <p:graphicFrame>
        <p:nvGraphicFramePr>
          <p:cNvPr id="18" name="Table 17"/>
          <p:cNvGraphicFramePr>
            <a:graphicFrameLocks noGrp="1"/>
          </p:cNvGraphicFramePr>
          <p:nvPr/>
        </p:nvGraphicFramePr>
        <p:xfrm>
          <a:off x="5791200" y="2819400"/>
          <a:ext cx="1447800" cy="1010920"/>
        </p:xfrm>
        <a:graphic>
          <a:graphicData uri="http://schemas.openxmlformats.org/drawingml/2006/table">
            <a:tbl>
              <a:tblPr firstRow="1" bandRow="1">
                <a:tableStyleId>{F5AB1C69-6EDB-4FF4-983F-18BD219EF322}</a:tableStyleId>
              </a:tblPr>
              <a:tblGrid>
                <a:gridCol w="1447800"/>
              </a:tblGrid>
              <a:tr h="370840">
                <a:tc>
                  <a:txBody>
                    <a:bodyPr/>
                    <a:lstStyle/>
                    <a:p>
                      <a:pPr algn="ctr"/>
                      <a:r>
                        <a:rPr lang="en-US" dirty="0" smtClean="0"/>
                        <a:t>Due</a:t>
                      </a:r>
                      <a:r>
                        <a:rPr lang="en-US" baseline="0" dirty="0" smtClean="0"/>
                        <a:t> to gardener</a:t>
                      </a:r>
                      <a:endParaRPr lang="en-US" dirty="0"/>
                    </a:p>
                  </a:txBody>
                  <a:tcPr/>
                </a:tc>
              </a:tr>
              <a:tr h="370840">
                <a:tc>
                  <a:txBody>
                    <a:bodyPr/>
                    <a:lstStyle/>
                    <a:p>
                      <a:pPr algn="ctr"/>
                      <a:r>
                        <a:rPr lang="en-US" dirty="0" smtClean="0"/>
                        <a:t>2</a:t>
                      </a:r>
                      <a:endParaRPr lang="en-US" dirty="0"/>
                    </a:p>
                  </a:txBody>
                  <a:tcPr/>
                </a:tc>
              </a:tr>
            </a:tbl>
          </a:graphicData>
        </a:graphic>
      </p:graphicFrame>
      <p:graphicFrame>
        <p:nvGraphicFramePr>
          <p:cNvPr id="19" name="Table 18"/>
          <p:cNvGraphicFramePr>
            <a:graphicFrameLocks noGrp="1"/>
          </p:cNvGraphicFramePr>
          <p:nvPr/>
        </p:nvGraphicFramePr>
        <p:xfrm>
          <a:off x="7239000" y="2819400"/>
          <a:ext cx="1447800" cy="1010920"/>
        </p:xfrm>
        <a:graphic>
          <a:graphicData uri="http://schemas.openxmlformats.org/drawingml/2006/table">
            <a:tbl>
              <a:tblPr firstRow="1" bandRow="1">
                <a:tableStyleId>{00A15C55-8517-42AA-B614-E9B94910E393}</a:tableStyleId>
              </a:tblPr>
              <a:tblGrid>
                <a:gridCol w="1447800"/>
              </a:tblGrid>
              <a:tr h="370840">
                <a:tc>
                  <a:txBody>
                    <a:bodyPr/>
                    <a:lstStyle/>
                    <a:p>
                      <a:pPr algn="ctr"/>
                      <a:r>
                        <a:rPr lang="en-US" dirty="0" smtClean="0"/>
                        <a:t>Due to lucky year</a:t>
                      </a:r>
                      <a:endParaRPr lang="en-US" dirty="0"/>
                    </a:p>
                  </a:txBody>
                  <a:tcPr/>
                </a:tc>
              </a:tr>
              <a:tr h="370840">
                <a:tc>
                  <a:txBody>
                    <a:bodyPr/>
                    <a:lstStyle/>
                    <a:p>
                      <a:pPr algn="ctr"/>
                      <a:r>
                        <a:rPr lang="en-US" dirty="0" smtClean="0"/>
                        <a:t>0</a:t>
                      </a:r>
                      <a:endParaRPr lang="en-US" dirty="0"/>
                    </a:p>
                  </a:txBody>
                  <a:tcPr/>
                </a:tc>
              </a:tr>
            </a:tbl>
          </a:graphicData>
        </a:graphic>
      </p:graphicFrame>
      <p:graphicFrame>
        <p:nvGraphicFramePr>
          <p:cNvPr id="20" name="Table 19"/>
          <p:cNvGraphicFramePr>
            <a:graphicFrameLocks noGrp="1"/>
          </p:cNvGraphicFramePr>
          <p:nvPr/>
        </p:nvGraphicFramePr>
        <p:xfrm>
          <a:off x="1295400" y="4399280"/>
          <a:ext cx="1447800" cy="1010920"/>
        </p:xfrm>
        <a:graphic>
          <a:graphicData uri="http://schemas.openxmlformats.org/drawingml/2006/table">
            <a:tbl>
              <a:tblPr firstRow="1" bandRow="1">
                <a:tableStyleId>{5C22544A-7EE6-4342-B048-85BDC9FD1C3A}</a:tableStyleId>
              </a:tblPr>
              <a:tblGrid>
                <a:gridCol w="1447800"/>
              </a:tblGrid>
              <a:tr h="370840">
                <a:tc>
                  <a:txBody>
                    <a:bodyPr/>
                    <a:lstStyle/>
                    <a:p>
                      <a:pPr algn="ctr"/>
                      <a:r>
                        <a:rPr lang="en-US" dirty="0" smtClean="0"/>
                        <a:t>Total trees assigned</a:t>
                      </a:r>
                      <a:endParaRPr lang="en-US" dirty="0"/>
                    </a:p>
                  </a:txBody>
                  <a:tcPr/>
                </a:tc>
              </a:tr>
              <a:tr h="370840">
                <a:tc>
                  <a:txBody>
                    <a:bodyPr/>
                    <a:lstStyle/>
                    <a:p>
                      <a:pPr algn="ctr"/>
                      <a:r>
                        <a:rPr lang="en-US" dirty="0" smtClean="0"/>
                        <a:t>50</a:t>
                      </a:r>
                      <a:endParaRPr lang="en-US" dirty="0"/>
                    </a:p>
                  </a:txBody>
                  <a:tcPr/>
                </a:tc>
              </a:tr>
            </a:tbl>
          </a:graphicData>
        </a:graphic>
      </p:graphicFrame>
      <p:graphicFrame>
        <p:nvGraphicFramePr>
          <p:cNvPr id="21" name="Table 20"/>
          <p:cNvGraphicFramePr>
            <a:graphicFrameLocks noGrp="1"/>
          </p:cNvGraphicFramePr>
          <p:nvPr/>
        </p:nvGraphicFramePr>
        <p:xfrm>
          <a:off x="2895600" y="4399280"/>
          <a:ext cx="2895600" cy="1010920"/>
        </p:xfrm>
        <a:graphic>
          <a:graphicData uri="http://schemas.openxmlformats.org/drawingml/2006/table">
            <a:tbl>
              <a:tblPr firstRow="1" bandRow="1">
                <a:tableStyleId>{21E4AEA4-8DFA-4A89-87EB-49C32662AFE0}</a:tableStyleId>
              </a:tblPr>
              <a:tblGrid>
                <a:gridCol w="2895600"/>
              </a:tblGrid>
              <a:tr h="370840">
                <a:tc>
                  <a:txBody>
                    <a:bodyPr/>
                    <a:lstStyle/>
                    <a:p>
                      <a:pPr algn="ctr"/>
                      <a:r>
                        <a:rPr lang="en-US" dirty="0" smtClean="0"/>
                        <a:t>Trees that missed predicted growth</a:t>
                      </a:r>
                      <a:endParaRPr lang="en-US" dirty="0"/>
                    </a:p>
                  </a:txBody>
                  <a:tcPr/>
                </a:tc>
              </a:tr>
              <a:tr h="370840">
                <a:tc>
                  <a:txBody>
                    <a:bodyPr/>
                    <a:lstStyle/>
                    <a:p>
                      <a:pPr algn="ctr"/>
                      <a:r>
                        <a:rPr lang="en-US" dirty="0" smtClean="0"/>
                        <a:t>30</a:t>
                      </a:r>
                      <a:endParaRPr lang="en-US" dirty="0"/>
                    </a:p>
                  </a:txBody>
                  <a:tcPr/>
                </a:tc>
              </a:tr>
            </a:tbl>
          </a:graphicData>
        </a:graphic>
      </p:graphicFrame>
      <p:graphicFrame>
        <p:nvGraphicFramePr>
          <p:cNvPr id="22" name="Table 21"/>
          <p:cNvGraphicFramePr>
            <a:graphicFrameLocks noGrp="1"/>
          </p:cNvGraphicFramePr>
          <p:nvPr/>
        </p:nvGraphicFramePr>
        <p:xfrm>
          <a:off x="5791200" y="4399280"/>
          <a:ext cx="2895600" cy="1010920"/>
        </p:xfrm>
        <a:graphic>
          <a:graphicData uri="http://schemas.openxmlformats.org/drawingml/2006/table">
            <a:tbl>
              <a:tblPr firstRow="1" bandRow="1">
                <a:tableStyleId>{F5AB1C69-6EDB-4FF4-983F-18BD219EF322}</a:tableStyleId>
              </a:tblPr>
              <a:tblGrid>
                <a:gridCol w="2895600"/>
              </a:tblGrid>
              <a:tr h="370840">
                <a:tc>
                  <a:txBody>
                    <a:bodyPr/>
                    <a:lstStyle/>
                    <a:p>
                      <a:pPr algn="ctr"/>
                      <a:r>
                        <a:rPr lang="en-US" dirty="0" smtClean="0"/>
                        <a:t>Trees that beat predicted growth</a:t>
                      </a:r>
                      <a:endParaRPr lang="en-US" dirty="0"/>
                    </a:p>
                  </a:txBody>
                  <a:tcPr/>
                </a:tc>
              </a:tr>
              <a:tr h="370840">
                <a:tc>
                  <a:txBody>
                    <a:bodyPr/>
                    <a:lstStyle/>
                    <a:p>
                      <a:pPr algn="ctr"/>
                      <a:r>
                        <a:rPr lang="en-US" dirty="0" smtClean="0"/>
                        <a:t>20</a:t>
                      </a:r>
                      <a:endParaRPr lang="en-US" dirty="0"/>
                    </a:p>
                  </a:txBody>
                  <a:tcPr/>
                </a:tc>
              </a:tr>
            </a:tbl>
          </a:graphicData>
        </a:graphic>
      </p:graphicFrame>
      <p:graphicFrame>
        <p:nvGraphicFramePr>
          <p:cNvPr id="23" name="Table 22"/>
          <p:cNvGraphicFramePr>
            <a:graphicFrameLocks noGrp="1"/>
          </p:cNvGraphicFramePr>
          <p:nvPr/>
        </p:nvGraphicFramePr>
        <p:xfrm>
          <a:off x="2895600" y="5466080"/>
          <a:ext cx="1447800" cy="1010920"/>
        </p:xfrm>
        <a:graphic>
          <a:graphicData uri="http://schemas.openxmlformats.org/drawingml/2006/table">
            <a:tbl>
              <a:tblPr firstRow="1" bandRow="1">
                <a:tableStyleId>{00A15C55-8517-42AA-B614-E9B94910E393}</a:tableStyleId>
              </a:tblPr>
              <a:tblGrid>
                <a:gridCol w="1447800"/>
              </a:tblGrid>
              <a:tr h="370840">
                <a:tc>
                  <a:txBody>
                    <a:bodyPr/>
                    <a:lstStyle/>
                    <a:p>
                      <a:pPr algn="ctr"/>
                      <a:r>
                        <a:rPr lang="en-US" dirty="0" smtClean="0"/>
                        <a:t>Due to unlucky year</a:t>
                      </a:r>
                      <a:endParaRPr lang="en-US" dirty="0"/>
                    </a:p>
                  </a:txBody>
                  <a:tcPr/>
                </a:tc>
              </a:tr>
              <a:tr h="370840">
                <a:tc>
                  <a:txBody>
                    <a:bodyPr/>
                    <a:lstStyle/>
                    <a:p>
                      <a:pPr algn="ctr"/>
                      <a:r>
                        <a:rPr lang="en-US" dirty="0" smtClean="0"/>
                        <a:t>7</a:t>
                      </a:r>
                      <a:endParaRPr lang="en-US" dirty="0"/>
                    </a:p>
                  </a:txBody>
                  <a:tcPr/>
                </a:tc>
              </a:tr>
            </a:tbl>
          </a:graphicData>
        </a:graphic>
      </p:graphicFrame>
      <p:graphicFrame>
        <p:nvGraphicFramePr>
          <p:cNvPr id="24" name="Table 23"/>
          <p:cNvGraphicFramePr>
            <a:graphicFrameLocks noGrp="1"/>
          </p:cNvGraphicFramePr>
          <p:nvPr/>
        </p:nvGraphicFramePr>
        <p:xfrm>
          <a:off x="4343400" y="5466080"/>
          <a:ext cx="1447800" cy="1010920"/>
        </p:xfrm>
        <a:graphic>
          <a:graphicData uri="http://schemas.openxmlformats.org/drawingml/2006/table">
            <a:tbl>
              <a:tblPr firstRow="1" bandRow="1">
                <a:tableStyleId>{21E4AEA4-8DFA-4A89-87EB-49C32662AFE0}</a:tableStyleId>
              </a:tblPr>
              <a:tblGrid>
                <a:gridCol w="1447800"/>
              </a:tblGrid>
              <a:tr h="370840">
                <a:tc>
                  <a:txBody>
                    <a:bodyPr/>
                    <a:lstStyle/>
                    <a:p>
                      <a:pPr algn="ctr"/>
                      <a:r>
                        <a:rPr lang="en-US" dirty="0" smtClean="0"/>
                        <a:t>Due to gardener</a:t>
                      </a:r>
                      <a:endParaRPr lang="en-US" dirty="0"/>
                    </a:p>
                  </a:txBody>
                  <a:tcPr/>
                </a:tc>
              </a:tr>
              <a:tr h="370840">
                <a:tc>
                  <a:txBody>
                    <a:bodyPr/>
                    <a:lstStyle/>
                    <a:p>
                      <a:pPr algn="ctr"/>
                      <a:r>
                        <a:rPr lang="en-US" dirty="0" smtClean="0"/>
                        <a:t>23</a:t>
                      </a:r>
                      <a:endParaRPr lang="en-US" dirty="0"/>
                    </a:p>
                  </a:txBody>
                  <a:tcPr/>
                </a:tc>
              </a:tr>
            </a:tbl>
          </a:graphicData>
        </a:graphic>
      </p:graphicFrame>
      <p:graphicFrame>
        <p:nvGraphicFramePr>
          <p:cNvPr id="25" name="Table 24"/>
          <p:cNvGraphicFramePr>
            <a:graphicFrameLocks noGrp="1"/>
          </p:cNvGraphicFramePr>
          <p:nvPr/>
        </p:nvGraphicFramePr>
        <p:xfrm>
          <a:off x="5791200" y="5466080"/>
          <a:ext cx="1447800" cy="1010920"/>
        </p:xfrm>
        <a:graphic>
          <a:graphicData uri="http://schemas.openxmlformats.org/drawingml/2006/table">
            <a:tbl>
              <a:tblPr firstRow="1" bandRow="1">
                <a:tableStyleId>{F5AB1C69-6EDB-4FF4-983F-18BD219EF322}</a:tableStyleId>
              </a:tblPr>
              <a:tblGrid>
                <a:gridCol w="1447800"/>
              </a:tblGrid>
              <a:tr h="370840">
                <a:tc>
                  <a:txBody>
                    <a:bodyPr/>
                    <a:lstStyle/>
                    <a:p>
                      <a:pPr algn="ctr"/>
                      <a:r>
                        <a:rPr lang="en-US" dirty="0" smtClean="0"/>
                        <a:t>Due</a:t>
                      </a:r>
                      <a:r>
                        <a:rPr lang="en-US" baseline="0" dirty="0" smtClean="0"/>
                        <a:t> to gardener</a:t>
                      </a:r>
                      <a:endParaRPr lang="en-US" dirty="0"/>
                    </a:p>
                  </a:txBody>
                  <a:tcPr/>
                </a:tc>
              </a:tr>
              <a:tr h="370840">
                <a:tc>
                  <a:txBody>
                    <a:bodyPr/>
                    <a:lstStyle/>
                    <a:p>
                      <a:pPr algn="ctr"/>
                      <a:r>
                        <a:rPr lang="en-US" dirty="0" smtClean="0"/>
                        <a:t>15</a:t>
                      </a:r>
                      <a:endParaRPr lang="en-US" dirty="0"/>
                    </a:p>
                  </a:txBody>
                  <a:tcPr/>
                </a:tc>
              </a:tr>
            </a:tbl>
          </a:graphicData>
        </a:graphic>
      </p:graphicFrame>
      <p:graphicFrame>
        <p:nvGraphicFramePr>
          <p:cNvPr id="26" name="Table 25"/>
          <p:cNvGraphicFramePr>
            <a:graphicFrameLocks noGrp="1"/>
          </p:cNvGraphicFramePr>
          <p:nvPr/>
        </p:nvGraphicFramePr>
        <p:xfrm>
          <a:off x="7239000" y="5466080"/>
          <a:ext cx="1447800" cy="1010920"/>
        </p:xfrm>
        <a:graphic>
          <a:graphicData uri="http://schemas.openxmlformats.org/drawingml/2006/table">
            <a:tbl>
              <a:tblPr firstRow="1" bandRow="1">
                <a:tableStyleId>{00A15C55-8517-42AA-B614-E9B94910E393}</a:tableStyleId>
              </a:tblPr>
              <a:tblGrid>
                <a:gridCol w="1447800"/>
              </a:tblGrid>
              <a:tr h="370840">
                <a:tc>
                  <a:txBody>
                    <a:bodyPr/>
                    <a:lstStyle/>
                    <a:p>
                      <a:pPr algn="ctr"/>
                      <a:r>
                        <a:rPr lang="en-US" dirty="0" smtClean="0"/>
                        <a:t>Due to lucky year</a:t>
                      </a:r>
                      <a:endParaRPr lang="en-US" dirty="0"/>
                    </a:p>
                  </a:txBody>
                  <a:tcPr/>
                </a:tc>
              </a:tr>
              <a:tr h="370840">
                <a:tc>
                  <a:txBody>
                    <a:bodyPr/>
                    <a:lstStyle/>
                    <a:p>
                      <a:pPr algn="ctr"/>
                      <a:r>
                        <a:rPr lang="en-US" dirty="0" smtClean="0"/>
                        <a:t>5</a:t>
                      </a:r>
                      <a:endParaRPr lang="en-US" dirty="0"/>
                    </a:p>
                  </a:txBody>
                  <a:tcPr/>
                </a:tc>
              </a:tr>
            </a:tbl>
          </a:graphicData>
        </a:graphic>
      </p:graphicFrame>
      <p:grpSp>
        <p:nvGrpSpPr>
          <p:cNvPr id="3" name="Gar B"/>
          <p:cNvGrpSpPr>
            <a:grpSpLocks/>
          </p:cNvGrpSpPr>
          <p:nvPr/>
        </p:nvGrpSpPr>
        <p:grpSpPr bwMode="auto">
          <a:xfrm>
            <a:off x="152400" y="1600200"/>
            <a:ext cx="1196546" cy="1325563"/>
            <a:chOff x="7828385" y="2545806"/>
            <a:chExt cx="1608731" cy="1783168"/>
          </a:xfrm>
        </p:grpSpPr>
        <p:pic>
          <p:nvPicPr>
            <p:cNvPr id="28" name="Gardener B" descr="Gardeners B.png"/>
            <p:cNvPicPr>
              <a:picLocks noChangeAspect="1"/>
            </p:cNvPicPr>
            <p:nvPr/>
          </p:nvPicPr>
          <p:blipFill>
            <a:blip r:embed="rId3"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29" name="Gar B Label"/>
            <p:cNvSpPr txBox="1">
              <a:spLocks noChangeArrowheads="1"/>
            </p:cNvSpPr>
            <p:nvPr/>
          </p:nvSpPr>
          <p:spPr bwMode="auto">
            <a:xfrm>
              <a:off x="7828385" y="2545806"/>
              <a:ext cx="1608731" cy="455428"/>
            </a:xfrm>
            <a:prstGeom prst="rect">
              <a:avLst/>
            </a:prstGeom>
            <a:noFill/>
            <a:ln w="9525">
              <a:noFill/>
              <a:miter lim="800000"/>
              <a:headEnd/>
              <a:tailEnd/>
            </a:ln>
          </p:spPr>
          <p:txBody>
            <a:bodyPr wrap="none">
              <a:spAutoFit/>
            </a:bodyPr>
            <a:lstStyle/>
            <a:p>
              <a:r>
                <a:rPr lang="en-US" sz="1600" dirty="0" smtClean="0">
                  <a:solidFill>
                    <a:srgbClr val="363A46"/>
                  </a:solidFill>
                  <a:latin typeface="Calibri" pitchFamily="34" charset="0"/>
                </a:rPr>
                <a:t>Gardener G </a:t>
              </a:r>
              <a:endParaRPr lang="en-US" sz="1600" dirty="0">
                <a:solidFill>
                  <a:srgbClr val="363A46"/>
                </a:solidFill>
                <a:latin typeface="Calibri" pitchFamily="34" charset="0"/>
              </a:endParaRPr>
            </a:p>
          </p:txBody>
        </p:sp>
      </p:grpSp>
      <p:grpSp>
        <p:nvGrpSpPr>
          <p:cNvPr id="4" name="Gar B"/>
          <p:cNvGrpSpPr>
            <a:grpSpLocks/>
          </p:cNvGrpSpPr>
          <p:nvPr/>
        </p:nvGrpSpPr>
        <p:grpSpPr bwMode="auto">
          <a:xfrm>
            <a:off x="152401" y="4237038"/>
            <a:ext cx="1194943" cy="1401762"/>
            <a:chOff x="7828382" y="2545806"/>
            <a:chExt cx="1606575" cy="1885672"/>
          </a:xfrm>
        </p:grpSpPr>
        <p:pic>
          <p:nvPicPr>
            <p:cNvPr id="31" name="Gardener B" descr="Gardeners B.png"/>
            <p:cNvPicPr>
              <a:picLocks noChangeAspect="1"/>
            </p:cNvPicPr>
            <p:nvPr/>
          </p:nvPicPr>
          <p:blipFill>
            <a:blip r:embed="rId3" cstate="print"/>
            <a:stretch>
              <a:fillRect/>
            </a:stretch>
          </p:blipFill>
          <p:spPr bwMode="auto">
            <a:xfrm>
              <a:off x="8270577" y="2935425"/>
              <a:ext cx="555920" cy="1496053"/>
            </a:xfrm>
            <a:prstGeom prst="rect">
              <a:avLst/>
            </a:prstGeom>
            <a:noFill/>
            <a:ln>
              <a:noFill/>
            </a:ln>
            <a:effectLst>
              <a:outerShdw blurRad="76200" dir="13500000" sy="23000" kx="1200000" algn="br" rotWithShape="0">
                <a:prstClr val="black">
                  <a:alpha val="20000"/>
                </a:prstClr>
              </a:outerShdw>
            </a:effectLst>
          </p:spPr>
        </p:pic>
        <p:sp>
          <p:nvSpPr>
            <p:cNvPr id="32" name="Gar B Label"/>
            <p:cNvSpPr txBox="1">
              <a:spLocks noChangeArrowheads="1"/>
            </p:cNvSpPr>
            <p:nvPr/>
          </p:nvSpPr>
          <p:spPr bwMode="auto">
            <a:xfrm>
              <a:off x="7828382" y="2545806"/>
              <a:ext cx="1606575" cy="455428"/>
            </a:xfrm>
            <a:prstGeom prst="rect">
              <a:avLst/>
            </a:prstGeom>
            <a:noFill/>
            <a:ln w="9525">
              <a:noFill/>
              <a:miter lim="800000"/>
              <a:headEnd/>
              <a:tailEnd/>
            </a:ln>
          </p:spPr>
          <p:txBody>
            <a:bodyPr wrap="none">
              <a:spAutoFit/>
            </a:bodyPr>
            <a:lstStyle/>
            <a:p>
              <a:r>
                <a:rPr lang="en-US" sz="1600" dirty="0" smtClean="0">
                  <a:solidFill>
                    <a:srgbClr val="7C4800"/>
                  </a:solidFill>
                  <a:latin typeface="Calibri" pitchFamily="34" charset="0"/>
                </a:rPr>
                <a:t>Gardener H </a:t>
              </a:r>
              <a:endParaRPr lang="en-US" sz="1600" dirty="0">
                <a:solidFill>
                  <a:srgbClr val="7C4800"/>
                </a:solidFill>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_map_of_the_United_States Color.png"/>
          <p:cNvPicPr>
            <a:picLocks noChangeAspect="1"/>
          </p:cNvPicPr>
          <p:nvPr/>
        </p:nvPicPr>
        <p:blipFill>
          <a:blip r:embed="rId2" cstate="print"/>
          <a:stretch>
            <a:fillRect/>
          </a:stretch>
        </p:blipFill>
        <p:spPr>
          <a:xfrm>
            <a:off x="152401" y="1458692"/>
            <a:ext cx="8229597" cy="5346790"/>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3702017" y="2589242"/>
            <a:ext cx="1050958"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Minneapolis</a:t>
            </a:r>
            <a:endParaRPr lang="en-US" sz="1400" dirty="0"/>
          </a:p>
        </p:txBody>
      </p:sp>
      <p:sp>
        <p:nvSpPr>
          <p:cNvPr id="7" name="TextBox 6"/>
          <p:cNvSpPr txBox="1"/>
          <p:nvPr/>
        </p:nvSpPr>
        <p:spPr>
          <a:xfrm>
            <a:off x="5486400" y="2836225"/>
            <a:ext cx="966788"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Milwaukee</a:t>
            </a:r>
            <a:endParaRPr lang="en-US" sz="1400" dirty="0"/>
          </a:p>
        </p:txBody>
      </p:sp>
      <p:sp>
        <p:nvSpPr>
          <p:cNvPr id="8" name="TextBox 7"/>
          <p:cNvSpPr txBox="1"/>
          <p:nvPr/>
        </p:nvSpPr>
        <p:spPr>
          <a:xfrm>
            <a:off x="5657851" y="3145169"/>
            <a:ext cx="666750"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Racine</a:t>
            </a:r>
            <a:endParaRPr lang="en-US" sz="1400" dirty="0"/>
          </a:p>
        </p:txBody>
      </p:sp>
      <p:sp>
        <p:nvSpPr>
          <p:cNvPr id="9" name="TextBox 8"/>
          <p:cNvSpPr txBox="1"/>
          <p:nvPr/>
        </p:nvSpPr>
        <p:spPr>
          <a:xfrm>
            <a:off x="5638800" y="3592292"/>
            <a:ext cx="753428"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Chicago</a:t>
            </a:r>
            <a:endParaRPr lang="en-US" sz="1400" dirty="0"/>
          </a:p>
        </p:txBody>
      </p:sp>
      <p:sp>
        <p:nvSpPr>
          <p:cNvPr id="10" name="TextBox 9"/>
          <p:cNvSpPr txBox="1"/>
          <p:nvPr/>
        </p:nvSpPr>
        <p:spPr>
          <a:xfrm>
            <a:off x="4452937" y="3104663"/>
            <a:ext cx="782072"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Madison</a:t>
            </a:r>
            <a:endParaRPr lang="en-US" sz="1400" dirty="0"/>
          </a:p>
        </p:txBody>
      </p:sp>
      <p:sp>
        <p:nvSpPr>
          <p:cNvPr id="11" name="TextBox 10"/>
          <p:cNvSpPr txBox="1"/>
          <p:nvPr/>
        </p:nvSpPr>
        <p:spPr>
          <a:xfrm>
            <a:off x="4462462" y="4512006"/>
            <a:ext cx="552450"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Tulsa</a:t>
            </a:r>
            <a:endParaRPr lang="en-US" sz="1400" dirty="0"/>
          </a:p>
        </p:txBody>
      </p:sp>
      <p:sp>
        <p:nvSpPr>
          <p:cNvPr id="12" name="TextBox 11"/>
          <p:cNvSpPr txBox="1"/>
          <p:nvPr/>
        </p:nvSpPr>
        <p:spPr>
          <a:xfrm>
            <a:off x="6340475" y="4840619"/>
            <a:ext cx="655638"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Atlanta</a:t>
            </a:r>
            <a:endParaRPr lang="en-US" sz="1400" dirty="0"/>
          </a:p>
        </p:txBody>
      </p:sp>
      <p:sp>
        <p:nvSpPr>
          <p:cNvPr id="13" name="Oval 12"/>
          <p:cNvSpPr/>
          <p:nvPr/>
        </p:nvSpPr>
        <p:spPr>
          <a:xfrm>
            <a:off x="4298616" y="4587361"/>
            <a:ext cx="98755" cy="98755"/>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165001" y="4918482"/>
            <a:ext cx="115214" cy="115214"/>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629677" y="5943313"/>
            <a:ext cx="181051" cy="181051"/>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53631" y="4526919"/>
            <a:ext cx="320955" cy="320955"/>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7343274" y="3113703"/>
            <a:ext cx="480060" cy="480060"/>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982816" y="3673806"/>
            <a:ext cx="1213447"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New York City</a:t>
            </a:r>
            <a:endParaRPr lang="en-US" sz="1400" dirty="0"/>
          </a:p>
        </p:txBody>
      </p:sp>
      <p:sp>
        <p:nvSpPr>
          <p:cNvPr id="19" name="TextBox 18"/>
          <p:cNvSpPr txBox="1"/>
          <p:nvPr/>
        </p:nvSpPr>
        <p:spPr>
          <a:xfrm>
            <a:off x="362032" y="4942302"/>
            <a:ext cx="1081005"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Los Angeles</a:t>
            </a:r>
            <a:endParaRPr lang="en-US" sz="1400" dirty="0"/>
          </a:p>
        </p:txBody>
      </p:sp>
      <p:sp>
        <p:nvSpPr>
          <p:cNvPr id="20" name="TextBox 19"/>
          <p:cNvSpPr txBox="1"/>
          <p:nvPr/>
        </p:nvSpPr>
        <p:spPr>
          <a:xfrm>
            <a:off x="6907574" y="5878292"/>
            <a:ext cx="1703026"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Hillsborough County</a:t>
            </a:r>
            <a:endParaRPr lang="en-US" sz="1400" dirty="0"/>
          </a:p>
        </p:txBody>
      </p:sp>
      <p:sp>
        <p:nvSpPr>
          <p:cNvPr id="21" name="TextBox 20"/>
          <p:cNvSpPr txBox="1"/>
          <p:nvPr/>
        </p:nvSpPr>
        <p:spPr>
          <a:xfrm>
            <a:off x="3314703" y="2307115"/>
            <a:ext cx="1016339" cy="209288"/>
          </a:xfrm>
          <a:prstGeom prst="rect">
            <a:avLst/>
          </a:prstGeom>
          <a:noFill/>
          <a:ln>
            <a:noFill/>
          </a:ln>
        </p:spPr>
        <p:txBody>
          <a:bodyPr wrap="square" lIns="45720" tIns="27432" rIns="45720" bIns="27432" rtlCol="0">
            <a:spAutoFit/>
          </a:bodyPr>
          <a:lstStyle/>
          <a:p>
            <a:r>
              <a:rPr lang="en-US" sz="1000" dirty="0" smtClean="0">
                <a:solidFill>
                  <a:schemeClr val="bg1"/>
                </a:solidFill>
                <a:latin typeface="Arial Narrow" pitchFamily="34" charset="0"/>
              </a:rPr>
              <a:t>NORTH DAKOTA</a:t>
            </a:r>
            <a:endParaRPr lang="en-US" sz="1000" dirty="0">
              <a:solidFill>
                <a:schemeClr val="bg1"/>
              </a:solidFill>
              <a:latin typeface="Arial Narrow" pitchFamily="34" charset="0"/>
            </a:endParaRPr>
          </a:p>
        </p:txBody>
      </p:sp>
      <p:sp>
        <p:nvSpPr>
          <p:cNvPr id="22" name="TextBox 21"/>
          <p:cNvSpPr txBox="1"/>
          <p:nvPr/>
        </p:nvSpPr>
        <p:spPr>
          <a:xfrm>
            <a:off x="3314704" y="2892902"/>
            <a:ext cx="995362" cy="209288"/>
          </a:xfrm>
          <a:prstGeom prst="rect">
            <a:avLst/>
          </a:prstGeom>
          <a:noFill/>
          <a:ln>
            <a:noFill/>
          </a:ln>
        </p:spPr>
        <p:txBody>
          <a:bodyPr wrap="square" lIns="45720" tIns="27432" rIns="45720" bIns="27432" rtlCol="0">
            <a:spAutoFit/>
          </a:bodyPr>
          <a:lstStyle/>
          <a:p>
            <a:r>
              <a:rPr lang="en-US" sz="1000" dirty="0" smtClean="0">
                <a:solidFill>
                  <a:schemeClr val="bg1"/>
                </a:solidFill>
                <a:latin typeface="Arial Narrow" pitchFamily="34" charset="0"/>
              </a:rPr>
              <a:t>SOUTH DAKOTA</a:t>
            </a:r>
            <a:endParaRPr lang="en-US" sz="1000" dirty="0">
              <a:solidFill>
                <a:schemeClr val="bg1"/>
              </a:solidFill>
              <a:latin typeface="Arial Narrow" pitchFamily="34" charset="0"/>
            </a:endParaRPr>
          </a:p>
        </p:txBody>
      </p:sp>
      <p:sp>
        <p:nvSpPr>
          <p:cNvPr id="23" name="TextBox 22"/>
          <p:cNvSpPr txBox="1"/>
          <p:nvPr/>
        </p:nvSpPr>
        <p:spPr>
          <a:xfrm>
            <a:off x="4271965" y="2285140"/>
            <a:ext cx="799419" cy="209288"/>
          </a:xfrm>
          <a:prstGeom prst="rect">
            <a:avLst/>
          </a:prstGeom>
          <a:noFill/>
          <a:ln>
            <a:noFill/>
          </a:ln>
        </p:spPr>
        <p:txBody>
          <a:bodyPr wrap="square" lIns="45720" tIns="27432" rIns="45720" bIns="27432" rtlCol="0">
            <a:spAutoFit/>
          </a:bodyPr>
          <a:lstStyle/>
          <a:p>
            <a:r>
              <a:rPr lang="en-US" sz="1000" dirty="0" smtClean="0">
                <a:solidFill>
                  <a:schemeClr val="bg1"/>
                </a:solidFill>
                <a:latin typeface="Arial Narrow" pitchFamily="34" charset="0"/>
              </a:rPr>
              <a:t>MINNESOTA</a:t>
            </a:r>
            <a:endParaRPr lang="en-US" sz="1000" dirty="0">
              <a:solidFill>
                <a:schemeClr val="bg1"/>
              </a:solidFill>
              <a:latin typeface="Arial Narrow" pitchFamily="34" charset="0"/>
            </a:endParaRPr>
          </a:p>
        </p:txBody>
      </p:sp>
      <p:sp>
        <p:nvSpPr>
          <p:cNvPr id="24" name="TextBox 23"/>
          <p:cNvSpPr txBox="1"/>
          <p:nvPr/>
        </p:nvSpPr>
        <p:spPr>
          <a:xfrm>
            <a:off x="4791076" y="2683437"/>
            <a:ext cx="772665" cy="209288"/>
          </a:xfrm>
          <a:prstGeom prst="rect">
            <a:avLst/>
          </a:prstGeom>
          <a:noFill/>
          <a:ln>
            <a:noFill/>
          </a:ln>
        </p:spPr>
        <p:txBody>
          <a:bodyPr wrap="square" lIns="45720" tIns="27432" rIns="45720" bIns="27432" rtlCol="0">
            <a:spAutoFit/>
          </a:bodyPr>
          <a:lstStyle/>
          <a:p>
            <a:r>
              <a:rPr lang="en-US" sz="1000" dirty="0" smtClean="0">
                <a:solidFill>
                  <a:schemeClr val="bg1"/>
                </a:solidFill>
                <a:latin typeface="Arial Narrow" pitchFamily="34" charset="0"/>
              </a:rPr>
              <a:t>WISCONSIN</a:t>
            </a:r>
            <a:endParaRPr lang="en-US" sz="1000" dirty="0">
              <a:solidFill>
                <a:schemeClr val="bg1"/>
              </a:solidFill>
              <a:latin typeface="Arial Narrow" pitchFamily="34" charset="0"/>
            </a:endParaRPr>
          </a:p>
        </p:txBody>
      </p:sp>
      <p:sp>
        <p:nvSpPr>
          <p:cNvPr id="25" name="Oval 24"/>
          <p:cNvSpPr/>
          <p:nvPr/>
        </p:nvSpPr>
        <p:spPr>
          <a:xfrm>
            <a:off x="5382673" y="3338340"/>
            <a:ext cx="279806" cy="279806"/>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5417010" y="3141822"/>
            <a:ext cx="131674" cy="131674"/>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4738812" y="2856860"/>
            <a:ext cx="98755" cy="98755"/>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5261597" y="3185892"/>
            <a:ext cx="74066" cy="74066"/>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472115" y="3280733"/>
            <a:ext cx="49378" cy="49378"/>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5105400" y="3744692"/>
            <a:ext cx="772665" cy="209288"/>
          </a:xfrm>
          <a:prstGeom prst="rect">
            <a:avLst/>
          </a:prstGeom>
          <a:noFill/>
          <a:ln>
            <a:noFill/>
          </a:ln>
        </p:spPr>
        <p:txBody>
          <a:bodyPr wrap="square" lIns="45720" tIns="27432" rIns="45720" bIns="27432" rtlCol="0">
            <a:spAutoFit/>
          </a:bodyPr>
          <a:lstStyle/>
          <a:p>
            <a:r>
              <a:rPr lang="en-US" sz="1000" dirty="0" smtClean="0">
                <a:solidFill>
                  <a:schemeClr val="bg1"/>
                </a:solidFill>
                <a:latin typeface="Arial Narrow" pitchFamily="34" charset="0"/>
              </a:rPr>
              <a:t>ILLINOIS</a:t>
            </a:r>
            <a:endParaRPr lang="en-US" sz="1000" dirty="0">
              <a:solidFill>
                <a:schemeClr val="bg1"/>
              </a:solidFill>
              <a:latin typeface="Arial Narrow" pitchFamily="34" charset="0"/>
            </a:endParaRPr>
          </a:p>
        </p:txBody>
      </p:sp>
      <p:sp>
        <p:nvSpPr>
          <p:cNvPr id="35" name="Title 1"/>
          <p:cNvSpPr>
            <a:spLocks noGrp="1"/>
          </p:cNvSpPr>
          <p:nvPr>
            <p:ph type="title"/>
          </p:nvPr>
        </p:nvSpPr>
        <p:spPr>
          <a:xfrm>
            <a:off x="457200" y="533400"/>
            <a:ext cx="8229600" cy="990600"/>
          </a:xfrm>
        </p:spPr>
        <p:txBody>
          <a:bodyPr>
            <a:normAutofit fontScale="90000"/>
          </a:bodyPr>
          <a:lstStyle/>
          <a:p>
            <a:r>
              <a:rPr lang="en-US" dirty="0" smtClean="0"/>
              <a:t>Districts and States Working with VARC</a:t>
            </a:r>
            <a:endParaRPr lang="en-US" dirty="0"/>
          </a:p>
        </p:txBody>
      </p:sp>
      <p:sp>
        <p:nvSpPr>
          <p:cNvPr id="33" name="Oval 32"/>
          <p:cNvSpPr/>
          <p:nvPr/>
        </p:nvSpPr>
        <p:spPr>
          <a:xfrm>
            <a:off x="6858000" y="6335492"/>
            <a:ext cx="98755" cy="98755"/>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442857" y="6369449"/>
            <a:ext cx="1365569"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Collier County</a:t>
            </a:r>
            <a:endParaRPr lang="en-US" sz="1400" dirty="0"/>
          </a:p>
        </p:txBody>
      </p:sp>
      <p:sp>
        <p:nvSpPr>
          <p:cNvPr id="37" name="TextBox 36"/>
          <p:cNvSpPr txBox="1"/>
          <p:nvPr/>
        </p:nvSpPr>
        <p:spPr>
          <a:xfrm>
            <a:off x="6705600" y="2982692"/>
            <a:ext cx="772665" cy="209288"/>
          </a:xfrm>
          <a:prstGeom prst="rect">
            <a:avLst/>
          </a:prstGeom>
          <a:noFill/>
          <a:ln>
            <a:noFill/>
          </a:ln>
        </p:spPr>
        <p:txBody>
          <a:bodyPr wrap="square" lIns="45720" tIns="27432" rIns="45720" bIns="27432" rtlCol="0">
            <a:spAutoFit/>
          </a:bodyPr>
          <a:lstStyle/>
          <a:p>
            <a:pPr algn="r"/>
            <a:r>
              <a:rPr lang="en-US" sz="1000" dirty="0" smtClean="0">
                <a:solidFill>
                  <a:schemeClr val="bg1"/>
                </a:solidFill>
                <a:latin typeface="Arial Narrow" pitchFamily="34" charset="0"/>
              </a:rPr>
              <a:t>NEW  YORK</a:t>
            </a:r>
            <a:endParaRPr lang="en-US" sz="1000" dirty="0">
              <a:solidFill>
                <a:schemeClr val="bg1"/>
              </a:solidFill>
              <a:latin typeface="Arial Narrow" pitchFamily="34" charset="0"/>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Reporting Value-Added</a:t>
            </a:r>
            <a:endParaRPr lang="en-US" dirty="0"/>
          </a:p>
        </p:txBody>
      </p:sp>
      <p:sp>
        <p:nvSpPr>
          <p:cNvPr id="5" name="TextBox 4"/>
          <p:cNvSpPr txBox="1"/>
          <p:nvPr/>
        </p:nvSpPr>
        <p:spPr>
          <a:xfrm>
            <a:off x="255616" y="2133601"/>
            <a:ext cx="8526780" cy="1015663"/>
          </a:xfrm>
          <a:prstGeom prst="rect">
            <a:avLst/>
          </a:prstGeom>
          <a:noFill/>
        </p:spPr>
        <p:txBody>
          <a:bodyPr wrap="square" rtlCol="0">
            <a:spAutoFit/>
          </a:bodyPr>
          <a:lstStyle/>
          <a:p>
            <a:r>
              <a:rPr lang="en-US" sz="2000" dirty="0" smtClean="0">
                <a:latin typeface="+mn-lt"/>
              </a:rPr>
              <a:t>In the latest generation of Value-Added reports, estimates are color coded based on statistical significance. This represents how confident we are about the effect of schools and teachers on student academic growth.</a:t>
            </a:r>
          </a:p>
        </p:txBody>
      </p:sp>
      <p:sp>
        <p:nvSpPr>
          <p:cNvPr id="6" name="Teardrop 5"/>
          <p:cNvSpPr/>
          <p:nvPr/>
        </p:nvSpPr>
        <p:spPr>
          <a:xfrm rot="8100000">
            <a:off x="1289229" y="3463271"/>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p:cNvSpPr/>
          <p:nvPr/>
        </p:nvSpPr>
        <p:spPr>
          <a:xfrm rot="8100000">
            <a:off x="663606" y="3463271"/>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p:cNvSpPr/>
          <p:nvPr/>
        </p:nvSpPr>
        <p:spPr>
          <a:xfrm rot="8100000">
            <a:off x="1009532" y="4339571"/>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ardrop 8"/>
          <p:cNvSpPr/>
          <p:nvPr/>
        </p:nvSpPr>
        <p:spPr>
          <a:xfrm rot="8100000">
            <a:off x="1288782" y="5111096"/>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ardrop 9"/>
          <p:cNvSpPr/>
          <p:nvPr/>
        </p:nvSpPr>
        <p:spPr>
          <a:xfrm rot="8100000">
            <a:off x="653633" y="5111096"/>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ardrop 10"/>
          <p:cNvSpPr/>
          <p:nvPr/>
        </p:nvSpPr>
        <p:spPr>
          <a:xfrm rot="8100000">
            <a:off x="6423204" y="1280752"/>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ardrop 11"/>
          <p:cNvSpPr/>
          <p:nvPr/>
        </p:nvSpPr>
        <p:spPr>
          <a:xfrm rot="8100000">
            <a:off x="5388006" y="1280752"/>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ardrop 12"/>
          <p:cNvSpPr/>
          <p:nvPr/>
        </p:nvSpPr>
        <p:spPr>
          <a:xfrm rot="8100000">
            <a:off x="3317608" y="1280752"/>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ardrop 13"/>
          <p:cNvSpPr/>
          <p:nvPr/>
        </p:nvSpPr>
        <p:spPr>
          <a:xfrm rot="8100000">
            <a:off x="4352807" y="1280752"/>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ardrop 14"/>
          <p:cNvSpPr/>
          <p:nvPr/>
        </p:nvSpPr>
        <p:spPr>
          <a:xfrm rot="8100000">
            <a:off x="2282409" y="1280752"/>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209801" y="3516019"/>
            <a:ext cx="6324600" cy="2585323"/>
          </a:xfrm>
          <a:prstGeom prst="rect">
            <a:avLst/>
          </a:prstGeom>
          <a:noFill/>
        </p:spPr>
        <p:txBody>
          <a:bodyPr wrap="square" rtlCol="0">
            <a:spAutoFit/>
          </a:bodyPr>
          <a:lstStyle/>
          <a:p>
            <a:r>
              <a:rPr lang="en-US" dirty="0" smtClean="0">
                <a:latin typeface="+mn-lt"/>
              </a:rPr>
              <a:t>Green and Blue results are areas of relative strength.</a:t>
            </a:r>
          </a:p>
          <a:p>
            <a:r>
              <a:rPr lang="en-US" dirty="0" smtClean="0">
                <a:latin typeface="+mn-lt"/>
              </a:rPr>
              <a:t>Student growth is above average.</a:t>
            </a:r>
          </a:p>
          <a:p>
            <a:endParaRPr lang="en-US" dirty="0" smtClean="0">
              <a:latin typeface="+mn-lt"/>
            </a:endParaRPr>
          </a:p>
          <a:p>
            <a:r>
              <a:rPr lang="en-US" dirty="0" smtClean="0">
                <a:latin typeface="+mn-lt"/>
              </a:rPr>
              <a:t>Gray results are on track. In these areas, there was not enough data available to differentiate this result from average.</a:t>
            </a:r>
          </a:p>
          <a:p>
            <a:endParaRPr lang="en-US" dirty="0" smtClean="0">
              <a:latin typeface="+mn-lt"/>
            </a:endParaRPr>
          </a:p>
          <a:p>
            <a:r>
              <a:rPr lang="en-US" dirty="0" smtClean="0">
                <a:latin typeface="+mn-lt"/>
              </a:rPr>
              <a:t>Yellow and Red results are areas of relative weakness. </a:t>
            </a:r>
          </a:p>
          <a:p>
            <a:r>
              <a:rPr lang="en-US" dirty="0" smtClean="0">
                <a:latin typeface="+mn-lt"/>
              </a:rPr>
              <a:t>Student growth is below average.</a:t>
            </a:r>
          </a:p>
          <a:p>
            <a:endParaRPr lang="en-US" dirty="0">
              <a:latin typeface="+mn-lt"/>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1-row.png"/>
          <p:cNvPicPr>
            <a:picLocks noChangeAspect="1"/>
          </p:cNvPicPr>
          <p:nvPr/>
        </p:nvPicPr>
        <p:blipFill>
          <a:blip r:embed="rId2" cstate="print"/>
          <a:stretch>
            <a:fillRect/>
          </a:stretch>
        </p:blipFill>
        <p:spPr>
          <a:xfrm>
            <a:off x="194306" y="757314"/>
            <a:ext cx="8741963" cy="2717293"/>
          </a:xfrm>
          <a:prstGeom prst="rect">
            <a:avLst/>
          </a:prstGeom>
        </p:spPr>
      </p:pic>
      <p:sp>
        <p:nvSpPr>
          <p:cNvPr id="5" name="TextBox 4"/>
          <p:cNvSpPr txBox="1"/>
          <p:nvPr/>
        </p:nvSpPr>
        <p:spPr>
          <a:xfrm>
            <a:off x="324261" y="2649582"/>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11" name="TextBox 10"/>
          <p:cNvSpPr txBox="1"/>
          <p:nvPr/>
        </p:nvSpPr>
        <p:spPr>
          <a:xfrm>
            <a:off x="2728794" y="2632649"/>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5392011" y="1131307"/>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
        <p:nvSpPr>
          <p:cNvPr id="17" name="Rectangle 16"/>
          <p:cNvSpPr/>
          <p:nvPr/>
        </p:nvSpPr>
        <p:spPr>
          <a:xfrm>
            <a:off x="0" y="1681089"/>
            <a:ext cx="9144000" cy="442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18049" y="1892103"/>
            <a:ext cx="3347904"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Value-Added is displayed on a </a:t>
            </a:r>
          </a:p>
          <a:p>
            <a:r>
              <a:rPr lang="en-US" dirty="0" smtClean="0"/>
              <a:t>1-5 scale for reporting purposes.</a:t>
            </a:r>
          </a:p>
          <a:p>
            <a:endParaRPr lang="en-US" dirty="0" smtClean="0"/>
          </a:p>
          <a:p>
            <a:r>
              <a:rPr lang="en-US" dirty="0" smtClean="0"/>
              <a:t>About 95% of estimates will fall between 1 and 5 on the scale.</a:t>
            </a:r>
          </a:p>
        </p:txBody>
      </p:sp>
      <p:sp>
        <p:nvSpPr>
          <p:cNvPr id="18" name="Up Arrow Callout 17"/>
          <p:cNvSpPr/>
          <p:nvPr/>
        </p:nvSpPr>
        <p:spPr>
          <a:xfrm>
            <a:off x="5064368" y="1695156"/>
            <a:ext cx="2504049" cy="4579035"/>
          </a:xfrm>
          <a:prstGeom prst="upArrowCallout">
            <a:avLst>
              <a:gd name="adj1" fmla="val 25000"/>
              <a:gd name="adj2" fmla="val 25000"/>
              <a:gd name="adj3" fmla="val 25000"/>
              <a:gd name="adj4" fmla="val 79877"/>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3.0 represents meeting predicted growth for your students.</a:t>
            </a:r>
          </a:p>
          <a:p>
            <a:pPr algn="ctr"/>
            <a:endParaRPr lang="en-US" b="1" dirty="0" smtClean="0"/>
          </a:p>
          <a:p>
            <a:pPr algn="ctr"/>
            <a:r>
              <a:rPr lang="en-US" b="1" dirty="0" smtClean="0"/>
              <a:t>Since predictions are based on the actual performance of students in your state, 3.0 also represents the state average growth for students similar to yours. </a:t>
            </a:r>
            <a:endParaRPr lang="en-US" b="1" dirty="0"/>
          </a:p>
        </p:txBody>
      </p:sp>
      <p:sp>
        <p:nvSpPr>
          <p:cNvPr id="19" name="Up Arrow Callout 18"/>
          <p:cNvSpPr/>
          <p:nvPr/>
        </p:nvSpPr>
        <p:spPr>
          <a:xfrm>
            <a:off x="3641210" y="1692810"/>
            <a:ext cx="2504049" cy="3244950"/>
          </a:xfrm>
          <a:prstGeom prst="upArrowCallout">
            <a:avLst>
              <a:gd name="adj1" fmla="val 25000"/>
              <a:gd name="adj2" fmla="val 25000"/>
              <a:gd name="adj3" fmla="val 25000"/>
              <a:gd name="adj4" fmla="val 71423"/>
            </a:avLst>
          </a:prstGeom>
          <a:gradFill flip="none" rotWithShape="1">
            <a:gsLst>
              <a:gs pos="25000">
                <a:srgbClr val="9F5C49"/>
              </a:gs>
              <a:gs pos="100000">
                <a:srgbClr val="CEB904"/>
              </a:gs>
            </a:gsLst>
            <a:lin ang="0" scaled="1"/>
            <a:tileRect/>
          </a:gra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Numbers lower than 3.0 represent growth that did not meet prediction.</a:t>
            </a:r>
          </a:p>
          <a:p>
            <a:pPr algn="ctr"/>
            <a:endParaRPr lang="en-US" b="1" dirty="0" smtClean="0"/>
          </a:p>
          <a:p>
            <a:pPr algn="ctr"/>
            <a:r>
              <a:rPr lang="en-US" b="1" dirty="0" smtClean="0"/>
              <a:t>Students are still learning, but at a rate slower than predicted.</a:t>
            </a:r>
            <a:endParaRPr lang="en-US" b="1" dirty="0"/>
          </a:p>
        </p:txBody>
      </p:sp>
      <p:sp>
        <p:nvSpPr>
          <p:cNvPr id="20" name="Up Arrow Callout 19"/>
          <p:cNvSpPr/>
          <p:nvPr/>
        </p:nvSpPr>
        <p:spPr>
          <a:xfrm>
            <a:off x="6487548" y="1690468"/>
            <a:ext cx="2504049" cy="3244950"/>
          </a:xfrm>
          <a:prstGeom prst="upArrowCallout">
            <a:avLst>
              <a:gd name="adj1" fmla="val 25000"/>
              <a:gd name="adj2" fmla="val 25000"/>
              <a:gd name="adj3" fmla="val 25000"/>
              <a:gd name="adj4" fmla="val 71423"/>
            </a:avLst>
          </a:prstGeom>
          <a:gradFill>
            <a:gsLst>
              <a:gs pos="25000">
                <a:srgbClr val="708F4D"/>
              </a:gs>
              <a:gs pos="100000">
                <a:srgbClr val="74A0DC"/>
              </a:gs>
            </a:gsLst>
            <a:lin ang="0" scaled="1"/>
          </a:gra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Numbers higher than 3.0 represent growth that beat prediction.</a:t>
            </a:r>
          </a:p>
          <a:p>
            <a:pPr algn="ctr"/>
            <a:endParaRPr lang="en-US" b="1" dirty="0" smtClean="0"/>
          </a:p>
          <a:p>
            <a:pPr algn="ctr"/>
            <a:r>
              <a:rPr lang="en-US" b="1" dirty="0" smtClean="0"/>
              <a:t>Students are learning at a rate faster than predicted.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xit" presetSubtype="0" fill="hold" grpId="0"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1-row.png"/>
          <p:cNvPicPr>
            <a:picLocks noChangeAspect="1"/>
          </p:cNvPicPr>
          <p:nvPr/>
        </p:nvPicPr>
        <p:blipFill>
          <a:blip r:embed="rId2" cstate="print"/>
          <a:stretch>
            <a:fillRect/>
          </a:stretch>
        </p:blipFill>
        <p:spPr>
          <a:xfrm>
            <a:off x="194306" y="757314"/>
            <a:ext cx="8741963" cy="2717293"/>
          </a:xfrm>
          <a:prstGeom prst="rect">
            <a:avLst/>
          </a:prstGeom>
        </p:spPr>
      </p:pic>
      <p:sp>
        <p:nvSpPr>
          <p:cNvPr id="15" name="Teardrop 14"/>
          <p:cNvSpPr/>
          <p:nvPr/>
        </p:nvSpPr>
        <p:spPr>
          <a:xfrm rot="8100000">
            <a:off x="7025907" y="2696585"/>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24261" y="2649582"/>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7" name="TextBox 6"/>
          <p:cNvSpPr txBox="1"/>
          <p:nvPr/>
        </p:nvSpPr>
        <p:spPr>
          <a:xfrm>
            <a:off x="6986441" y="2733784"/>
            <a:ext cx="612668" cy="461665"/>
          </a:xfrm>
          <a:prstGeom prst="rect">
            <a:avLst/>
          </a:prstGeom>
          <a:noFill/>
        </p:spPr>
        <p:txBody>
          <a:bodyPr wrap="none" rtlCol="0">
            <a:spAutoFit/>
          </a:bodyPr>
          <a:lstStyle/>
          <a:p>
            <a:pPr algn="ctr"/>
            <a:r>
              <a:rPr lang="en-US" sz="2400" b="1" dirty="0" smtClean="0"/>
              <a:t>3.8</a:t>
            </a:r>
            <a:endParaRPr lang="en-US" sz="2400" b="1" dirty="0"/>
          </a:p>
        </p:txBody>
      </p:sp>
      <p:cxnSp>
        <p:nvCxnSpPr>
          <p:cNvPr id="8" name="Straight Connector 7"/>
          <p:cNvCxnSpPr/>
          <p:nvPr/>
        </p:nvCxnSpPr>
        <p:spPr>
          <a:xfrm>
            <a:off x="6617737" y="3379648"/>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rot="5400000">
            <a:off x="7141417" y="2972362"/>
            <a:ext cx="400050" cy="141732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6107002" y="3886088"/>
            <a:ext cx="2464906" cy="369332"/>
          </a:xfrm>
          <a:prstGeom prst="rect">
            <a:avLst/>
          </a:prstGeom>
          <a:noFill/>
        </p:spPr>
        <p:txBody>
          <a:bodyPr wrap="none" rtlCol="0">
            <a:spAutoFit/>
          </a:bodyPr>
          <a:lstStyle/>
          <a:p>
            <a:r>
              <a:rPr lang="en-US" dirty="0" smtClean="0"/>
              <a:t>95% Confidence Interval</a:t>
            </a:r>
            <a:endParaRPr lang="en-US" dirty="0"/>
          </a:p>
        </p:txBody>
      </p:sp>
      <p:sp>
        <p:nvSpPr>
          <p:cNvPr id="11" name="TextBox 10"/>
          <p:cNvSpPr txBox="1"/>
          <p:nvPr/>
        </p:nvSpPr>
        <p:spPr>
          <a:xfrm>
            <a:off x="2728794" y="2632649"/>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2" name="TextBox 11"/>
          <p:cNvSpPr txBox="1"/>
          <p:nvPr/>
        </p:nvSpPr>
        <p:spPr>
          <a:xfrm>
            <a:off x="203199" y="1730476"/>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3" name="TextBox 12"/>
          <p:cNvSpPr txBox="1"/>
          <p:nvPr/>
        </p:nvSpPr>
        <p:spPr>
          <a:xfrm>
            <a:off x="266007" y="4236098"/>
            <a:ext cx="8526780" cy="1938992"/>
          </a:xfrm>
          <a:prstGeom prst="rect">
            <a:avLst/>
          </a:prstGeom>
          <a:noFill/>
        </p:spPr>
        <p:txBody>
          <a:bodyPr wrap="square" rtlCol="0">
            <a:spAutoFit/>
          </a:bodyPr>
          <a:lstStyle/>
          <a:p>
            <a:r>
              <a:rPr lang="en-US" sz="2000" dirty="0" smtClean="0">
                <a:latin typeface="+mn-lt"/>
              </a:rPr>
              <a:t>Value-Added estimates are provided with a confidence interval.</a:t>
            </a:r>
            <a:br>
              <a:rPr lang="en-US" sz="2000" dirty="0" smtClean="0">
                <a:latin typeface="+mn-lt"/>
              </a:rPr>
            </a:br>
            <a:endParaRPr lang="en-US" sz="2000" dirty="0" smtClean="0">
              <a:latin typeface="+mn-lt"/>
            </a:endParaRPr>
          </a:p>
          <a:p>
            <a:r>
              <a:rPr lang="en-US" sz="2000" dirty="0" smtClean="0">
                <a:latin typeface="+mn-lt"/>
              </a:rPr>
              <a:t>Based on the data available for these thirty 4</a:t>
            </a:r>
            <a:r>
              <a:rPr lang="en-US" sz="2000" baseline="30000" dirty="0" smtClean="0">
                <a:latin typeface="+mn-lt"/>
              </a:rPr>
              <a:t>th</a:t>
            </a:r>
            <a:r>
              <a:rPr lang="en-US" sz="2000" dirty="0" smtClean="0">
                <a:latin typeface="+mn-lt"/>
              </a:rPr>
              <a:t> Grade Reading students, we are 95% confident that the true Value-Added lies between the endpoints of this confidence interval (between 3.2 and 4.4 in this example), with the most likely estimate being 3.8.</a:t>
            </a:r>
            <a:endParaRPr lang="en-US" sz="2000" dirty="0">
              <a:latin typeface="+mn-lt"/>
            </a:endParaRPr>
          </a:p>
        </p:txBody>
      </p:sp>
      <p:sp>
        <p:nvSpPr>
          <p:cNvPr id="14" name="TextBox 13"/>
          <p:cNvSpPr txBox="1"/>
          <p:nvPr/>
        </p:nvSpPr>
        <p:spPr>
          <a:xfrm>
            <a:off x="5392011" y="1131307"/>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3-row.png"/>
          <p:cNvPicPr>
            <a:picLocks noChangeAspect="1"/>
          </p:cNvPicPr>
          <p:nvPr/>
        </p:nvPicPr>
        <p:blipFill>
          <a:blip r:embed="rId2" cstate="print"/>
          <a:stretch>
            <a:fillRect/>
          </a:stretch>
        </p:blipFill>
        <p:spPr>
          <a:xfrm>
            <a:off x="3686175" y="1229493"/>
            <a:ext cx="5237696" cy="2649402"/>
          </a:xfrm>
          <a:prstGeom prst="rect">
            <a:avLst/>
          </a:prstGeom>
        </p:spPr>
      </p:pic>
      <p:pic>
        <p:nvPicPr>
          <p:cNvPr id="28" name="Picture 27" descr="3-row.png"/>
          <p:cNvPicPr>
            <a:picLocks noChangeAspect="1"/>
          </p:cNvPicPr>
          <p:nvPr/>
        </p:nvPicPr>
        <p:blipFill>
          <a:blip r:embed="rId2" cstate="print"/>
          <a:stretch>
            <a:fillRect/>
          </a:stretch>
        </p:blipFill>
        <p:spPr>
          <a:xfrm>
            <a:off x="3690864" y="3984416"/>
            <a:ext cx="5237696" cy="2649402"/>
          </a:xfrm>
          <a:prstGeom prst="rect">
            <a:avLst/>
          </a:prstGeom>
        </p:spPr>
      </p:pic>
      <p:sp>
        <p:nvSpPr>
          <p:cNvPr id="47" name="Teardrop 46"/>
          <p:cNvSpPr/>
          <p:nvPr/>
        </p:nvSpPr>
        <p:spPr>
          <a:xfrm rot="8100000">
            <a:off x="6038580" y="6070433"/>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ardrop 47"/>
          <p:cNvSpPr/>
          <p:nvPr/>
        </p:nvSpPr>
        <p:spPr>
          <a:xfrm rot="8100000">
            <a:off x="6035453" y="5580994"/>
            <a:ext cx="368889" cy="368889"/>
          </a:xfrm>
          <a:prstGeom prst="teardrop">
            <a:avLst/>
          </a:prstGeom>
          <a:solidFill>
            <a:srgbClr val="C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ardrop 48"/>
          <p:cNvSpPr/>
          <p:nvPr/>
        </p:nvSpPr>
        <p:spPr>
          <a:xfrm rot="8100000">
            <a:off x="8314259" y="3345965"/>
            <a:ext cx="366684" cy="366684"/>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56584"/>
            <a:ext cx="8229600" cy="1143000"/>
          </a:xfrm>
        </p:spPr>
        <p:txBody>
          <a:bodyPr/>
          <a:lstStyle/>
          <a:p>
            <a:r>
              <a:rPr lang="en-US" dirty="0" smtClean="0"/>
              <a:t>Confidence Intervals</a:t>
            </a:r>
            <a:endParaRPr lang="en-US" dirty="0"/>
          </a:p>
        </p:txBody>
      </p:sp>
      <p:sp>
        <p:nvSpPr>
          <p:cNvPr id="5" name="TextBox 4"/>
          <p:cNvSpPr txBox="1"/>
          <p:nvPr/>
        </p:nvSpPr>
        <p:spPr>
          <a:xfrm>
            <a:off x="3696110" y="2371995"/>
            <a:ext cx="1320103" cy="369332"/>
          </a:xfrm>
          <a:prstGeom prst="rect">
            <a:avLst/>
          </a:prstGeom>
          <a:noFill/>
        </p:spPr>
        <p:txBody>
          <a:bodyPr wrap="square" rtlCol="0">
            <a:spAutoFit/>
          </a:bodyPr>
          <a:lstStyle/>
          <a:p>
            <a:r>
              <a:rPr lang="en-US" dirty="0" smtClean="0">
                <a:latin typeface="+mn-lt"/>
                <a:cs typeface="Arial" pitchFamily="34" charset="0"/>
              </a:rPr>
              <a:t>Grade 3</a:t>
            </a:r>
            <a:endParaRPr lang="en-US" dirty="0">
              <a:latin typeface="+mn-lt"/>
              <a:cs typeface="Arial" pitchFamily="34" charset="0"/>
            </a:endParaRPr>
          </a:p>
        </p:txBody>
      </p:sp>
      <p:sp>
        <p:nvSpPr>
          <p:cNvPr id="6" name="Teardrop 5"/>
          <p:cNvSpPr/>
          <p:nvPr/>
        </p:nvSpPr>
        <p:spPr>
          <a:xfrm rot="8100000">
            <a:off x="8297739" y="2314155"/>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251575" y="2319672"/>
            <a:ext cx="447559" cy="338554"/>
          </a:xfrm>
          <a:prstGeom prst="rect">
            <a:avLst/>
          </a:prstGeom>
          <a:noFill/>
        </p:spPr>
        <p:txBody>
          <a:bodyPr wrap="none" rtlCol="0">
            <a:spAutoFit/>
          </a:bodyPr>
          <a:lstStyle/>
          <a:p>
            <a:pPr algn="ctr"/>
            <a:r>
              <a:rPr lang="en-US" sz="1600" b="1" dirty="0" smtClean="0">
                <a:latin typeface="+mn-lt"/>
              </a:rPr>
              <a:t>4.5</a:t>
            </a:r>
            <a:endParaRPr lang="en-US" sz="1600" b="1" dirty="0">
              <a:latin typeface="+mn-lt"/>
            </a:endParaRPr>
          </a:p>
        </p:txBody>
      </p:sp>
      <p:cxnSp>
        <p:nvCxnSpPr>
          <p:cNvPr id="8" name="Straight Connector 7"/>
          <p:cNvCxnSpPr/>
          <p:nvPr/>
        </p:nvCxnSpPr>
        <p:spPr>
          <a:xfrm>
            <a:off x="7040880" y="2787736"/>
            <a:ext cx="18076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67194" y="2364587"/>
            <a:ext cx="418704" cy="369332"/>
          </a:xfrm>
          <a:prstGeom prst="rect">
            <a:avLst/>
          </a:prstGeom>
          <a:noFill/>
        </p:spPr>
        <p:txBody>
          <a:bodyPr wrap="none" rtlCol="0">
            <a:spAutoFit/>
          </a:bodyPr>
          <a:lstStyle/>
          <a:p>
            <a:r>
              <a:rPr lang="en-US" dirty="0" smtClean="0">
                <a:latin typeface="+mn-lt"/>
                <a:cs typeface="Arial" pitchFamily="34" charset="0"/>
              </a:rPr>
              <a:t>13</a:t>
            </a:r>
            <a:endParaRPr lang="en-US" dirty="0">
              <a:latin typeface="+mn-lt"/>
              <a:cs typeface="Arial" pitchFamily="34" charset="0"/>
            </a:endParaRPr>
          </a:p>
        </p:txBody>
      </p:sp>
      <p:sp>
        <p:nvSpPr>
          <p:cNvPr id="10" name="TextBox 9"/>
          <p:cNvSpPr txBox="1"/>
          <p:nvPr/>
        </p:nvSpPr>
        <p:spPr>
          <a:xfrm>
            <a:off x="3698873" y="1806370"/>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11" name="TextBox 10"/>
          <p:cNvSpPr txBox="1"/>
          <p:nvPr/>
        </p:nvSpPr>
        <p:spPr>
          <a:xfrm>
            <a:off x="3692645" y="2876826"/>
            <a:ext cx="1320103" cy="369332"/>
          </a:xfrm>
          <a:prstGeom prst="rect">
            <a:avLst/>
          </a:prstGeom>
          <a:noFill/>
        </p:spPr>
        <p:txBody>
          <a:bodyPr wrap="square" rtlCol="0">
            <a:spAutoFit/>
          </a:bodyPr>
          <a:lstStyle/>
          <a:p>
            <a:r>
              <a:rPr lang="en-US" dirty="0" smtClean="0">
                <a:latin typeface="+mn-lt"/>
                <a:cs typeface="Arial" pitchFamily="34" charset="0"/>
              </a:rPr>
              <a:t>Grade 4</a:t>
            </a:r>
            <a:endParaRPr lang="en-US" dirty="0">
              <a:latin typeface="+mn-lt"/>
              <a:cs typeface="Arial" pitchFamily="34" charset="0"/>
            </a:endParaRPr>
          </a:p>
        </p:txBody>
      </p:sp>
      <p:sp>
        <p:nvSpPr>
          <p:cNvPr id="12" name="TextBox 11"/>
          <p:cNvSpPr txBox="1"/>
          <p:nvPr/>
        </p:nvSpPr>
        <p:spPr>
          <a:xfrm>
            <a:off x="5163729" y="2869418"/>
            <a:ext cx="418704" cy="369332"/>
          </a:xfrm>
          <a:prstGeom prst="rect">
            <a:avLst/>
          </a:prstGeom>
          <a:noFill/>
        </p:spPr>
        <p:txBody>
          <a:bodyPr wrap="none" rtlCol="0">
            <a:spAutoFit/>
          </a:bodyPr>
          <a:lstStyle/>
          <a:p>
            <a:r>
              <a:rPr lang="en-US" dirty="0" smtClean="0">
                <a:latin typeface="+mn-lt"/>
                <a:cs typeface="Arial" pitchFamily="34" charset="0"/>
              </a:rPr>
              <a:t>36</a:t>
            </a:r>
            <a:endParaRPr lang="en-US" dirty="0">
              <a:latin typeface="+mn-lt"/>
              <a:cs typeface="Arial" pitchFamily="34" charset="0"/>
            </a:endParaRPr>
          </a:p>
        </p:txBody>
      </p:sp>
      <p:sp>
        <p:nvSpPr>
          <p:cNvPr id="13" name="TextBox 12"/>
          <p:cNvSpPr txBox="1"/>
          <p:nvPr/>
        </p:nvSpPr>
        <p:spPr>
          <a:xfrm>
            <a:off x="3690046" y="3382523"/>
            <a:ext cx="1320103" cy="369332"/>
          </a:xfrm>
          <a:prstGeom prst="rect">
            <a:avLst/>
          </a:prstGeom>
          <a:noFill/>
        </p:spPr>
        <p:txBody>
          <a:bodyPr wrap="square" rtlCol="0">
            <a:spAutoFit/>
          </a:bodyPr>
          <a:lstStyle/>
          <a:p>
            <a:r>
              <a:rPr lang="en-US" dirty="0" smtClean="0">
                <a:latin typeface="+mn-lt"/>
                <a:cs typeface="Arial" pitchFamily="34" charset="0"/>
              </a:rPr>
              <a:t>Grade 5</a:t>
            </a:r>
            <a:endParaRPr lang="en-US" dirty="0">
              <a:latin typeface="+mn-lt"/>
              <a:cs typeface="Arial" pitchFamily="34" charset="0"/>
            </a:endParaRPr>
          </a:p>
        </p:txBody>
      </p:sp>
      <p:sp>
        <p:nvSpPr>
          <p:cNvPr id="14" name="TextBox 13"/>
          <p:cNvSpPr txBox="1"/>
          <p:nvPr/>
        </p:nvSpPr>
        <p:spPr>
          <a:xfrm>
            <a:off x="5170655" y="3384640"/>
            <a:ext cx="418704" cy="369332"/>
          </a:xfrm>
          <a:prstGeom prst="rect">
            <a:avLst/>
          </a:prstGeom>
          <a:noFill/>
        </p:spPr>
        <p:txBody>
          <a:bodyPr wrap="none" rtlCol="0">
            <a:spAutoFit/>
          </a:bodyPr>
          <a:lstStyle/>
          <a:p>
            <a:r>
              <a:rPr lang="en-US" dirty="0" smtClean="0">
                <a:latin typeface="+mn-lt"/>
                <a:cs typeface="Arial" pitchFamily="34" charset="0"/>
              </a:rPr>
              <a:t>84</a:t>
            </a:r>
            <a:endParaRPr lang="en-US" dirty="0">
              <a:latin typeface="+mn-lt"/>
              <a:cs typeface="Arial" pitchFamily="34" charset="0"/>
            </a:endParaRPr>
          </a:p>
        </p:txBody>
      </p:sp>
      <p:sp>
        <p:nvSpPr>
          <p:cNvPr id="15" name="Teardrop 14"/>
          <p:cNvSpPr/>
          <p:nvPr/>
        </p:nvSpPr>
        <p:spPr>
          <a:xfrm rot="8100000">
            <a:off x="8313257" y="2834855"/>
            <a:ext cx="368889" cy="368889"/>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267093" y="2840372"/>
            <a:ext cx="447559" cy="338554"/>
          </a:xfrm>
          <a:prstGeom prst="rect">
            <a:avLst/>
          </a:prstGeom>
          <a:noFill/>
        </p:spPr>
        <p:txBody>
          <a:bodyPr wrap="none" rtlCol="0">
            <a:spAutoFit/>
          </a:bodyPr>
          <a:lstStyle/>
          <a:p>
            <a:pPr algn="ctr"/>
            <a:r>
              <a:rPr lang="en-US" sz="1600" b="1" dirty="0" smtClean="0">
                <a:latin typeface="+mn-lt"/>
              </a:rPr>
              <a:t>4.5</a:t>
            </a:r>
            <a:endParaRPr lang="en-US" sz="1600" b="1" dirty="0">
              <a:latin typeface="+mn-lt"/>
            </a:endParaRPr>
          </a:p>
        </p:txBody>
      </p:sp>
      <p:cxnSp>
        <p:nvCxnSpPr>
          <p:cNvPr id="17" name="Straight Connector 16"/>
          <p:cNvCxnSpPr/>
          <p:nvPr/>
        </p:nvCxnSpPr>
        <p:spPr>
          <a:xfrm>
            <a:off x="7723163" y="3308436"/>
            <a:ext cx="1132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265663" y="3335672"/>
            <a:ext cx="447559" cy="338554"/>
          </a:xfrm>
          <a:prstGeom prst="rect">
            <a:avLst/>
          </a:prstGeom>
          <a:noFill/>
        </p:spPr>
        <p:txBody>
          <a:bodyPr wrap="none" rtlCol="0">
            <a:spAutoFit/>
          </a:bodyPr>
          <a:lstStyle/>
          <a:p>
            <a:pPr algn="ctr"/>
            <a:r>
              <a:rPr lang="en-US" sz="1600" b="1" dirty="0" smtClean="0">
                <a:latin typeface="+mn-lt"/>
              </a:rPr>
              <a:t>4.5</a:t>
            </a:r>
            <a:endParaRPr lang="en-US" sz="1600" b="1" dirty="0">
              <a:latin typeface="+mn-lt"/>
            </a:endParaRPr>
          </a:p>
        </p:txBody>
      </p:sp>
      <p:cxnSp>
        <p:nvCxnSpPr>
          <p:cNvPr id="20" name="Straight Connector 19"/>
          <p:cNvCxnSpPr/>
          <p:nvPr/>
        </p:nvCxnSpPr>
        <p:spPr>
          <a:xfrm>
            <a:off x="8166295" y="3803736"/>
            <a:ext cx="689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01956" y="1483444"/>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29" name="TextBox 28"/>
          <p:cNvSpPr txBox="1"/>
          <p:nvPr/>
        </p:nvSpPr>
        <p:spPr>
          <a:xfrm>
            <a:off x="3700799" y="5126918"/>
            <a:ext cx="1320103" cy="369332"/>
          </a:xfrm>
          <a:prstGeom prst="rect">
            <a:avLst/>
          </a:prstGeom>
          <a:noFill/>
        </p:spPr>
        <p:txBody>
          <a:bodyPr wrap="square" rtlCol="0">
            <a:spAutoFit/>
          </a:bodyPr>
          <a:lstStyle/>
          <a:p>
            <a:r>
              <a:rPr lang="en-US" dirty="0" smtClean="0">
                <a:latin typeface="+mn-lt"/>
                <a:cs typeface="Arial" pitchFamily="34" charset="0"/>
              </a:rPr>
              <a:t>Grade 3</a:t>
            </a:r>
            <a:endParaRPr lang="en-US" dirty="0">
              <a:latin typeface="+mn-lt"/>
              <a:cs typeface="Arial" pitchFamily="34" charset="0"/>
            </a:endParaRPr>
          </a:p>
        </p:txBody>
      </p:sp>
      <p:sp>
        <p:nvSpPr>
          <p:cNvPr id="30" name="Teardrop 29"/>
          <p:cNvSpPr/>
          <p:nvPr/>
        </p:nvSpPr>
        <p:spPr>
          <a:xfrm rot="8100000">
            <a:off x="6023412" y="5069078"/>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5977248" y="5074595"/>
            <a:ext cx="447559" cy="338554"/>
          </a:xfrm>
          <a:prstGeom prst="rect">
            <a:avLst/>
          </a:prstGeom>
          <a:noFill/>
        </p:spPr>
        <p:txBody>
          <a:bodyPr wrap="none" rtlCol="0">
            <a:spAutoFit/>
          </a:bodyPr>
          <a:lstStyle/>
          <a:p>
            <a:pPr algn="ctr"/>
            <a:r>
              <a:rPr lang="en-US" sz="1600" b="1" dirty="0" smtClean="0">
                <a:latin typeface="+mn-lt"/>
              </a:rPr>
              <a:t>1.5</a:t>
            </a:r>
            <a:endParaRPr lang="en-US" sz="1600" b="1" dirty="0">
              <a:latin typeface="+mn-lt"/>
            </a:endParaRPr>
          </a:p>
        </p:txBody>
      </p:sp>
      <p:cxnSp>
        <p:nvCxnSpPr>
          <p:cNvPr id="32" name="Straight Connector 31"/>
          <p:cNvCxnSpPr/>
          <p:nvPr/>
        </p:nvCxnSpPr>
        <p:spPr>
          <a:xfrm>
            <a:off x="5863873" y="5535625"/>
            <a:ext cx="18076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71883" y="5119510"/>
            <a:ext cx="418704" cy="369332"/>
          </a:xfrm>
          <a:prstGeom prst="rect">
            <a:avLst/>
          </a:prstGeom>
          <a:noFill/>
        </p:spPr>
        <p:txBody>
          <a:bodyPr wrap="none" rtlCol="0">
            <a:spAutoFit/>
          </a:bodyPr>
          <a:lstStyle/>
          <a:p>
            <a:r>
              <a:rPr lang="en-US" dirty="0" smtClean="0">
                <a:latin typeface="+mn-lt"/>
                <a:cs typeface="Arial" pitchFamily="34" charset="0"/>
              </a:rPr>
              <a:t>13</a:t>
            </a:r>
            <a:endParaRPr lang="en-US" dirty="0">
              <a:latin typeface="+mn-lt"/>
              <a:cs typeface="Arial" pitchFamily="34" charset="0"/>
            </a:endParaRPr>
          </a:p>
        </p:txBody>
      </p:sp>
      <p:sp>
        <p:nvSpPr>
          <p:cNvPr id="35" name="TextBox 34"/>
          <p:cNvSpPr txBox="1"/>
          <p:nvPr/>
        </p:nvSpPr>
        <p:spPr>
          <a:xfrm>
            <a:off x="3697334" y="5631749"/>
            <a:ext cx="1320103" cy="369332"/>
          </a:xfrm>
          <a:prstGeom prst="rect">
            <a:avLst/>
          </a:prstGeom>
          <a:noFill/>
        </p:spPr>
        <p:txBody>
          <a:bodyPr wrap="square" rtlCol="0">
            <a:spAutoFit/>
          </a:bodyPr>
          <a:lstStyle/>
          <a:p>
            <a:r>
              <a:rPr lang="en-US" dirty="0" smtClean="0">
                <a:latin typeface="+mn-lt"/>
                <a:cs typeface="Arial" pitchFamily="34" charset="0"/>
              </a:rPr>
              <a:t>Grade 4</a:t>
            </a:r>
            <a:endParaRPr lang="en-US" dirty="0">
              <a:latin typeface="+mn-lt"/>
              <a:cs typeface="Arial" pitchFamily="34" charset="0"/>
            </a:endParaRPr>
          </a:p>
        </p:txBody>
      </p:sp>
      <p:sp>
        <p:nvSpPr>
          <p:cNvPr id="36" name="TextBox 35"/>
          <p:cNvSpPr txBox="1"/>
          <p:nvPr/>
        </p:nvSpPr>
        <p:spPr>
          <a:xfrm>
            <a:off x="5168418" y="5624341"/>
            <a:ext cx="418704" cy="369332"/>
          </a:xfrm>
          <a:prstGeom prst="rect">
            <a:avLst/>
          </a:prstGeom>
          <a:noFill/>
        </p:spPr>
        <p:txBody>
          <a:bodyPr wrap="none" rtlCol="0">
            <a:spAutoFit/>
          </a:bodyPr>
          <a:lstStyle/>
          <a:p>
            <a:r>
              <a:rPr lang="en-US" dirty="0" smtClean="0">
                <a:latin typeface="+mn-lt"/>
                <a:cs typeface="Arial" pitchFamily="34" charset="0"/>
              </a:rPr>
              <a:t>36</a:t>
            </a:r>
            <a:endParaRPr lang="en-US" dirty="0">
              <a:latin typeface="+mn-lt"/>
              <a:cs typeface="Arial" pitchFamily="34" charset="0"/>
            </a:endParaRPr>
          </a:p>
        </p:txBody>
      </p:sp>
      <p:sp>
        <p:nvSpPr>
          <p:cNvPr id="37" name="TextBox 36"/>
          <p:cNvSpPr txBox="1"/>
          <p:nvPr/>
        </p:nvSpPr>
        <p:spPr>
          <a:xfrm>
            <a:off x="3694735" y="6137446"/>
            <a:ext cx="1320103" cy="369332"/>
          </a:xfrm>
          <a:prstGeom prst="rect">
            <a:avLst/>
          </a:prstGeom>
          <a:noFill/>
        </p:spPr>
        <p:txBody>
          <a:bodyPr wrap="square" rtlCol="0">
            <a:spAutoFit/>
          </a:bodyPr>
          <a:lstStyle/>
          <a:p>
            <a:r>
              <a:rPr lang="en-US" dirty="0" smtClean="0">
                <a:latin typeface="+mn-lt"/>
                <a:cs typeface="Arial" pitchFamily="34" charset="0"/>
              </a:rPr>
              <a:t>Grade 5</a:t>
            </a:r>
            <a:endParaRPr lang="en-US" dirty="0">
              <a:latin typeface="+mn-lt"/>
              <a:cs typeface="Arial" pitchFamily="34" charset="0"/>
            </a:endParaRPr>
          </a:p>
        </p:txBody>
      </p:sp>
      <p:sp>
        <p:nvSpPr>
          <p:cNvPr id="38" name="TextBox 37"/>
          <p:cNvSpPr txBox="1"/>
          <p:nvPr/>
        </p:nvSpPr>
        <p:spPr>
          <a:xfrm>
            <a:off x="5175344" y="6139563"/>
            <a:ext cx="418704" cy="369332"/>
          </a:xfrm>
          <a:prstGeom prst="rect">
            <a:avLst/>
          </a:prstGeom>
          <a:noFill/>
        </p:spPr>
        <p:txBody>
          <a:bodyPr wrap="none" rtlCol="0">
            <a:spAutoFit/>
          </a:bodyPr>
          <a:lstStyle/>
          <a:p>
            <a:r>
              <a:rPr lang="en-US" dirty="0" smtClean="0">
                <a:latin typeface="+mn-lt"/>
                <a:cs typeface="Arial" pitchFamily="34" charset="0"/>
              </a:rPr>
              <a:t>84</a:t>
            </a:r>
            <a:endParaRPr lang="en-US" dirty="0">
              <a:latin typeface="+mn-lt"/>
              <a:cs typeface="Arial" pitchFamily="34" charset="0"/>
            </a:endParaRPr>
          </a:p>
        </p:txBody>
      </p:sp>
      <p:sp>
        <p:nvSpPr>
          <p:cNvPr id="40" name="TextBox 39"/>
          <p:cNvSpPr txBox="1"/>
          <p:nvPr/>
        </p:nvSpPr>
        <p:spPr>
          <a:xfrm>
            <a:off x="5992766" y="5595295"/>
            <a:ext cx="447559" cy="338554"/>
          </a:xfrm>
          <a:prstGeom prst="rect">
            <a:avLst/>
          </a:prstGeom>
          <a:noFill/>
        </p:spPr>
        <p:txBody>
          <a:bodyPr wrap="none" rtlCol="0">
            <a:spAutoFit/>
          </a:bodyPr>
          <a:lstStyle/>
          <a:p>
            <a:pPr algn="ctr"/>
            <a:r>
              <a:rPr lang="en-US" sz="1600" b="1" dirty="0" smtClean="0">
                <a:latin typeface="+mn-lt"/>
              </a:rPr>
              <a:t>1.5</a:t>
            </a:r>
            <a:endParaRPr lang="en-US" sz="1600" b="1" dirty="0">
              <a:latin typeface="+mn-lt"/>
            </a:endParaRPr>
          </a:p>
        </p:txBody>
      </p:sp>
      <p:cxnSp>
        <p:nvCxnSpPr>
          <p:cNvPr id="41" name="Straight Connector 40"/>
          <p:cNvCxnSpPr/>
          <p:nvPr/>
        </p:nvCxnSpPr>
        <p:spPr>
          <a:xfrm>
            <a:off x="5856849" y="6049291"/>
            <a:ext cx="1132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991336" y="6090595"/>
            <a:ext cx="447559" cy="338554"/>
          </a:xfrm>
          <a:prstGeom prst="rect">
            <a:avLst/>
          </a:prstGeom>
          <a:noFill/>
        </p:spPr>
        <p:txBody>
          <a:bodyPr wrap="none" rtlCol="0">
            <a:spAutoFit/>
          </a:bodyPr>
          <a:lstStyle/>
          <a:p>
            <a:pPr algn="ctr"/>
            <a:r>
              <a:rPr lang="en-US" sz="1600" b="1" dirty="0" smtClean="0">
                <a:latin typeface="+mn-lt"/>
              </a:rPr>
              <a:t>1.5</a:t>
            </a:r>
            <a:endParaRPr lang="en-US" sz="1600" b="1" dirty="0">
              <a:latin typeface="+mn-lt"/>
            </a:endParaRPr>
          </a:p>
        </p:txBody>
      </p:sp>
      <p:cxnSp>
        <p:nvCxnSpPr>
          <p:cNvPr id="44" name="Straight Connector 43"/>
          <p:cNvCxnSpPr/>
          <p:nvPr/>
        </p:nvCxnSpPr>
        <p:spPr>
          <a:xfrm>
            <a:off x="5863883" y="6544591"/>
            <a:ext cx="689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806645" y="4238367"/>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46" name="TextBox 45"/>
          <p:cNvSpPr txBox="1"/>
          <p:nvPr/>
        </p:nvSpPr>
        <p:spPr>
          <a:xfrm>
            <a:off x="3698874" y="4577714"/>
            <a:ext cx="879477" cy="369332"/>
          </a:xfrm>
          <a:prstGeom prst="rect">
            <a:avLst/>
          </a:prstGeom>
          <a:solidFill>
            <a:schemeClr val="accent6">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50" name="TextBox 49"/>
          <p:cNvSpPr txBox="1"/>
          <p:nvPr/>
        </p:nvSpPr>
        <p:spPr>
          <a:xfrm>
            <a:off x="322277" y="1352221"/>
            <a:ext cx="3082105" cy="4524315"/>
          </a:xfrm>
          <a:prstGeom prst="rect">
            <a:avLst/>
          </a:prstGeom>
          <a:noFill/>
        </p:spPr>
        <p:txBody>
          <a:bodyPr wrap="square" rtlCol="0">
            <a:spAutoFit/>
          </a:bodyPr>
          <a:lstStyle/>
          <a:p>
            <a:r>
              <a:rPr lang="en-US" sz="2400" dirty="0" smtClean="0">
                <a:latin typeface="+mn-lt"/>
              </a:rPr>
              <a:t>Color coding is based on the location of the confidence interval.</a:t>
            </a:r>
          </a:p>
          <a:p>
            <a:endParaRPr lang="en-US" sz="2400" dirty="0" smtClean="0">
              <a:latin typeface="+mn-lt"/>
            </a:endParaRPr>
          </a:p>
          <a:p>
            <a:r>
              <a:rPr lang="en-US" sz="2400" dirty="0" smtClean="0">
                <a:latin typeface="+mn-lt"/>
              </a:rPr>
              <a:t>The more student data available for analysis, the more confident we can be that growth trends were caused by the teacher or school (rather than random events).</a:t>
            </a:r>
            <a:endParaRPr lang="en-US" sz="2400" dirty="0">
              <a:latin typeface="+mn-lt"/>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91754"/>
            <a:ext cx="8229600" cy="1143000"/>
          </a:xfrm>
        </p:spPr>
        <p:txBody>
          <a:bodyPr/>
          <a:lstStyle/>
          <a:p>
            <a:r>
              <a:rPr lang="en-US" dirty="0" smtClean="0"/>
              <a:t>Checking for Understanding</a:t>
            </a:r>
            <a:endParaRPr lang="en-US" dirty="0"/>
          </a:p>
        </p:txBody>
      </p:sp>
      <p:sp>
        <p:nvSpPr>
          <p:cNvPr id="3" name="Content Placeholder 2"/>
          <p:cNvSpPr>
            <a:spLocks noGrp="1"/>
          </p:cNvSpPr>
          <p:nvPr>
            <p:ph sz="quarter" idx="1"/>
          </p:nvPr>
        </p:nvSpPr>
        <p:spPr>
          <a:xfrm>
            <a:off x="457200" y="1114854"/>
            <a:ext cx="8229600" cy="2416137"/>
          </a:xfrm>
        </p:spPr>
        <p:txBody>
          <a:bodyPr/>
          <a:lstStyle/>
          <a:p>
            <a:r>
              <a:rPr lang="en-US" sz="2400" dirty="0" smtClean="0"/>
              <a:t>A teacher comes to you with their Value-Added report wondering why it’s not a green or blue result. </a:t>
            </a:r>
          </a:p>
          <a:p>
            <a:r>
              <a:rPr lang="en-US" sz="2400" dirty="0" smtClean="0"/>
              <a:t>She wants to know why there’s a confidence interval </a:t>
            </a:r>
            <a:r>
              <a:rPr lang="en-US" sz="2400" i="1" dirty="0" smtClean="0"/>
              <a:t>at all </a:t>
            </a:r>
            <a:r>
              <a:rPr lang="en-US" sz="2400" dirty="0" smtClean="0"/>
              <a:t>when VARC had data from each and every one of her students. (Don’t we know exactly how much they grew?) </a:t>
            </a:r>
            <a:endParaRPr lang="en-US" sz="2400" dirty="0"/>
          </a:p>
        </p:txBody>
      </p:sp>
      <p:pic>
        <p:nvPicPr>
          <p:cNvPr id="22" name="Picture 21" descr="1-row.png"/>
          <p:cNvPicPr>
            <a:picLocks noChangeAspect="1"/>
          </p:cNvPicPr>
          <p:nvPr/>
        </p:nvPicPr>
        <p:blipFill>
          <a:blip r:embed="rId3" cstate="print"/>
          <a:stretch>
            <a:fillRect/>
          </a:stretch>
        </p:blipFill>
        <p:spPr>
          <a:xfrm>
            <a:off x="215407" y="3620090"/>
            <a:ext cx="8741963" cy="2717293"/>
          </a:xfrm>
          <a:prstGeom prst="rect">
            <a:avLst/>
          </a:prstGeom>
        </p:spPr>
      </p:pic>
      <p:sp>
        <p:nvSpPr>
          <p:cNvPr id="23" name="Teardrop 22"/>
          <p:cNvSpPr/>
          <p:nvPr/>
        </p:nvSpPr>
        <p:spPr>
          <a:xfrm rot="8100000">
            <a:off x="7616762" y="5559361"/>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345362" y="5512358"/>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7</a:t>
            </a:r>
            <a:endParaRPr lang="en-US" sz="3600" dirty="0">
              <a:latin typeface="Arial" pitchFamily="34" charset="0"/>
              <a:cs typeface="Arial" pitchFamily="34" charset="0"/>
            </a:endParaRPr>
          </a:p>
        </p:txBody>
      </p:sp>
      <p:sp>
        <p:nvSpPr>
          <p:cNvPr id="25" name="TextBox 24"/>
          <p:cNvSpPr txBox="1"/>
          <p:nvPr/>
        </p:nvSpPr>
        <p:spPr>
          <a:xfrm>
            <a:off x="7577296" y="5596560"/>
            <a:ext cx="612668" cy="461665"/>
          </a:xfrm>
          <a:prstGeom prst="rect">
            <a:avLst/>
          </a:prstGeom>
          <a:noFill/>
        </p:spPr>
        <p:txBody>
          <a:bodyPr wrap="none" rtlCol="0">
            <a:spAutoFit/>
          </a:bodyPr>
          <a:lstStyle/>
          <a:p>
            <a:pPr algn="ctr"/>
            <a:r>
              <a:rPr lang="en-US" sz="2400" b="1" dirty="0" smtClean="0"/>
              <a:t>4.2</a:t>
            </a:r>
            <a:endParaRPr lang="en-US" sz="2400" b="1" dirty="0"/>
          </a:p>
        </p:txBody>
      </p:sp>
      <p:cxnSp>
        <p:nvCxnSpPr>
          <p:cNvPr id="26" name="Straight Connector 25"/>
          <p:cNvCxnSpPr/>
          <p:nvPr/>
        </p:nvCxnSpPr>
        <p:spPr>
          <a:xfrm>
            <a:off x="6042074" y="6239022"/>
            <a:ext cx="279243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49895" y="5495425"/>
            <a:ext cx="663387" cy="646331"/>
          </a:xfrm>
          <a:prstGeom prst="rect">
            <a:avLst/>
          </a:prstGeom>
          <a:noFill/>
        </p:spPr>
        <p:txBody>
          <a:bodyPr wrap="none" rtlCol="0">
            <a:spAutoFit/>
          </a:bodyPr>
          <a:lstStyle/>
          <a:p>
            <a:r>
              <a:rPr lang="en-US" sz="3600" dirty="0" smtClean="0">
                <a:latin typeface="Arial" pitchFamily="34" charset="0"/>
                <a:cs typeface="Arial" pitchFamily="34" charset="0"/>
              </a:rPr>
              <a:t>11</a:t>
            </a:r>
            <a:endParaRPr lang="en-US" sz="3600" dirty="0">
              <a:latin typeface="Arial" pitchFamily="34" charset="0"/>
              <a:cs typeface="Arial" pitchFamily="34" charset="0"/>
            </a:endParaRPr>
          </a:p>
        </p:txBody>
      </p:sp>
      <p:sp>
        <p:nvSpPr>
          <p:cNvPr id="28" name="TextBox 27"/>
          <p:cNvSpPr txBox="1"/>
          <p:nvPr/>
        </p:nvSpPr>
        <p:spPr>
          <a:xfrm>
            <a:off x="224300" y="4593252"/>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29" name="TextBox 28"/>
          <p:cNvSpPr txBox="1"/>
          <p:nvPr/>
        </p:nvSpPr>
        <p:spPr>
          <a:xfrm>
            <a:off x="5413112" y="3994083"/>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10:00-10:10 (Hopefully)</a:t>
            </a:r>
            <a:endParaRPr lang="en-US" dirty="0"/>
          </a:p>
        </p:txBody>
      </p:sp>
      <p:sp>
        <p:nvSpPr>
          <p:cNvPr id="4" name="Title 3"/>
          <p:cNvSpPr>
            <a:spLocks noGrp="1"/>
          </p:cNvSpPr>
          <p:nvPr>
            <p:ph type="title"/>
          </p:nvPr>
        </p:nvSpPr>
        <p:spPr/>
        <p:txBody>
          <a:bodyPr/>
          <a:lstStyle/>
          <a:p>
            <a:r>
              <a:rPr lang="en-US" dirty="0" smtClean="0"/>
              <a:t>Break</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Sean McLaughlin - VARC</a:t>
            </a:r>
            <a:endParaRPr lang="en-US" dirty="0"/>
          </a:p>
        </p:txBody>
      </p:sp>
      <p:sp>
        <p:nvSpPr>
          <p:cNvPr id="3" name="Title 2"/>
          <p:cNvSpPr>
            <a:spLocks noGrp="1"/>
          </p:cNvSpPr>
          <p:nvPr>
            <p:ph type="title"/>
          </p:nvPr>
        </p:nvSpPr>
        <p:spPr/>
        <p:txBody>
          <a:bodyPr>
            <a:noAutofit/>
          </a:bodyPr>
          <a:lstStyle/>
          <a:p>
            <a:r>
              <a:rPr lang="en-US" sz="3400" dirty="0" smtClean="0"/>
              <a:t>Value-Added Estimate Color Coding</a:t>
            </a:r>
            <a:endParaRPr lang="en-US" sz="3400"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Report Interpretation and </a:t>
            </a:r>
            <a:br>
              <a:rPr lang="en-US" dirty="0" smtClean="0"/>
            </a:br>
            <a:r>
              <a:rPr lang="en-US" dirty="0" smtClean="0"/>
              <a:t>Decision Making</a:t>
            </a:r>
            <a:endParaRPr lang="en-US" dirty="0"/>
          </a:p>
        </p:txBody>
      </p:sp>
      <p:pic>
        <p:nvPicPr>
          <p:cNvPr id="4" name="Picture 3" descr="3-row.png"/>
          <p:cNvPicPr>
            <a:picLocks noChangeAspect="1"/>
          </p:cNvPicPr>
          <p:nvPr/>
        </p:nvPicPr>
        <p:blipFill>
          <a:blip r:embed="rId2" cstate="print"/>
          <a:stretch>
            <a:fillRect/>
          </a:stretch>
        </p:blipFill>
        <p:spPr>
          <a:xfrm>
            <a:off x="198989" y="1623396"/>
            <a:ext cx="8724882" cy="4413337"/>
          </a:xfrm>
          <a:prstGeom prst="rect">
            <a:avLst/>
          </a:prstGeom>
        </p:spPr>
      </p:pic>
      <p:sp>
        <p:nvSpPr>
          <p:cNvPr id="5" name="Teardrop 4"/>
          <p:cNvSpPr/>
          <p:nvPr/>
        </p:nvSpPr>
        <p:spPr>
          <a:xfrm rot="8100000">
            <a:off x="3924835" y="3546760"/>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7" name="Teardrop 6"/>
          <p:cNvSpPr/>
          <p:nvPr/>
        </p:nvSpPr>
        <p:spPr>
          <a:xfrm rot="8100000">
            <a:off x="5461855" y="4364947"/>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p:cNvSpPr/>
          <p:nvPr/>
        </p:nvSpPr>
        <p:spPr>
          <a:xfrm rot="8100000">
            <a:off x="4634465" y="5217772"/>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13606" y="3573059"/>
            <a:ext cx="577402" cy="461665"/>
          </a:xfrm>
          <a:prstGeom prst="rect">
            <a:avLst/>
          </a:prstGeom>
          <a:noFill/>
        </p:spPr>
        <p:txBody>
          <a:bodyPr wrap="none" rtlCol="0">
            <a:spAutoFit/>
          </a:bodyPr>
          <a:lstStyle/>
          <a:p>
            <a:pPr algn="ctr"/>
            <a:r>
              <a:rPr lang="en-US" sz="2400" b="1" dirty="0" smtClean="0"/>
              <a:t>1.3</a:t>
            </a:r>
            <a:endParaRPr lang="en-US" sz="2400" b="1" dirty="0"/>
          </a:p>
        </p:txBody>
      </p:sp>
      <p:sp>
        <p:nvSpPr>
          <p:cNvPr id="11" name="TextBox 10"/>
          <p:cNvSpPr txBox="1"/>
          <p:nvPr/>
        </p:nvSpPr>
        <p:spPr>
          <a:xfrm>
            <a:off x="5433024" y="4391246"/>
            <a:ext cx="577402" cy="461665"/>
          </a:xfrm>
          <a:prstGeom prst="rect">
            <a:avLst/>
          </a:prstGeom>
          <a:noFill/>
        </p:spPr>
        <p:txBody>
          <a:bodyPr wrap="none" rtlCol="0">
            <a:spAutoFit/>
          </a:bodyPr>
          <a:lstStyle/>
          <a:p>
            <a:pPr algn="ctr"/>
            <a:r>
              <a:rPr lang="en-US" sz="2400" b="1" dirty="0" smtClean="0"/>
              <a:t>2.5</a:t>
            </a:r>
            <a:endParaRPr lang="en-US" sz="2400" b="1" dirty="0"/>
          </a:p>
        </p:txBody>
      </p:sp>
      <p:sp>
        <p:nvSpPr>
          <p:cNvPr id="13" name="TextBox 12"/>
          <p:cNvSpPr txBox="1"/>
          <p:nvPr/>
        </p:nvSpPr>
        <p:spPr>
          <a:xfrm>
            <a:off x="4604764" y="5244071"/>
            <a:ext cx="577402" cy="461665"/>
          </a:xfrm>
          <a:prstGeom prst="rect">
            <a:avLst/>
          </a:prstGeom>
          <a:noFill/>
        </p:spPr>
        <p:txBody>
          <a:bodyPr wrap="none" rtlCol="0">
            <a:spAutoFit/>
          </a:bodyPr>
          <a:lstStyle/>
          <a:p>
            <a:pPr algn="ctr"/>
            <a:r>
              <a:rPr lang="en-US" sz="2400" b="1" dirty="0" smtClean="0"/>
              <a:t>1.9</a:t>
            </a:r>
            <a:endParaRPr lang="en-US" sz="2400" b="1" dirty="0"/>
          </a:p>
        </p:txBody>
      </p:sp>
      <p:sp>
        <p:nvSpPr>
          <p:cNvPr id="15" name="TextBox 14"/>
          <p:cNvSpPr txBox="1"/>
          <p:nvPr/>
        </p:nvSpPr>
        <p:spPr>
          <a:xfrm>
            <a:off x="2728794" y="4356575"/>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6" name="TextBox 15"/>
          <p:cNvSpPr txBox="1"/>
          <p:nvPr/>
        </p:nvSpPr>
        <p:spPr>
          <a:xfrm>
            <a:off x="2728794" y="5194774"/>
            <a:ext cx="697627" cy="646331"/>
          </a:xfrm>
          <a:prstGeom prst="rect">
            <a:avLst/>
          </a:prstGeom>
          <a:noFill/>
        </p:spPr>
        <p:txBody>
          <a:bodyPr wrap="none" rtlCol="0">
            <a:spAutoFit/>
          </a:bodyPr>
          <a:lstStyle/>
          <a:p>
            <a:r>
              <a:rPr lang="en-US" sz="3600" dirty="0" smtClean="0">
                <a:latin typeface="Arial" pitchFamily="34" charset="0"/>
                <a:cs typeface="Arial" pitchFamily="34" charset="0"/>
              </a:rPr>
              <a:t>60</a:t>
            </a:r>
            <a:endParaRPr lang="en-US" sz="3600" dirty="0">
              <a:latin typeface="Arial" pitchFamily="34" charset="0"/>
              <a:cs typeface="Arial" pitchFamily="34" charset="0"/>
            </a:endParaRPr>
          </a:p>
        </p:txBody>
      </p:sp>
      <p:sp>
        <p:nvSpPr>
          <p:cNvPr id="17" name="TextBox 1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18" name="TextBox 17"/>
          <p:cNvSpPr txBox="1"/>
          <p:nvPr/>
        </p:nvSpPr>
        <p:spPr>
          <a:xfrm>
            <a:off x="324261" y="4365041"/>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9" name="TextBox 18"/>
          <p:cNvSpPr txBox="1"/>
          <p:nvPr/>
        </p:nvSpPr>
        <p:spPr>
          <a:xfrm>
            <a:off x="324261" y="5194775"/>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Overall</a:t>
            </a:r>
            <a:endParaRPr lang="en-US" sz="3600" dirty="0">
              <a:latin typeface="Arial" pitchFamily="34" charset="0"/>
              <a:cs typeface="Arial" pitchFamily="34" charset="0"/>
            </a:endParaRPr>
          </a:p>
        </p:txBody>
      </p:sp>
      <p:sp>
        <p:nvSpPr>
          <p:cNvPr id="20" name="TextBox 19"/>
          <p:cNvSpPr txBox="1"/>
          <p:nvPr/>
        </p:nvSpPr>
        <p:spPr>
          <a:xfrm>
            <a:off x="203198" y="2599268"/>
            <a:ext cx="1549401" cy="646331"/>
          </a:xfrm>
          <a:prstGeom prst="rect">
            <a:avLst/>
          </a:prstGeom>
          <a:solidFill>
            <a:schemeClr val="accent2"/>
          </a:solidFill>
        </p:spPr>
        <p:txBody>
          <a:bodyPr wrap="square" rtlCol="0">
            <a:spAutoFit/>
          </a:bodyPr>
          <a:lstStyle/>
          <a:p>
            <a:pPr algn="ctr"/>
            <a:r>
              <a:rPr lang="en-US" sz="3600" b="1" dirty="0" smtClean="0">
                <a:solidFill>
                  <a:schemeClr val="bg1"/>
                </a:solidFill>
                <a:latin typeface="Arial" pitchFamily="34" charset="0"/>
                <a:cs typeface="Arial" pitchFamily="34" charset="0"/>
              </a:rPr>
              <a:t>MATH</a:t>
            </a:r>
            <a:endParaRPr lang="en-US" sz="3600" b="1" dirty="0">
              <a:solidFill>
                <a:schemeClr val="bg1"/>
              </a:solidFill>
              <a:latin typeface="Arial" pitchFamily="34" charset="0"/>
              <a:cs typeface="Arial" pitchFamily="34" charset="0"/>
            </a:endParaRPr>
          </a:p>
        </p:txBody>
      </p:sp>
      <p:cxnSp>
        <p:nvCxnSpPr>
          <p:cNvPr id="21" name="Straight Connector 20"/>
          <p:cNvCxnSpPr/>
          <p:nvPr/>
        </p:nvCxnSpPr>
        <p:spPr>
          <a:xfrm>
            <a:off x="3812345" y="4218923"/>
            <a:ext cx="10660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48445" y="503711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10143" y="5889935"/>
            <a:ext cx="96678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Report Interpretation and </a:t>
            </a:r>
            <a:br>
              <a:rPr lang="en-US" dirty="0" smtClean="0"/>
            </a:br>
            <a:r>
              <a:rPr lang="en-US" dirty="0" smtClean="0"/>
              <a:t>Decision Making</a:t>
            </a:r>
            <a:endParaRPr lang="en-US" dirty="0"/>
          </a:p>
        </p:txBody>
      </p:sp>
      <p:pic>
        <p:nvPicPr>
          <p:cNvPr id="5" name="Picture 4" descr="1-row.png"/>
          <p:cNvPicPr>
            <a:picLocks noChangeAspect="1"/>
          </p:cNvPicPr>
          <p:nvPr/>
        </p:nvPicPr>
        <p:blipFill>
          <a:blip r:embed="rId2" cstate="print"/>
          <a:stretch>
            <a:fillRect/>
          </a:stretch>
        </p:blipFill>
        <p:spPr>
          <a:xfrm>
            <a:off x="194306" y="1626106"/>
            <a:ext cx="8741963" cy="2717293"/>
          </a:xfrm>
          <a:prstGeom prst="rect">
            <a:avLst/>
          </a:prstGeom>
        </p:spPr>
      </p:pic>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5636813" y="3576277"/>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90350" y="3602576"/>
            <a:ext cx="612668" cy="461665"/>
          </a:xfrm>
          <a:prstGeom prst="rect">
            <a:avLst/>
          </a:prstGeom>
          <a:noFill/>
        </p:spPr>
        <p:txBody>
          <a:bodyPr wrap="none" rtlCol="0">
            <a:spAutoFit/>
          </a:bodyPr>
          <a:lstStyle/>
          <a:p>
            <a:pPr algn="ctr"/>
            <a:r>
              <a:rPr lang="en-US" sz="2400" b="1" dirty="0" smtClean="0"/>
              <a:t>2.7</a:t>
            </a:r>
            <a:endParaRPr lang="en-US" sz="2400" b="1" dirty="0"/>
          </a:p>
        </p:txBody>
      </p:sp>
      <p:cxnSp>
        <p:nvCxnSpPr>
          <p:cNvPr id="10" name="Straight Connector 9"/>
          <p:cNvCxnSpPr/>
          <p:nvPr/>
        </p:nvCxnSpPr>
        <p:spPr>
          <a:xfrm>
            <a:off x="5200543" y="424844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rot="5400000">
            <a:off x="5724223" y="3841154"/>
            <a:ext cx="400050" cy="141732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689808" y="4754880"/>
            <a:ext cx="2464906" cy="369332"/>
          </a:xfrm>
          <a:prstGeom prst="rect">
            <a:avLst/>
          </a:prstGeom>
          <a:noFill/>
        </p:spPr>
        <p:txBody>
          <a:bodyPr wrap="none" rtlCol="0">
            <a:spAutoFit/>
          </a:bodyPr>
          <a:lstStyle/>
          <a:p>
            <a:r>
              <a:rPr lang="en-US" dirty="0" smtClean="0">
                <a:latin typeface="+mn-lt"/>
              </a:rPr>
              <a:t>95% Confidence Interval</a:t>
            </a:r>
            <a:endParaRPr lang="en-US" dirty="0">
              <a:latin typeface="+mn-lt"/>
            </a:endParaRPr>
          </a:p>
        </p:txBody>
      </p: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66007" y="5252604"/>
            <a:ext cx="8526780" cy="1477328"/>
          </a:xfrm>
          <a:prstGeom prst="rect">
            <a:avLst/>
          </a:prstGeom>
          <a:noFill/>
        </p:spPr>
        <p:txBody>
          <a:bodyPr wrap="square" rtlCol="0">
            <a:spAutoFit/>
          </a:bodyPr>
          <a:lstStyle/>
          <a:p>
            <a:r>
              <a:rPr lang="en-US" dirty="0" smtClean="0">
                <a:latin typeface="+mn-lt"/>
              </a:rPr>
              <a:t>Value-Added estimates are provided with a confidence interval.</a:t>
            </a:r>
            <a:br>
              <a:rPr lang="en-US" dirty="0" smtClean="0">
                <a:latin typeface="+mn-lt"/>
              </a:rPr>
            </a:br>
            <a:endParaRPr lang="en-US" dirty="0" smtClean="0">
              <a:latin typeface="+mn-lt"/>
            </a:endParaRPr>
          </a:p>
          <a:p>
            <a:r>
              <a:rPr lang="en-US" dirty="0" smtClean="0">
                <a:latin typeface="+mn-lt"/>
              </a:rPr>
              <a:t>Based on the data available for these thirty 4</a:t>
            </a:r>
            <a:r>
              <a:rPr lang="en-US" baseline="30000" dirty="0" smtClean="0">
                <a:latin typeface="+mn-lt"/>
              </a:rPr>
              <a:t>th</a:t>
            </a:r>
            <a:r>
              <a:rPr lang="en-US" dirty="0" smtClean="0">
                <a:latin typeface="+mn-lt"/>
              </a:rPr>
              <a:t> Grade Reading students, we are 95% confident that the true Value-Added lies between the endpoints of this confidence interval (between 2.1 and 3.3 in this example), with the most likely estimate being 2.7</a:t>
            </a:r>
            <a:endParaRPr lang="en-US" dirty="0">
              <a:latin typeface="+mn-lt"/>
            </a:endParaRPr>
          </a:p>
        </p:txBody>
      </p:sp>
      <p:sp>
        <p:nvSpPr>
          <p:cNvPr id="17" name="TextBox 16"/>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cxnSp>
        <p:nvCxnSpPr>
          <p:cNvPr id="30" name="Straight Connector 29"/>
          <p:cNvCxnSpPr/>
          <p:nvPr/>
        </p:nvCxnSpPr>
        <p:spPr>
          <a:xfrm flipV="1">
            <a:off x="6301740" y="2453640"/>
            <a:ext cx="0" cy="362712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6044785" y="3576277"/>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15954" y="3602576"/>
            <a:ext cx="577402" cy="461665"/>
          </a:xfrm>
          <a:prstGeom prst="rect">
            <a:avLst/>
          </a:prstGeom>
          <a:noFill/>
        </p:spPr>
        <p:txBody>
          <a:bodyPr wrap="none" rtlCol="0">
            <a:spAutoFit/>
          </a:bodyPr>
          <a:lstStyle/>
          <a:p>
            <a:pPr algn="ctr"/>
            <a:r>
              <a:rPr lang="en-US" sz="2400" b="1" dirty="0" smtClean="0"/>
              <a:t>3.0</a:t>
            </a:r>
            <a:endParaRPr lang="en-US" sz="2400" b="1" dirty="0"/>
          </a:p>
        </p:txBody>
      </p:sp>
      <p:cxnSp>
        <p:nvCxnSpPr>
          <p:cNvPr id="10" name="Straight Connector 9"/>
          <p:cNvCxnSpPr/>
          <p:nvPr/>
        </p:nvCxnSpPr>
        <p:spPr>
          <a:xfrm>
            <a:off x="5608515" y="424844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confidence interval crosses 3, the color is gray.</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5407469" y="4414483"/>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78638" y="4440782"/>
            <a:ext cx="577402" cy="461665"/>
          </a:xfrm>
          <a:prstGeom prst="rect">
            <a:avLst/>
          </a:prstGeom>
          <a:noFill/>
        </p:spPr>
        <p:txBody>
          <a:bodyPr wrap="none" rtlCol="0">
            <a:spAutoFit/>
          </a:bodyPr>
          <a:lstStyle/>
          <a:p>
            <a:pPr algn="ctr"/>
            <a:r>
              <a:rPr lang="en-US" sz="2400" b="1" dirty="0" smtClean="0"/>
              <a:t>2.5</a:t>
            </a:r>
            <a:endParaRPr lang="en-US" sz="2400" b="1" dirty="0"/>
          </a:p>
        </p:txBody>
      </p:sp>
      <p:cxnSp>
        <p:nvCxnSpPr>
          <p:cNvPr id="20" name="Straight Connector 19"/>
          <p:cNvCxnSpPr/>
          <p:nvPr/>
        </p:nvCxnSpPr>
        <p:spPr>
          <a:xfrm>
            <a:off x="4971199" y="5086646"/>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7502986" y="5263080"/>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474155" y="5289379"/>
            <a:ext cx="577402" cy="461665"/>
          </a:xfrm>
          <a:prstGeom prst="rect">
            <a:avLst/>
          </a:prstGeom>
          <a:noFill/>
        </p:spPr>
        <p:txBody>
          <a:bodyPr wrap="none" rtlCol="0">
            <a:spAutoFit/>
          </a:bodyPr>
          <a:lstStyle/>
          <a:p>
            <a:pPr algn="ctr"/>
            <a:r>
              <a:rPr lang="en-US" sz="2400" b="1" dirty="0" smtClean="0"/>
              <a:t>4.1</a:t>
            </a:r>
            <a:endParaRPr lang="en-US" sz="2400" b="1" dirty="0"/>
          </a:p>
        </p:txBody>
      </p:sp>
      <p:cxnSp>
        <p:nvCxnSpPr>
          <p:cNvPr id="25" name="Straight Connector 24"/>
          <p:cNvCxnSpPr/>
          <p:nvPr/>
        </p:nvCxnSpPr>
        <p:spPr>
          <a:xfrm flipV="1">
            <a:off x="6130636" y="5943600"/>
            <a:ext cx="2680855"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sp>
        <p:nvSpPr>
          <p:cNvPr id="28" name="TextBox 27"/>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lstStyle/>
          <a:p>
            <a:pPr lvl="0"/>
            <a:r>
              <a:rPr lang="en-US" sz="2800" dirty="0" smtClean="0"/>
              <a:t>For the most complete picture of student and school performance, it is best to look at both Achievement and Value-Added.</a:t>
            </a:r>
          </a:p>
          <a:p>
            <a:pPr lvl="0"/>
            <a:r>
              <a:rPr lang="en-US" sz="2800" dirty="0" smtClean="0"/>
              <a:t>This will tell you:</a:t>
            </a:r>
          </a:p>
          <a:p>
            <a:pPr lvl="1"/>
            <a:r>
              <a:rPr lang="en-US" sz="2500" dirty="0" smtClean="0"/>
              <a:t>What students know at a point in time (</a:t>
            </a:r>
            <a:r>
              <a:rPr lang="en-US" sz="2500" b="1" dirty="0" smtClean="0">
                <a:solidFill>
                  <a:srgbClr val="DD3B3C"/>
                </a:solidFill>
              </a:rPr>
              <a:t>Achievement</a:t>
            </a:r>
            <a:r>
              <a:rPr lang="en-US" sz="2500" dirty="0" smtClean="0"/>
              <a:t>)</a:t>
            </a:r>
          </a:p>
          <a:p>
            <a:pPr lvl="1"/>
            <a:r>
              <a:rPr lang="en-US" sz="2500" dirty="0" smtClean="0"/>
              <a:t>How your school is affecting student academic growth (</a:t>
            </a:r>
            <a:r>
              <a:rPr lang="en-US" sz="2500" b="1" dirty="0" smtClean="0">
                <a:solidFill>
                  <a:srgbClr val="0060AA"/>
                </a:solidFill>
              </a:rPr>
              <a:t>Value-Added</a:t>
            </a:r>
            <a:r>
              <a:rPr lang="en-US" sz="2500" dirty="0" smtClean="0"/>
              <a:t>)</a:t>
            </a:r>
          </a:p>
          <a:p>
            <a:endParaRPr lang="en-US" dirty="0"/>
          </a:p>
        </p:txBody>
      </p:sp>
      <p:sp>
        <p:nvSpPr>
          <p:cNvPr id="9" name="Title 4"/>
          <p:cNvSpPr>
            <a:spLocks noGrp="1"/>
          </p:cNvSpPr>
          <p:nvPr>
            <p:ph type="title"/>
          </p:nvPr>
        </p:nvSpPr>
        <p:spPr>
          <a:xfrm>
            <a:off x="612648" y="228600"/>
            <a:ext cx="8153400" cy="990600"/>
          </a:xfrm>
        </p:spPr>
        <p:txBody>
          <a:bodyPr/>
          <a:lstStyle/>
          <a:p>
            <a:r>
              <a:rPr lang="en-US" dirty="0" smtClean="0"/>
              <a:t>Achievement and Value-Added</a:t>
            </a:r>
            <a:endParaRPr lang="en-US"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6855283" y="3576277"/>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26452" y="3602576"/>
            <a:ext cx="577402" cy="461665"/>
          </a:xfrm>
          <a:prstGeom prst="rect">
            <a:avLst/>
          </a:prstGeom>
          <a:noFill/>
        </p:spPr>
        <p:txBody>
          <a:bodyPr wrap="none" rtlCol="0">
            <a:spAutoFit/>
          </a:bodyPr>
          <a:lstStyle/>
          <a:p>
            <a:pPr algn="ctr"/>
            <a:r>
              <a:rPr lang="en-US" sz="2400" b="1" dirty="0" smtClean="0"/>
              <a:t>3.7</a:t>
            </a:r>
            <a:endParaRPr lang="en-US" sz="2400" b="1" dirty="0"/>
          </a:p>
        </p:txBody>
      </p:sp>
      <p:cxnSp>
        <p:nvCxnSpPr>
          <p:cNvPr id="10" name="Straight Connector 9"/>
          <p:cNvCxnSpPr/>
          <p:nvPr/>
        </p:nvCxnSpPr>
        <p:spPr>
          <a:xfrm>
            <a:off x="6419013" y="424844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entire confidence interval is above 3, the color is green.</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7444105" y="4414483"/>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415274" y="4440782"/>
            <a:ext cx="577402" cy="461665"/>
          </a:xfrm>
          <a:prstGeom prst="rect">
            <a:avLst/>
          </a:prstGeom>
          <a:noFill/>
        </p:spPr>
        <p:txBody>
          <a:bodyPr wrap="none" rtlCol="0">
            <a:spAutoFit/>
          </a:bodyPr>
          <a:lstStyle/>
          <a:p>
            <a:pPr algn="ctr"/>
            <a:r>
              <a:rPr lang="en-US" sz="2400" b="1" dirty="0" smtClean="0"/>
              <a:t>4.1</a:t>
            </a:r>
            <a:endParaRPr lang="en-US" sz="2400" b="1" dirty="0"/>
          </a:p>
        </p:txBody>
      </p:sp>
      <p:cxnSp>
        <p:nvCxnSpPr>
          <p:cNvPr id="20" name="Straight Connector 19"/>
          <p:cNvCxnSpPr/>
          <p:nvPr/>
        </p:nvCxnSpPr>
        <p:spPr>
          <a:xfrm>
            <a:off x="7007835" y="5086646"/>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7866671" y="5263080"/>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837840" y="5289379"/>
            <a:ext cx="577402" cy="461665"/>
          </a:xfrm>
          <a:prstGeom prst="rect">
            <a:avLst/>
          </a:prstGeom>
          <a:noFill/>
        </p:spPr>
        <p:txBody>
          <a:bodyPr wrap="none" rtlCol="0">
            <a:spAutoFit/>
          </a:bodyPr>
          <a:lstStyle/>
          <a:p>
            <a:pPr algn="ctr"/>
            <a:r>
              <a:rPr lang="en-US" sz="2400" b="1" dirty="0" smtClean="0"/>
              <a:t>4.4</a:t>
            </a:r>
            <a:endParaRPr lang="en-US" sz="2400" b="1" dirty="0"/>
          </a:p>
        </p:txBody>
      </p:sp>
      <p:cxnSp>
        <p:nvCxnSpPr>
          <p:cNvPr id="25" name="Straight Connector 24"/>
          <p:cNvCxnSpPr/>
          <p:nvPr/>
        </p:nvCxnSpPr>
        <p:spPr>
          <a:xfrm flipV="1">
            <a:off x="6494321" y="5943601"/>
            <a:ext cx="2317170"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cxnSp>
        <p:nvCxnSpPr>
          <p:cNvPr id="28" name="Straight Connector 27"/>
          <p:cNvCxnSpPr/>
          <p:nvPr/>
        </p:nvCxnSpPr>
        <p:spPr>
          <a:xfrm flipV="1">
            <a:off x="6301740" y="2453640"/>
            <a:ext cx="0" cy="3627120"/>
          </a:xfrm>
          <a:prstGeom prst="line">
            <a:avLst/>
          </a:prstGeom>
          <a:ln w="25400">
            <a:solidFill>
              <a:srgbClr val="7A8F4D"/>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8071030" y="3576277"/>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042199" y="3602576"/>
            <a:ext cx="577402" cy="461665"/>
          </a:xfrm>
          <a:prstGeom prst="rect">
            <a:avLst/>
          </a:prstGeom>
          <a:noFill/>
        </p:spPr>
        <p:txBody>
          <a:bodyPr wrap="none" rtlCol="0">
            <a:spAutoFit/>
          </a:bodyPr>
          <a:lstStyle/>
          <a:p>
            <a:pPr algn="ctr"/>
            <a:r>
              <a:rPr lang="en-US" sz="2400" b="1" dirty="0" smtClean="0"/>
              <a:t>4.6</a:t>
            </a:r>
            <a:endParaRPr lang="en-US" sz="2400" b="1" dirty="0"/>
          </a:p>
        </p:txBody>
      </p:sp>
      <p:cxnSp>
        <p:nvCxnSpPr>
          <p:cNvPr id="10" name="Straight Connector 9"/>
          <p:cNvCxnSpPr/>
          <p:nvPr/>
        </p:nvCxnSpPr>
        <p:spPr>
          <a:xfrm>
            <a:off x="7634760" y="4248440"/>
            <a:ext cx="117673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entire confidence interval is above 4, the color is blue.</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8659852" y="4414483"/>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31021" y="4440782"/>
            <a:ext cx="577402" cy="461665"/>
          </a:xfrm>
          <a:prstGeom prst="rect">
            <a:avLst/>
          </a:prstGeom>
          <a:noFill/>
        </p:spPr>
        <p:txBody>
          <a:bodyPr wrap="none" rtlCol="0">
            <a:spAutoFit/>
          </a:bodyPr>
          <a:lstStyle/>
          <a:p>
            <a:pPr algn="ctr"/>
            <a:r>
              <a:rPr lang="en-US" sz="2400" b="1" dirty="0" smtClean="0"/>
              <a:t>5.1</a:t>
            </a:r>
            <a:endParaRPr lang="en-US" sz="2400" b="1" dirty="0"/>
          </a:p>
        </p:txBody>
      </p:sp>
      <p:cxnSp>
        <p:nvCxnSpPr>
          <p:cNvPr id="20" name="Straight Connector 19"/>
          <p:cNvCxnSpPr/>
          <p:nvPr/>
        </p:nvCxnSpPr>
        <p:spPr>
          <a:xfrm>
            <a:off x="8223582" y="5086646"/>
            <a:ext cx="58790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8635605" y="5263080"/>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606774" y="5289379"/>
            <a:ext cx="577402" cy="461665"/>
          </a:xfrm>
          <a:prstGeom prst="rect">
            <a:avLst/>
          </a:prstGeom>
          <a:noFill/>
        </p:spPr>
        <p:txBody>
          <a:bodyPr wrap="none" rtlCol="0">
            <a:spAutoFit/>
          </a:bodyPr>
          <a:lstStyle/>
          <a:p>
            <a:pPr algn="ctr"/>
            <a:r>
              <a:rPr lang="en-US" sz="2400" b="1" dirty="0" smtClean="0"/>
              <a:t>5.3</a:t>
            </a:r>
            <a:endParaRPr lang="en-US" sz="2400" b="1" dirty="0"/>
          </a:p>
        </p:txBody>
      </p:sp>
      <p:cxnSp>
        <p:nvCxnSpPr>
          <p:cNvPr id="25" name="Straight Connector 24"/>
          <p:cNvCxnSpPr/>
          <p:nvPr/>
        </p:nvCxnSpPr>
        <p:spPr>
          <a:xfrm>
            <a:off x="7678882" y="5943602"/>
            <a:ext cx="1132609"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cxnSp>
        <p:nvCxnSpPr>
          <p:cNvPr id="32" name="Straight Connector 31"/>
          <p:cNvCxnSpPr/>
          <p:nvPr/>
        </p:nvCxnSpPr>
        <p:spPr>
          <a:xfrm flipV="1">
            <a:off x="7551420" y="2446020"/>
            <a:ext cx="0" cy="3627120"/>
          </a:xfrm>
          <a:prstGeom prst="line">
            <a:avLst/>
          </a:prstGeom>
          <a:ln w="25400">
            <a:solidFill>
              <a:srgbClr val="74A0DC"/>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cxnSp>
        <p:nvCxnSpPr>
          <p:cNvPr id="30" name="Straight Connector 29"/>
          <p:cNvCxnSpPr/>
          <p:nvPr/>
        </p:nvCxnSpPr>
        <p:spPr>
          <a:xfrm flipV="1">
            <a:off x="6301740" y="2453640"/>
            <a:ext cx="0" cy="3627120"/>
          </a:xfrm>
          <a:prstGeom prst="line">
            <a:avLst/>
          </a:prstGeom>
          <a:ln w="25400">
            <a:solidFill>
              <a:srgbClr val="CEB904"/>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5178010" y="3576277"/>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49179" y="3602576"/>
            <a:ext cx="577402" cy="461665"/>
          </a:xfrm>
          <a:prstGeom prst="rect">
            <a:avLst/>
          </a:prstGeom>
          <a:noFill/>
        </p:spPr>
        <p:txBody>
          <a:bodyPr wrap="none" rtlCol="0">
            <a:spAutoFit/>
          </a:bodyPr>
          <a:lstStyle/>
          <a:p>
            <a:pPr algn="ctr"/>
            <a:r>
              <a:rPr lang="en-US" sz="2400" b="1" dirty="0" smtClean="0"/>
              <a:t>2.3</a:t>
            </a:r>
            <a:endParaRPr lang="en-US" sz="2400" b="1" dirty="0"/>
          </a:p>
        </p:txBody>
      </p:sp>
      <p:cxnSp>
        <p:nvCxnSpPr>
          <p:cNvPr id="10" name="Straight Connector 9"/>
          <p:cNvCxnSpPr/>
          <p:nvPr/>
        </p:nvCxnSpPr>
        <p:spPr>
          <a:xfrm>
            <a:off x="4741740" y="424844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entire confidence interval is below 3, the color is yellow.</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4540694" y="4414483"/>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11863" y="4440782"/>
            <a:ext cx="577402" cy="461665"/>
          </a:xfrm>
          <a:prstGeom prst="rect">
            <a:avLst/>
          </a:prstGeom>
          <a:noFill/>
        </p:spPr>
        <p:txBody>
          <a:bodyPr wrap="none" rtlCol="0">
            <a:spAutoFit/>
          </a:bodyPr>
          <a:lstStyle/>
          <a:p>
            <a:pPr algn="ctr"/>
            <a:r>
              <a:rPr lang="en-US" sz="2400" b="1" dirty="0" smtClean="0"/>
              <a:t>1.8</a:t>
            </a:r>
            <a:endParaRPr lang="en-US" sz="2400" b="1" dirty="0"/>
          </a:p>
        </p:txBody>
      </p:sp>
      <p:cxnSp>
        <p:nvCxnSpPr>
          <p:cNvPr id="20" name="Straight Connector 19"/>
          <p:cNvCxnSpPr/>
          <p:nvPr/>
        </p:nvCxnSpPr>
        <p:spPr>
          <a:xfrm>
            <a:off x="4104424" y="5086646"/>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3988261" y="5263080"/>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59430" y="5289379"/>
            <a:ext cx="577402" cy="461665"/>
          </a:xfrm>
          <a:prstGeom prst="rect">
            <a:avLst/>
          </a:prstGeom>
          <a:noFill/>
        </p:spPr>
        <p:txBody>
          <a:bodyPr wrap="none" rtlCol="0">
            <a:spAutoFit/>
          </a:bodyPr>
          <a:lstStyle/>
          <a:p>
            <a:pPr algn="ctr"/>
            <a:r>
              <a:rPr lang="en-US" sz="2400" b="1" dirty="0" smtClean="0"/>
              <a:t>1.3</a:t>
            </a:r>
            <a:endParaRPr lang="en-US" sz="2400" b="1" dirty="0"/>
          </a:p>
        </p:txBody>
      </p:sp>
      <p:cxnSp>
        <p:nvCxnSpPr>
          <p:cNvPr id="25" name="Straight Connector 24"/>
          <p:cNvCxnSpPr/>
          <p:nvPr/>
        </p:nvCxnSpPr>
        <p:spPr>
          <a:xfrm>
            <a:off x="3810000" y="5943601"/>
            <a:ext cx="2381250"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sp>
        <p:nvSpPr>
          <p:cNvPr id="28" name="TextBox 27"/>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cxnSp>
        <p:nvCxnSpPr>
          <p:cNvPr id="30" name="Straight Connector 29"/>
          <p:cNvCxnSpPr/>
          <p:nvPr/>
        </p:nvCxnSpPr>
        <p:spPr>
          <a:xfrm flipV="1">
            <a:off x="5044440" y="2444115"/>
            <a:ext cx="0" cy="3627120"/>
          </a:xfrm>
          <a:prstGeom prst="line">
            <a:avLst/>
          </a:prstGeom>
          <a:ln w="25400">
            <a:solidFill>
              <a:srgbClr val="9F5C49"/>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3930235" y="3576277"/>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01404" y="3602576"/>
            <a:ext cx="577402" cy="461665"/>
          </a:xfrm>
          <a:prstGeom prst="rect">
            <a:avLst/>
          </a:prstGeom>
          <a:noFill/>
        </p:spPr>
        <p:txBody>
          <a:bodyPr wrap="none" rtlCol="0">
            <a:spAutoFit/>
          </a:bodyPr>
          <a:lstStyle/>
          <a:p>
            <a:pPr algn="ctr"/>
            <a:r>
              <a:rPr lang="en-US" sz="2400" b="1" dirty="0" smtClean="0"/>
              <a:t>1.3</a:t>
            </a:r>
            <a:endParaRPr lang="en-US" sz="2400" b="1" dirty="0"/>
          </a:p>
        </p:txBody>
      </p:sp>
      <p:cxnSp>
        <p:nvCxnSpPr>
          <p:cNvPr id="10" name="Straight Connector 9"/>
          <p:cNvCxnSpPr/>
          <p:nvPr/>
        </p:nvCxnSpPr>
        <p:spPr>
          <a:xfrm>
            <a:off x="3810000" y="4248440"/>
            <a:ext cx="110181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entire confidence interval is </a:t>
            </a:r>
            <a:r>
              <a:rPr lang="en-US" smtClean="0">
                <a:latin typeface="+mn-lt"/>
              </a:rPr>
              <a:t>below 2, </a:t>
            </a:r>
            <a:r>
              <a:rPr lang="en-US" dirty="0" smtClean="0">
                <a:latin typeface="+mn-lt"/>
              </a:rPr>
              <a:t>the color is red.</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3435794" y="4414483"/>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406963" y="4440782"/>
            <a:ext cx="577402" cy="461665"/>
          </a:xfrm>
          <a:prstGeom prst="rect">
            <a:avLst/>
          </a:prstGeom>
          <a:noFill/>
        </p:spPr>
        <p:txBody>
          <a:bodyPr wrap="none" rtlCol="0">
            <a:spAutoFit/>
          </a:bodyPr>
          <a:lstStyle/>
          <a:p>
            <a:pPr algn="ctr"/>
            <a:r>
              <a:rPr lang="en-US" sz="2400" b="1" dirty="0" smtClean="0"/>
              <a:t>0.8</a:t>
            </a:r>
            <a:endParaRPr lang="en-US" sz="2400" b="1" dirty="0"/>
          </a:p>
        </p:txBody>
      </p:sp>
      <p:cxnSp>
        <p:nvCxnSpPr>
          <p:cNvPr id="20" name="Straight Connector 19"/>
          <p:cNvCxnSpPr/>
          <p:nvPr/>
        </p:nvCxnSpPr>
        <p:spPr>
          <a:xfrm>
            <a:off x="3810000" y="5086646"/>
            <a:ext cx="46449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3435811" y="5263080"/>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406980" y="5289379"/>
            <a:ext cx="577402" cy="461665"/>
          </a:xfrm>
          <a:prstGeom prst="rect">
            <a:avLst/>
          </a:prstGeom>
          <a:noFill/>
        </p:spPr>
        <p:txBody>
          <a:bodyPr wrap="none" rtlCol="0">
            <a:spAutoFit/>
          </a:bodyPr>
          <a:lstStyle/>
          <a:p>
            <a:pPr algn="ctr"/>
            <a:r>
              <a:rPr lang="en-US" sz="2400" b="1" dirty="0" smtClean="0"/>
              <a:t>0.3</a:t>
            </a:r>
            <a:endParaRPr lang="en-US" sz="2400" b="1" dirty="0"/>
          </a:p>
        </p:txBody>
      </p:sp>
      <p:cxnSp>
        <p:nvCxnSpPr>
          <p:cNvPr id="25" name="Straight Connector 24"/>
          <p:cNvCxnSpPr/>
          <p:nvPr/>
        </p:nvCxnSpPr>
        <p:spPr>
          <a:xfrm>
            <a:off x="3810000" y="5943602"/>
            <a:ext cx="113347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sp>
        <p:nvSpPr>
          <p:cNvPr id="27" name="TextBox 26"/>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15" name="TextBox 14"/>
          <p:cNvSpPr txBox="1"/>
          <p:nvPr/>
        </p:nvSpPr>
        <p:spPr>
          <a:xfrm>
            <a:off x="255616" y="2419359"/>
            <a:ext cx="8526780" cy="1200329"/>
          </a:xfrm>
          <a:prstGeom prst="rect">
            <a:avLst/>
          </a:prstGeom>
          <a:noFill/>
        </p:spPr>
        <p:txBody>
          <a:bodyPr wrap="square" rtlCol="0">
            <a:spAutoFit/>
          </a:bodyPr>
          <a:lstStyle/>
          <a:p>
            <a:r>
              <a:rPr lang="en-US" dirty="0" smtClean="0">
                <a:latin typeface="+mn-lt"/>
              </a:rPr>
              <a:t>These colors are meant to categorize results at a glance, but making responsible decisions based on Value-Added estimates may require more careful use of the data.</a:t>
            </a:r>
          </a:p>
          <a:p>
            <a:endParaRPr lang="en-US" dirty="0" smtClean="0">
              <a:latin typeface="+mn-lt"/>
            </a:endParaRPr>
          </a:p>
          <a:p>
            <a:r>
              <a:rPr lang="en-US" dirty="0" smtClean="0">
                <a:latin typeface="+mn-lt"/>
              </a:rPr>
              <a:t>General guidelines:		</a:t>
            </a:r>
          </a:p>
        </p:txBody>
      </p:sp>
      <p:sp>
        <p:nvSpPr>
          <p:cNvPr id="33" name="Teardrop 32"/>
          <p:cNvSpPr/>
          <p:nvPr/>
        </p:nvSpPr>
        <p:spPr>
          <a:xfrm rot="8100000">
            <a:off x="1289229" y="3833452"/>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p:cNvSpPr/>
          <p:nvPr/>
        </p:nvSpPr>
        <p:spPr>
          <a:xfrm rot="8100000">
            <a:off x="663606" y="3833452"/>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p:nvSpPr>
        <p:spPr>
          <a:xfrm rot="8100000">
            <a:off x="1009532" y="4709752"/>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p:nvSpPr>
        <p:spPr>
          <a:xfrm rot="8100000">
            <a:off x="1288782" y="5481277"/>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p:cNvSpPr/>
          <p:nvPr/>
        </p:nvSpPr>
        <p:spPr>
          <a:xfrm rot="8100000">
            <a:off x="653633" y="5481277"/>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p:cNvSpPr/>
          <p:nvPr/>
        </p:nvSpPr>
        <p:spPr>
          <a:xfrm rot="8100000">
            <a:off x="6423204" y="1280752"/>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8100000">
            <a:off x="5388006" y="1280752"/>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ardrop 16"/>
          <p:cNvSpPr/>
          <p:nvPr/>
        </p:nvSpPr>
        <p:spPr>
          <a:xfrm rot="8100000">
            <a:off x="3317608" y="1280752"/>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7"/>
          <p:cNvSpPr/>
          <p:nvPr/>
        </p:nvSpPr>
        <p:spPr>
          <a:xfrm rot="8100000">
            <a:off x="4352807" y="1280752"/>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ardrop 18"/>
          <p:cNvSpPr/>
          <p:nvPr/>
        </p:nvSpPr>
        <p:spPr>
          <a:xfrm rot="8100000">
            <a:off x="2282409" y="1280752"/>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69473" y="3833446"/>
            <a:ext cx="6928342" cy="2585323"/>
          </a:xfrm>
          <a:prstGeom prst="rect">
            <a:avLst/>
          </a:prstGeom>
          <a:noFill/>
        </p:spPr>
        <p:txBody>
          <a:bodyPr wrap="square" rtlCol="0">
            <a:spAutoFit/>
          </a:bodyPr>
          <a:lstStyle/>
          <a:p>
            <a:r>
              <a:rPr lang="en-US" dirty="0" smtClean="0">
                <a:latin typeface="+mn-lt"/>
              </a:rPr>
              <a:t>Green and Blue results are areas of relative strength. Student growth is above average.</a:t>
            </a:r>
          </a:p>
          <a:p>
            <a:endParaRPr lang="en-US" dirty="0" smtClean="0">
              <a:latin typeface="+mn-lt"/>
            </a:endParaRPr>
          </a:p>
          <a:p>
            <a:r>
              <a:rPr lang="en-US" dirty="0" smtClean="0">
                <a:latin typeface="+mn-lt"/>
              </a:rPr>
              <a:t>Gray results are on track. In these areas, there was not enough data available to differentiate this result from average.</a:t>
            </a:r>
          </a:p>
          <a:p>
            <a:endParaRPr lang="en-US" dirty="0" smtClean="0">
              <a:latin typeface="+mn-lt"/>
            </a:endParaRPr>
          </a:p>
          <a:p>
            <a:r>
              <a:rPr lang="en-US" dirty="0" smtClean="0">
                <a:latin typeface="+mn-lt"/>
              </a:rPr>
              <a:t>Yellow and Red results are areas of relative weakness. Student growth is below average.</a:t>
            </a:r>
          </a:p>
          <a:p>
            <a:endParaRPr lang="en-US" dirty="0">
              <a:latin typeface="+mn-lt"/>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Explain to your Neighbor</a:t>
            </a:r>
            <a:endParaRPr lang="en-US" dirty="0"/>
          </a:p>
        </p:txBody>
      </p:sp>
      <p:sp>
        <p:nvSpPr>
          <p:cNvPr id="50" name="Content Placeholder 49"/>
          <p:cNvSpPr>
            <a:spLocks noGrp="1"/>
          </p:cNvSpPr>
          <p:nvPr>
            <p:ph sz="quarter" idx="1"/>
          </p:nvPr>
        </p:nvSpPr>
        <p:spPr>
          <a:xfrm>
            <a:off x="612647" y="1600200"/>
            <a:ext cx="3002749" cy="4495800"/>
          </a:xfrm>
        </p:spPr>
        <p:txBody>
          <a:bodyPr>
            <a:normAutofit lnSpcReduction="10000"/>
          </a:bodyPr>
          <a:lstStyle/>
          <a:p>
            <a:r>
              <a:rPr lang="en-US" dirty="0" smtClean="0"/>
              <a:t>Which grade-level team is most effective at growing their students?</a:t>
            </a:r>
          </a:p>
          <a:p>
            <a:r>
              <a:rPr lang="en-US" dirty="0" smtClean="0"/>
              <a:t>Can we tell which group of students has the highest proficiency rate?</a:t>
            </a:r>
            <a:endParaRPr lang="en-US" dirty="0"/>
          </a:p>
        </p:txBody>
      </p:sp>
      <p:pic>
        <p:nvPicPr>
          <p:cNvPr id="30" name="Picture 29"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31" name="TextBox 30"/>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32" name="Teardrop 31"/>
          <p:cNvSpPr/>
          <p:nvPr/>
        </p:nvSpPr>
        <p:spPr>
          <a:xfrm rot="8100000">
            <a:off x="5916235" y="2708059"/>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858851" y="2713576"/>
            <a:ext cx="470000" cy="338554"/>
          </a:xfrm>
          <a:prstGeom prst="rect">
            <a:avLst/>
          </a:prstGeom>
          <a:noFill/>
        </p:spPr>
        <p:txBody>
          <a:bodyPr wrap="none" rtlCol="0">
            <a:spAutoFit/>
          </a:bodyPr>
          <a:lstStyle/>
          <a:p>
            <a:pPr algn="ctr"/>
            <a:r>
              <a:rPr lang="en-US" sz="1600" b="1" dirty="0" smtClean="0"/>
              <a:t>1.9</a:t>
            </a:r>
            <a:endParaRPr lang="en-US" sz="1600" b="1" dirty="0"/>
          </a:p>
        </p:txBody>
      </p:sp>
      <p:cxnSp>
        <p:nvCxnSpPr>
          <p:cNvPr id="34" name="Straight Connector 33"/>
          <p:cNvCxnSpPr/>
          <p:nvPr/>
        </p:nvCxnSpPr>
        <p:spPr>
          <a:xfrm>
            <a:off x="5859194" y="3181640"/>
            <a:ext cx="6611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64</a:t>
            </a:r>
            <a:endParaRPr lang="en-US" dirty="0">
              <a:latin typeface="Arial" pitchFamily="34" charset="0"/>
              <a:cs typeface="Arial" pitchFamily="34" charset="0"/>
            </a:endParaRPr>
          </a:p>
        </p:txBody>
      </p:sp>
      <p:sp>
        <p:nvSpPr>
          <p:cNvPr id="36" name="TextBox 35"/>
          <p:cNvSpPr txBox="1"/>
          <p:nvPr/>
        </p:nvSpPr>
        <p:spPr>
          <a:xfrm>
            <a:off x="3698873" y="2200274"/>
            <a:ext cx="879477" cy="369332"/>
          </a:xfrm>
          <a:prstGeom prst="rect">
            <a:avLst/>
          </a:prstGeom>
          <a:solidFill>
            <a:schemeClr val="accent2"/>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37" name="TextBox 36"/>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8" name="TextBox 37"/>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67</a:t>
            </a:r>
            <a:endParaRPr lang="en-US" dirty="0">
              <a:latin typeface="Arial" pitchFamily="34" charset="0"/>
              <a:cs typeface="Arial" pitchFamily="34" charset="0"/>
            </a:endParaRPr>
          </a:p>
        </p:txBody>
      </p:sp>
      <p:sp>
        <p:nvSpPr>
          <p:cNvPr id="39" name="TextBox 38"/>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40" name="TextBox 39"/>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59</a:t>
            </a:r>
            <a:endParaRPr lang="en-US" dirty="0">
              <a:latin typeface="Arial" pitchFamily="34" charset="0"/>
              <a:cs typeface="Arial" pitchFamily="34" charset="0"/>
            </a:endParaRPr>
          </a:p>
        </p:txBody>
      </p:sp>
      <p:sp>
        <p:nvSpPr>
          <p:cNvPr id="41" name="Teardrop 40"/>
          <p:cNvSpPr/>
          <p:nvPr/>
        </p:nvSpPr>
        <p:spPr>
          <a:xfrm rot="8100000">
            <a:off x="8078337" y="3228759"/>
            <a:ext cx="368889" cy="368889"/>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020953" y="3234276"/>
            <a:ext cx="470000" cy="338554"/>
          </a:xfrm>
          <a:prstGeom prst="rect">
            <a:avLst/>
          </a:prstGeom>
          <a:noFill/>
        </p:spPr>
        <p:txBody>
          <a:bodyPr wrap="none" rtlCol="0">
            <a:spAutoFit/>
          </a:bodyPr>
          <a:lstStyle/>
          <a:p>
            <a:pPr algn="ctr"/>
            <a:r>
              <a:rPr lang="en-US" sz="1600" b="1" dirty="0" smtClean="0"/>
              <a:t>4.2</a:t>
            </a:r>
            <a:endParaRPr lang="en-US" sz="1600" b="1" dirty="0"/>
          </a:p>
        </p:txBody>
      </p:sp>
      <p:cxnSp>
        <p:nvCxnSpPr>
          <p:cNvPr id="43" name="Straight Connector 42"/>
          <p:cNvCxnSpPr/>
          <p:nvPr/>
        </p:nvCxnSpPr>
        <p:spPr>
          <a:xfrm>
            <a:off x="7742497" y="37023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ardrop 43"/>
          <p:cNvSpPr/>
          <p:nvPr/>
        </p:nvSpPr>
        <p:spPr>
          <a:xfrm rot="8100000">
            <a:off x="6914757" y="3724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851023" y="3729576"/>
            <a:ext cx="470000" cy="338554"/>
          </a:xfrm>
          <a:prstGeom prst="rect">
            <a:avLst/>
          </a:prstGeom>
          <a:noFill/>
        </p:spPr>
        <p:txBody>
          <a:bodyPr wrap="none" rtlCol="0">
            <a:spAutoFit/>
          </a:bodyPr>
          <a:lstStyle/>
          <a:p>
            <a:pPr algn="ctr"/>
            <a:r>
              <a:rPr lang="en-US" sz="1600" b="1" dirty="0" smtClean="0"/>
              <a:t>2.7</a:t>
            </a:r>
            <a:endParaRPr lang="en-US" sz="1600" b="1" dirty="0"/>
          </a:p>
        </p:txBody>
      </p:sp>
      <p:cxnSp>
        <p:nvCxnSpPr>
          <p:cNvPr id="46" name="Straight Connector 45"/>
          <p:cNvCxnSpPr/>
          <p:nvPr/>
        </p:nvCxnSpPr>
        <p:spPr>
          <a:xfrm>
            <a:off x="6547167"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51" name="Content Placeholder 49"/>
          <p:cNvSpPr txBox="1">
            <a:spLocks/>
          </p:cNvSpPr>
          <p:nvPr/>
        </p:nvSpPr>
        <p:spPr>
          <a:xfrm>
            <a:off x="3686272" y="4499172"/>
            <a:ext cx="5255427" cy="1805872"/>
          </a:xfrm>
          <a:prstGeom prst="rect">
            <a:avLst/>
          </a:prstGeom>
        </p:spPr>
        <p:txBody>
          <a:bodyPr vert="horz">
            <a:normAutofit lnSpcReduction="1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If this was your school, how</a:t>
            </a:r>
            <a:r>
              <a:rPr kumimoji="0" lang="en-US" sz="2900" b="0" i="0" u="none" strike="noStrike" kern="1200" cap="none" spc="0" normalizeH="0" noProof="0" dirty="0" smtClean="0">
                <a:ln>
                  <a:noFill/>
                </a:ln>
                <a:solidFill>
                  <a:schemeClr val="tx1"/>
                </a:solidFill>
                <a:effectLst/>
                <a:uLnTx/>
                <a:uFillTx/>
                <a:latin typeface="+mn-lt"/>
                <a:ea typeface="+mn-ea"/>
                <a:cs typeface="+mn-cs"/>
              </a:rPr>
              <a:t> would you start talking about this data with your teaching teams?</a:t>
            </a: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Sean McLaughlin - VARC</a:t>
            </a:r>
            <a:endParaRPr lang="en-US" dirty="0"/>
          </a:p>
        </p:txBody>
      </p:sp>
      <p:sp>
        <p:nvSpPr>
          <p:cNvPr id="4" name="Title 3"/>
          <p:cNvSpPr>
            <a:spLocks noGrp="1"/>
          </p:cNvSpPr>
          <p:nvPr>
            <p:ph type="title"/>
          </p:nvPr>
        </p:nvSpPr>
        <p:spPr/>
        <p:txBody>
          <a:bodyPr/>
          <a:lstStyle/>
          <a:p>
            <a:r>
              <a:rPr lang="en-US" dirty="0" smtClean="0"/>
              <a:t>Sample Report Review</a:t>
            </a:r>
            <a:endParaRPr lang="en-US"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Page 1</a:t>
            </a:r>
            <a:endParaRPr lang="en-US" dirty="0"/>
          </a:p>
        </p:txBody>
      </p:sp>
      <p:pic>
        <p:nvPicPr>
          <p:cNvPr id="7" name="Content Placeholder 6" descr="Version_A_Page_1.png"/>
          <p:cNvPicPr>
            <a:picLocks noGrp="1" noChangeAspect="1"/>
          </p:cNvPicPr>
          <p:nvPr>
            <p:ph sz="quarter" idx="1"/>
          </p:nvPr>
        </p:nvPicPr>
        <p:blipFill>
          <a:blip r:embed="rId2" cstate="print"/>
          <a:stretch>
            <a:fillRect/>
          </a:stretch>
        </p:blipFill>
        <p:spPr>
          <a:xfrm>
            <a:off x="2952461" y="1600200"/>
            <a:ext cx="3474027" cy="4495800"/>
          </a:xfrm>
          <a:ln>
            <a:solidFill>
              <a:schemeClr val="tx1"/>
            </a:solidFill>
          </a:ln>
        </p:spPr>
      </p:pic>
      <p:sp>
        <p:nvSpPr>
          <p:cNvPr id="8" name="Rectangular Callout 7"/>
          <p:cNvSpPr/>
          <p:nvPr/>
        </p:nvSpPr>
        <p:spPr>
          <a:xfrm>
            <a:off x="6346370" y="4103913"/>
            <a:ext cx="2645229" cy="1121229"/>
          </a:xfrm>
          <a:prstGeom prst="wedgeRectCallout">
            <a:avLst>
              <a:gd name="adj1" fmla="val -58694"/>
              <a:gd name="adj2" fmla="val -2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Color Coding Explanation</a:t>
            </a:r>
            <a:endParaRPr lang="en-US" sz="3200" dirty="0"/>
          </a:p>
        </p:txBody>
      </p:sp>
      <p:sp>
        <p:nvSpPr>
          <p:cNvPr id="9" name="Rectangular Callout 8"/>
          <p:cNvSpPr/>
          <p:nvPr/>
        </p:nvSpPr>
        <p:spPr>
          <a:xfrm>
            <a:off x="6324599" y="2220684"/>
            <a:ext cx="2645229" cy="1121229"/>
          </a:xfrm>
          <a:prstGeom prst="wedgeRectCallout">
            <a:avLst>
              <a:gd name="adj1" fmla="val -58694"/>
              <a:gd name="adj2" fmla="val -2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Table of Contents</a:t>
            </a:r>
            <a:endParaRPr lang="en-US" sz="3200" dirty="0"/>
          </a:p>
        </p:txBody>
      </p:sp>
      <p:sp>
        <p:nvSpPr>
          <p:cNvPr id="10" name="Rectangular Callout 9"/>
          <p:cNvSpPr/>
          <p:nvPr/>
        </p:nvSpPr>
        <p:spPr>
          <a:xfrm>
            <a:off x="370115" y="2144482"/>
            <a:ext cx="2645229" cy="1513117"/>
          </a:xfrm>
          <a:prstGeom prst="wedgeRectCallout">
            <a:avLst>
              <a:gd name="adj1" fmla="val 60648"/>
              <a:gd name="adj2" fmla="val -2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Reporting Period and Context</a:t>
            </a:r>
            <a:endParaRPr lang="en-US" sz="3200"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2</a:t>
            </a:r>
            <a:endParaRPr lang="en-US" dirty="0"/>
          </a:p>
        </p:txBody>
      </p:sp>
      <p:pic>
        <p:nvPicPr>
          <p:cNvPr id="4" name="Content Placeholder 3" descr="Version_A_Page_2.png"/>
          <p:cNvPicPr>
            <a:picLocks noGrp="1" noChangeAspect="1"/>
          </p:cNvPicPr>
          <p:nvPr>
            <p:ph sz="quarter" idx="1"/>
          </p:nvPr>
        </p:nvPicPr>
        <p:blipFill>
          <a:blip r:embed="rId2" cstate="print"/>
          <a:stretch>
            <a:fillRect/>
          </a:stretch>
        </p:blipFill>
        <p:spPr>
          <a:xfrm>
            <a:off x="2952461" y="1600200"/>
            <a:ext cx="3474027" cy="4495800"/>
          </a:xfrm>
          <a:ln>
            <a:solidFill>
              <a:schemeClr val="tx1"/>
            </a:solidFill>
          </a:ln>
        </p:spPr>
      </p:pic>
      <p:sp>
        <p:nvSpPr>
          <p:cNvPr id="5" name="Rectangular Callout 4"/>
          <p:cNvSpPr/>
          <p:nvPr/>
        </p:nvSpPr>
        <p:spPr>
          <a:xfrm>
            <a:off x="500743" y="2144486"/>
            <a:ext cx="2296886" cy="1175657"/>
          </a:xfrm>
          <a:prstGeom prst="wedgeRectCallout">
            <a:avLst>
              <a:gd name="adj1" fmla="val 65896"/>
              <a:gd name="adj2" fmla="val 39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School-Level Value-Added Estimates</a:t>
            </a:r>
            <a:endParaRPr lang="en-US" sz="2400" dirty="0"/>
          </a:p>
        </p:txBody>
      </p:sp>
      <p:sp>
        <p:nvSpPr>
          <p:cNvPr id="6" name="Rectangular Callout 5"/>
          <p:cNvSpPr/>
          <p:nvPr/>
        </p:nvSpPr>
        <p:spPr>
          <a:xfrm>
            <a:off x="511629" y="3526971"/>
            <a:ext cx="2296886" cy="1175657"/>
          </a:xfrm>
          <a:prstGeom prst="wedgeRectCallout">
            <a:avLst>
              <a:gd name="adj1" fmla="val 66370"/>
              <a:gd name="adj2" fmla="val -28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Grade-Level Value-Added Estimates</a:t>
            </a:r>
            <a:endParaRPr lang="en-US" sz="2400"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Page 2 Top</a:t>
            </a:r>
            <a:br>
              <a:rPr lang="en-US" dirty="0" smtClean="0"/>
            </a:br>
            <a:r>
              <a:rPr lang="en-US" dirty="0" smtClean="0"/>
              <a:t>School-Level Value-Added</a:t>
            </a:r>
            <a:endParaRPr lang="en-US" dirty="0"/>
          </a:p>
        </p:txBody>
      </p:sp>
      <p:pic>
        <p:nvPicPr>
          <p:cNvPr id="6" name="Content Placeholder 3" descr="P2 Top.png"/>
          <p:cNvPicPr>
            <a:picLocks noChangeAspect="1"/>
          </p:cNvPicPr>
          <p:nvPr/>
        </p:nvPicPr>
        <p:blipFill>
          <a:blip r:embed="rId2" cstate="print"/>
          <a:stretch>
            <a:fillRect/>
          </a:stretch>
        </p:blipFill>
        <p:spPr>
          <a:xfrm>
            <a:off x="82994" y="1741714"/>
            <a:ext cx="8965673" cy="2460171"/>
          </a:xfrm>
          <a:prstGeom prst="rect">
            <a:avLst/>
          </a:prstGeom>
          <a:ln>
            <a:no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Two</a:t>
            </a:r>
            <a:endParaRPr lang="en-US" dirty="0"/>
          </a:p>
        </p:txBody>
      </p:sp>
      <p:grpSp>
        <p:nvGrpSpPr>
          <p:cNvPr id="3" name="Group 11"/>
          <p:cNvGrpSpPr>
            <a:grpSpLocks/>
          </p:cNvGrpSpPr>
          <p:nvPr/>
        </p:nvGrpSpPr>
        <p:grpSpPr bwMode="auto">
          <a:xfrm>
            <a:off x="1201738" y="1287463"/>
            <a:ext cx="6570662" cy="4529137"/>
            <a:chOff x="1201520" y="1871008"/>
            <a:chExt cx="6570880" cy="4529792"/>
          </a:xfrm>
        </p:grpSpPr>
        <p:sp>
          <p:nvSpPr>
            <p:cNvPr id="5" name="Solid Red"/>
            <p:cNvSpPr/>
            <p:nvPr/>
          </p:nvSpPr>
          <p:spPr>
            <a:xfrm>
              <a:off x="1201520" y="2361616"/>
              <a:ext cx="4038734" cy="4039184"/>
            </a:xfrm>
            <a:prstGeom prst="ellipse">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olid Blue"/>
            <p:cNvSpPr/>
            <p:nvPr/>
          </p:nvSpPr>
          <p:spPr>
            <a:xfrm>
              <a:off x="3733666" y="2361616"/>
              <a:ext cx="4038734" cy="4039184"/>
            </a:xfrm>
            <a:prstGeom prst="ellipse">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d Fade"/>
            <p:cNvSpPr/>
            <p:nvPr/>
          </p:nvSpPr>
          <p:spPr>
            <a:xfrm>
              <a:off x="1204695" y="2361616"/>
              <a:ext cx="4038734" cy="4039184"/>
            </a:xfrm>
            <a:prstGeom prst="ellipse">
              <a:avLst/>
            </a:prstGeom>
            <a:solidFill>
              <a:srgbClr val="E03A3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Blue Fade" hidden="1"/>
            <p:cNvSpPr/>
            <p:nvPr/>
          </p:nvSpPr>
          <p:spPr>
            <a:xfrm>
              <a:off x="3733666" y="2361616"/>
              <a:ext cx="4038734" cy="4039184"/>
            </a:xfrm>
            <a:prstGeom prst="ellipse">
              <a:avLst/>
            </a:prstGeom>
            <a:solidFill>
              <a:srgbClr val="0060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nd symbol"/>
            <p:cNvSpPr txBox="1">
              <a:spLocks noChangeArrowheads="1"/>
            </p:cNvSpPr>
            <p:nvPr/>
          </p:nvSpPr>
          <p:spPr bwMode="auto">
            <a:xfrm>
              <a:off x="4038600" y="1871008"/>
              <a:ext cx="1031051" cy="1938992"/>
            </a:xfrm>
            <a:prstGeom prst="rect">
              <a:avLst/>
            </a:prstGeom>
            <a:noFill/>
            <a:ln w="9525">
              <a:noFill/>
              <a:miter lim="800000"/>
              <a:headEnd/>
              <a:tailEnd/>
            </a:ln>
          </p:spPr>
          <p:txBody>
            <a:bodyPr wrap="none">
              <a:spAutoFit/>
            </a:bodyPr>
            <a:lstStyle/>
            <a:p>
              <a:r>
                <a:rPr lang="en-US" sz="12000" b="1">
                  <a:solidFill>
                    <a:srgbClr val="816BB3"/>
                  </a:solidFill>
                  <a:latin typeface="Consolas" pitchFamily="49" charset="0"/>
                  <a:cs typeface="Consolas" pitchFamily="49" charset="0"/>
                </a:rPr>
                <a:t>&amp;</a:t>
              </a:r>
            </a:p>
          </p:txBody>
        </p:sp>
      </p:grpSp>
      <p:sp>
        <p:nvSpPr>
          <p:cNvPr id="10" name="A more complete"/>
          <p:cNvSpPr txBox="1">
            <a:spLocks noChangeArrowheads="1"/>
          </p:cNvSpPr>
          <p:nvPr/>
        </p:nvSpPr>
        <p:spPr bwMode="auto">
          <a:xfrm>
            <a:off x="3768725" y="3095625"/>
            <a:ext cx="1441450" cy="1476375"/>
          </a:xfrm>
          <a:prstGeom prst="rect">
            <a:avLst/>
          </a:prstGeom>
          <a:noFill/>
          <a:ln w="9525">
            <a:noFill/>
            <a:miter lim="800000"/>
            <a:headEnd/>
            <a:tailEnd/>
          </a:ln>
        </p:spPr>
        <p:txBody>
          <a:bodyPr>
            <a:spAutoFit/>
          </a:bodyPr>
          <a:lstStyle/>
          <a:p>
            <a:pPr algn="ctr"/>
            <a:r>
              <a:rPr lang="en-US" b="1" i="1">
                <a:solidFill>
                  <a:schemeClr val="bg1"/>
                </a:solidFill>
                <a:latin typeface="Calibri" pitchFamily="34" charset="0"/>
              </a:rPr>
              <a:t>A more complete picture of student learning</a:t>
            </a:r>
          </a:p>
        </p:txBody>
      </p:sp>
      <p:sp>
        <p:nvSpPr>
          <p:cNvPr id="11" name="Achievement"/>
          <p:cNvSpPr txBox="1">
            <a:spLocks noChangeArrowheads="1"/>
          </p:cNvSpPr>
          <p:nvPr/>
        </p:nvSpPr>
        <p:spPr bwMode="auto">
          <a:xfrm>
            <a:off x="1951038" y="2138363"/>
            <a:ext cx="2149475" cy="522287"/>
          </a:xfrm>
          <a:prstGeom prst="rect">
            <a:avLst/>
          </a:prstGeom>
          <a:noFill/>
          <a:ln w="9525">
            <a:noFill/>
            <a:miter lim="800000"/>
            <a:headEnd/>
            <a:tailEnd/>
          </a:ln>
        </p:spPr>
        <p:txBody>
          <a:bodyPr wrap="none">
            <a:spAutoFit/>
          </a:bodyPr>
          <a:lstStyle/>
          <a:p>
            <a:r>
              <a:rPr lang="en-US" sz="2800" b="1">
                <a:solidFill>
                  <a:schemeClr val="bg1"/>
                </a:solidFill>
                <a:latin typeface="Calibri" pitchFamily="34" charset="0"/>
              </a:rPr>
              <a:t>Achievement</a:t>
            </a:r>
          </a:p>
        </p:txBody>
      </p:sp>
      <p:sp>
        <p:nvSpPr>
          <p:cNvPr id="12" name="VA"/>
          <p:cNvSpPr txBox="1">
            <a:spLocks noChangeArrowheads="1"/>
          </p:cNvSpPr>
          <p:nvPr/>
        </p:nvSpPr>
        <p:spPr bwMode="auto">
          <a:xfrm>
            <a:off x="4911725" y="2138363"/>
            <a:ext cx="2103438" cy="522287"/>
          </a:xfrm>
          <a:prstGeom prst="rect">
            <a:avLst/>
          </a:prstGeom>
          <a:noFill/>
          <a:ln w="9525">
            <a:noFill/>
            <a:miter lim="800000"/>
            <a:headEnd/>
            <a:tailEnd/>
          </a:ln>
        </p:spPr>
        <p:txBody>
          <a:bodyPr wrap="none">
            <a:spAutoFit/>
          </a:bodyPr>
          <a:lstStyle/>
          <a:p>
            <a:r>
              <a:rPr lang="en-US" sz="2800" b="1">
                <a:solidFill>
                  <a:schemeClr val="bg1"/>
                </a:solidFill>
                <a:latin typeface="Calibri" pitchFamily="34" charset="0"/>
              </a:rPr>
              <a:t>Value-Added</a:t>
            </a:r>
          </a:p>
        </p:txBody>
      </p:sp>
      <p:grpSp>
        <p:nvGrpSpPr>
          <p:cNvPr id="4" name="Group 20"/>
          <p:cNvGrpSpPr>
            <a:grpSpLocks/>
          </p:cNvGrpSpPr>
          <p:nvPr/>
        </p:nvGrpSpPr>
        <p:grpSpPr bwMode="auto">
          <a:xfrm>
            <a:off x="1238250" y="2673350"/>
            <a:ext cx="2909888" cy="2646363"/>
            <a:chOff x="1238250" y="2673350"/>
            <a:chExt cx="2909888" cy="2646363"/>
          </a:xfrm>
        </p:grpSpPr>
        <p:sp>
          <p:nvSpPr>
            <p:cNvPr id="14" name="Ach 1"/>
            <p:cNvSpPr txBox="1">
              <a:spLocks noChangeArrowheads="1"/>
            </p:cNvSpPr>
            <p:nvPr/>
          </p:nvSpPr>
          <p:spPr bwMode="auto">
            <a:xfrm>
              <a:off x="1438275" y="2673350"/>
              <a:ext cx="2517775" cy="523875"/>
            </a:xfrm>
            <a:prstGeom prst="rect">
              <a:avLst/>
            </a:prstGeom>
            <a:noFill/>
            <a:ln w="9525">
              <a:noFill/>
              <a:miter lim="800000"/>
              <a:headEnd/>
              <a:tailEnd/>
            </a:ln>
          </p:spPr>
          <p:txBody>
            <a:bodyPr>
              <a:spAutoFit/>
            </a:bodyPr>
            <a:lstStyle/>
            <a:p>
              <a:pPr algn="ctr"/>
              <a:r>
                <a:rPr lang="en-US" sz="1400">
                  <a:solidFill>
                    <a:schemeClr val="bg1"/>
                  </a:solidFill>
                  <a:latin typeface="Calibri" pitchFamily="34" charset="0"/>
                </a:rPr>
                <a:t>Compares students’ performance to a standard</a:t>
              </a:r>
            </a:p>
          </p:txBody>
        </p:sp>
        <p:sp>
          <p:nvSpPr>
            <p:cNvPr id="15" name="Ach 2"/>
            <p:cNvSpPr txBox="1">
              <a:spLocks noChangeArrowheads="1"/>
            </p:cNvSpPr>
            <p:nvPr/>
          </p:nvSpPr>
          <p:spPr bwMode="auto">
            <a:xfrm>
              <a:off x="1238250" y="3309938"/>
              <a:ext cx="2516188" cy="522287"/>
            </a:xfrm>
            <a:prstGeom prst="rect">
              <a:avLst/>
            </a:prstGeom>
            <a:noFill/>
            <a:ln w="9525">
              <a:noFill/>
              <a:miter lim="800000"/>
              <a:headEnd/>
              <a:tailEnd/>
            </a:ln>
          </p:spPr>
          <p:txBody>
            <a:bodyPr>
              <a:spAutoFit/>
            </a:bodyPr>
            <a:lstStyle/>
            <a:p>
              <a:pPr algn="ctr"/>
              <a:r>
                <a:rPr lang="en-US" sz="1400" dirty="0">
                  <a:solidFill>
                    <a:schemeClr val="bg1"/>
                  </a:solidFill>
                  <a:latin typeface="Calibri" pitchFamily="34" charset="0"/>
                </a:rPr>
                <a:t>Does not factor in students’ background characteristics</a:t>
              </a:r>
            </a:p>
          </p:txBody>
        </p:sp>
        <p:sp>
          <p:nvSpPr>
            <p:cNvPr id="16" name="Ach 3"/>
            <p:cNvSpPr txBox="1">
              <a:spLocks noChangeArrowheads="1"/>
            </p:cNvSpPr>
            <p:nvPr/>
          </p:nvSpPr>
          <p:spPr bwMode="auto">
            <a:xfrm>
              <a:off x="1460500" y="3944938"/>
              <a:ext cx="2197100" cy="739775"/>
            </a:xfrm>
            <a:prstGeom prst="rect">
              <a:avLst/>
            </a:prstGeom>
            <a:noFill/>
            <a:ln w="9525">
              <a:noFill/>
              <a:miter lim="800000"/>
              <a:headEnd/>
              <a:tailEnd/>
            </a:ln>
          </p:spPr>
          <p:txBody>
            <a:bodyPr>
              <a:spAutoFit/>
            </a:bodyPr>
            <a:lstStyle/>
            <a:p>
              <a:pPr algn="ctr"/>
              <a:r>
                <a:rPr lang="en-US" sz="1400" dirty="0">
                  <a:solidFill>
                    <a:schemeClr val="bg1"/>
                  </a:solidFill>
                  <a:latin typeface="Calibri" pitchFamily="34" charset="0"/>
                </a:rPr>
                <a:t>Measures students’ performance at a single point in time</a:t>
              </a:r>
            </a:p>
          </p:txBody>
        </p:sp>
        <p:sp>
          <p:nvSpPr>
            <p:cNvPr id="17" name="Ach 4"/>
            <p:cNvSpPr txBox="1">
              <a:spLocks noChangeArrowheads="1"/>
            </p:cNvSpPr>
            <p:nvPr/>
          </p:nvSpPr>
          <p:spPr bwMode="auto">
            <a:xfrm>
              <a:off x="1630363" y="4795838"/>
              <a:ext cx="2517775" cy="523875"/>
            </a:xfrm>
            <a:prstGeom prst="rect">
              <a:avLst/>
            </a:prstGeom>
            <a:noFill/>
            <a:ln w="9525">
              <a:noFill/>
              <a:miter lim="800000"/>
              <a:headEnd/>
              <a:tailEnd/>
            </a:ln>
          </p:spPr>
          <p:txBody>
            <a:bodyPr>
              <a:spAutoFit/>
            </a:bodyPr>
            <a:lstStyle/>
            <a:p>
              <a:pPr algn="ctr"/>
              <a:r>
                <a:rPr lang="en-US" sz="1400">
                  <a:solidFill>
                    <a:schemeClr val="bg1"/>
                  </a:solidFill>
                  <a:latin typeface="Calibri" pitchFamily="34" charset="0"/>
                </a:rPr>
                <a:t>Critical to students’ post-secondary opportunities</a:t>
              </a:r>
            </a:p>
          </p:txBody>
        </p:sp>
      </p:grpSp>
      <p:grpSp>
        <p:nvGrpSpPr>
          <p:cNvPr id="13" name="Group 21"/>
          <p:cNvGrpSpPr>
            <a:grpSpLocks/>
          </p:cNvGrpSpPr>
          <p:nvPr/>
        </p:nvGrpSpPr>
        <p:grpSpPr bwMode="auto">
          <a:xfrm>
            <a:off x="4762500" y="2692400"/>
            <a:ext cx="2943225" cy="2741613"/>
            <a:chOff x="4762500" y="2692400"/>
            <a:chExt cx="2943225" cy="2741613"/>
          </a:xfrm>
        </p:grpSpPr>
        <p:sp>
          <p:nvSpPr>
            <p:cNvPr id="19" name="VA1"/>
            <p:cNvSpPr txBox="1">
              <a:spLocks noChangeArrowheads="1"/>
            </p:cNvSpPr>
            <p:nvPr/>
          </p:nvSpPr>
          <p:spPr bwMode="auto">
            <a:xfrm>
              <a:off x="5067300" y="2692400"/>
              <a:ext cx="2516188" cy="523875"/>
            </a:xfrm>
            <a:prstGeom prst="rect">
              <a:avLst/>
            </a:prstGeom>
            <a:noFill/>
            <a:ln w="9525">
              <a:noFill/>
              <a:miter lim="800000"/>
              <a:headEnd/>
              <a:tailEnd/>
            </a:ln>
          </p:spPr>
          <p:txBody>
            <a:bodyPr>
              <a:spAutoFit/>
            </a:bodyPr>
            <a:lstStyle/>
            <a:p>
              <a:pPr algn="ctr"/>
              <a:r>
                <a:rPr lang="en-US" sz="1400">
                  <a:solidFill>
                    <a:schemeClr val="bg1"/>
                  </a:solidFill>
                  <a:latin typeface="Calibri" pitchFamily="34" charset="0"/>
                </a:rPr>
                <a:t>Measures students’ individual academic growth longitudinally</a:t>
              </a:r>
            </a:p>
          </p:txBody>
        </p:sp>
        <p:sp>
          <p:nvSpPr>
            <p:cNvPr id="20" name="VA2"/>
            <p:cNvSpPr txBox="1">
              <a:spLocks noChangeArrowheads="1"/>
            </p:cNvSpPr>
            <p:nvPr/>
          </p:nvSpPr>
          <p:spPr bwMode="auto">
            <a:xfrm>
              <a:off x="5287963" y="3289300"/>
              <a:ext cx="2417762" cy="738188"/>
            </a:xfrm>
            <a:prstGeom prst="rect">
              <a:avLst/>
            </a:prstGeom>
            <a:noFill/>
            <a:ln w="9525">
              <a:noFill/>
              <a:miter lim="800000"/>
              <a:headEnd/>
              <a:tailEnd/>
            </a:ln>
          </p:spPr>
          <p:txBody>
            <a:bodyPr>
              <a:spAutoFit/>
            </a:bodyPr>
            <a:lstStyle/>
            <a:p>
              <a:pPr algn="ctr"/>
              <a:r>
                <a:rPr lang="en-US" sz="1400">
                  <a:solidFill>
                    <a:schemeClr val="bg1"/>
                  </a:solidFill>
                  <a:latin typeface="Calibri" pitchFamily="34" charset="0"/>
                </a:rPr>
                <a:t>Factors in students’ background characteristics outside of the school’s control</a:t>
              </a:r>
            </a:p>
          </p:txBody>
        </p:sp>
        <p:sp>
          <p:nvSpPr>
            <p:cNvPr id="21" name="VA3"/>
            <p:cNvSpPr txBox="1">
              <a:spLocks noChangeArrowheads="1"/>
            </p:cNvSpPr>
            <p:nvPr/>
          </p:nvSpPr>
          <p:spPr bwMode="auto">
            <a:xfrm>
              <a:off x="4762500" y="4911725"/>
              <a:ext cx="2516188" cy="522288"/>
            </a:xfrm>
            <a:prstGeom prst="rect">
              <a:avLst/>
            </a:prstGeom>
            <a:noFill/>
            <a:ln w="9525">
              <a:noFill/>
              <a:miter lim="800000"/>
              <a:headEnd/>
              <a:tailEnd/>
            </a:ln>
          </p:spPr>
          <p:txBody>
            <a:bodyPr>
              <a:spAutoFit/>
            </a:bodyPr>
            <a:lstStyle/>
            <a:p>
              <a:pPr algn="ctr"/>
              <a:r>
                <a:rPr lang="en-US" sz="1400">
                  <a:solidFill>
                    <a:schemeClr val="bg1"/>
                  </a:solidFill>
                  <a:latin typeface="Calibri" pitchFamily="34" charset="0"/>
                </a:rPr>
                <a:t>Critical to ensuring students’ future academic success</a:t>
              </a:r>
            </a:p>
          </p:txBody>
        </p:sp>
        <p:sp>
          <p:nvSpPr>
            <p:cNvPr id="22" name="VA4"/>
            <p:cNvSpPr txBox="1">
              <a:spLocks noChangeArrowheads="1"/>
            </p:cNvSpPr>
            <p:nvPr/>
          </p:nvSpPr>
          <p:spPr bwMode="auto">
            <a:xfrm>
              <a:off x="5138738" y="4100513"/>
              <a:ext cx="2517775" cy="738187"/>
            </a:xfrm>
            <a:prstGeom prst="rect">
              <a:avLst/>
            </a:prstGeom>
            <a:noFill/>
            <a:ln w="9525">
              <a:noFill/>
              <a:miter lim="800000"/>
              <a:headEnd/>
              <a:tailEnd/>
            </a:ln>
          </p:spPr>
          <p:txBody>
            <a:bodyPr>
              <a:spAutoFit/>
            </a:bodyPr>
            <a:lstStyle/>
            <a:p>
              <a:pPr algn="ctr"/>
              <a:r>
                <a:rPr lang="en-US" sz="1400">
                  <a:solidFill>
                    <a:schemeClr val="bg1"/>
                  </a:solidFill>
                  <a:latin typeface="Calibri" pitchFamily="34" charset="0"/>
                </a:rPr>
                <a:t>Measures the impact of teachers and schools on academic growth</a:t>
              </a:r>
            </a:p>
          </p:txBody>
        </p:sp>
      </p:grpSp>
      <p:sp>
        <p:nvSpPr>
          <p:cNvPr id="23" name="TextBox 19"/>
          <p:cNvSpPr txBox="1">
            <a:spLocks noChangeArrowheads="1"/>
          </p:cNvSpPr>
          <p:nvPr/>
        </p:nvSpPr>
        <p:spPr bwMode="auto">
          <a:xfrm>
            <a:off x="4162425" y="6488113"/>
            <a:ext cx="4981575" cy="369887"/>
          </a:xfrm>
          <a:prstGeom prst="rect">
            <a:avLst/>
          </a:prstGeom>
          <a:noFill/>
          <a:ln w="9525">
            <a:noFill/>
            <a:miter lim="800000"/>
            <a:headEnd/>
            <a:tailEnd/>
          </a:ln>
        </p:spPr>
        <p:txBody>
          <a:bodyPr wrap="none">
            <a:spAutoFit/>
          </a:bodyPr>
          <a:lstStyle/>
          <a:p>
            <a:r>
              <a:rPr lang="en-US">
                <a:latin typeface="Calibri" pitchFamily="34" charset="0"/>
              </a:rPr>
              <a:t>Adapted from materials created by Battelle for Kids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Page 2 Bottom</a:t>
            </a:r>
            <a:br>
              <a:rPr lang="en-US" dirty="0" smtClean="0"/>
            </a:br>
            <a:r>
              <a:rPr lang="en-US" dirty="0" smtClean="0"/>
              <a:t>Grade-Level Value-Added</a:t>
            </a:r>
            <a:endParaRPr lang="en-US" dirty="0"/>
          </a:p>
        </p:txBody>
      </p:sp>
      <p:pic>
        <p:nvPicPr>
          <p:cNvPr id="5" name="Picture 4" descr="P2 Bot.png"/>
          <p:cNvPicPr>
            <a:picLocks noChangeAspect="1"/>
          </p:cNvPicPr>
          <p:nvPr/>
        </p:nvPicPr>
        <p:blipFill>
          <a:blip r:embed="rId2" cstate="print"/>
          <a:stretch>
            <a:fillRect/>
          </a:stretch>
        </p:blipFill>
        <p:spPr>
          <a:xfrm>
            <a:off x="381011" y="1546201"/>
            <a:ext cx="8436426" cy="4842469"/>
          </a:xfrm>
          <a:prstGeom prst="rect">
            <a:avLst/>
          </a:prstGeom>
        </p:spPr>
      </p:pic>
      <p:sp>
        <p:nvSpPr>
          <p:cNvPr id="4" name="Rectangular Callout 3"/>
          <p:cNvSpPr/>
          <p:nvPr/>
        </p:nvSpPr>
        <p:spPr>
          <a:xfrm>
            <a:off x="4691742" y="185057"/>
            <a:ext cx="2852057" cy="957942"/>
          </a:xfrm>
          <a:prstGeom prst="wedgeRectCallout">
            <a:avLst>
              <a:gd name="adj1" fmla="val -55184"/>
              <a:gd name="adj2" fmla="val 1068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FAQ 1:</a:t>
            </a:r>
          </a:p>
          <a:p>
            <a:pPr algn="ctr"/>
            <a:r>
              <a:rPr lang="en-US" dirty="0" smtClean="0"/>
              <a:t>Which School Year is This?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WKCE Pre-Test and Post-Test</a:t>
            </a:r>
            <a:endParaRPr lang="en-US" dirty="0"/>
          </a:p>
        </p:txBody>
      </p:sp>
      <p:sp>
        <p:nvSpPr>
          <p:cNvPr id="4" name="Rectangle 3"/>
          <p:cNvSpPr/>
          <p:nvPr/>
        </p:nvSpPr>
        <p:spPr>
          <a:xfrm>
            <a:off x="1232648" y="2031456"/>
            <a:ext cx="1371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Grade 3</a:t>
            </a:r>
            <a:endParaRPr lang="en-US" dirty="0"/>
          </a:p>
        </p:txBody>
      </p:sp>
      <p:sp>
        <p:nvSpPr>
          <p:cNvPr id="5" name="Rectangle 4"/>
          <p:cNvSpPr/>
          <p:nvPr/>
        </p:nvSpPr>
        <p:spPr>
          <a:xfrm>
            <a:off x="2604248" y="2031456"/>
            <a:ext cx="6858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Summer</a:t>
            </a:r>
            <a:endParaRPr lang="en-US" sz="1100" dirty="0">
              <a:solidFill>
                <a:schemeClr val="tx1"/>
              </a:solidFill>
            </a:endParaRPr>
          </a:p>
        </p:txBody>
      </p:sp>
      <p:sp>
        <p:nvSpPr>
          <p:cNvPr id="6" name="Rectangle 5"/>
          <p:cNvSpPr/>
          <p:nvPr/>
        </p:nvSpPr>
        <p:spPr>
          <a:xfrm>
            <a:off x="3290048" y="2031456"/>
            <a:ext cx="1371600" cy="5334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Grade 4</a:t>
            </a:r>
            <a:endParaRPr lang="en-US" dirty="0"/>
          </a:p>
        </p:txBody>
      </p:sp>
      <p:sp>
        <p:nvSpPr>
          <p:cNvPr id="7" name="Rectangle 6"/>
          <p:cNvSpPr/>
          <p:nvPr/>
        </p:nvSpPr>
        <p:spPr>
          <a:xfrm>
            <a:off x="4661648" y="2031456"/>
            <a:ext cx="6858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Summer</a:t>
            </a:r>
            <a:endParaRPr lang="en-US" sz="1100" dirty="0">
              <a:solidFill>
                <a:schemeClr val="tx1"/>
              </a:solidFill>
            </a:endParaRPr>
          </a:p>
        </p:txBody>
      </p:sp>
      <p:sp>
        <p:nvSpPr>
          <p:cNvPr id="8" name="Rectangle 7"/>
          <p:cNvSpPr/>
          <p:nvPr/>
        </p:nvSpPr>
        <p:spPr>
          <a:xfrm>
            <a:off x="5347448" y="2031456"/>
            <a:ext cx="1371600" cy="533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Grade 5</a:t>
            </a:r>
            <a:endParaRPr lang="en-US" dirty="0"/>
          </a:p>
        </p:txBody>
      </p:sp>
      <p:sp>
        <p:nvSpPr>
          <p:cNvPr id="9" name="Rectangle 8"/>
          <p:cNvSpPr/>
          <p:nvPr/>
        </p:nvSpPr>
        <p:spPr>
          <a:xfrm>
            <a:off x="6719048" y="2031456"/>
            <a:ext cx="6858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Summer</a:t>
            </a:r>
            <a:endParaRPr lang="en-US" sz="1100" dirty="0">
              <a:solidFill>
                <a:schemeClr val="tx1"/>
              </a:solidFill>
            </a:endParaRPr>
          </a:p>
        </p:txBody>
      </p:sp>
      <p:sp>
        <p:nvSpPr>
          <p:cNvPr id="10" name="Rectangle 9"/>
          <p:cNvSpPr/>
          <p:nvPr/>
        </p:nvSpPr>
        <p:spPr>
          <a:xfrm>
            <a:off x="7404848" y="2031456"/>
            <a:ext cx="1371600" cy="533400"/>
          </a:xfrm>
          <a:prstGeom prst="rect">
            <a:avLst/>
          </a:prstGeom>
          <a:solidFill>
            <a:schemeClr val="accent4">
              <a:lumMod val="75000"/>
              <a:alpha val="50000"/>
            </a:schemeClr>
          </a:solidFill>
          <a:ln>
            <a:solidFill>
              <a:schemeClr val="accent4">
                <a:lumMod val="5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Grade 6</a:t>
            </a:r>
            <a:endParaRPr lang="en-US" dirty="0"/>
          </a:p>
        </p:txBody>
      </p:sp>
      <p:sp>
        <p:nvSpPr>
          <p:cNvPr id="11" name="Up Arrow Callout 10"/>
          <p:cNvSpPr/>
          <p:nvPr/>
        </p:nvSpPr>
        <p:spPr>
          <a:xfrm>
            <a:off x="1004048" y="2564856"/>
            <a:ext cx="838200" cy="533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a:t>
            </a:r>
            <a:endParaRPr lang="en-US" dirty="0"/>
          </a:p>
        </p:txBody>
      </p:sp>
      <p:sp>
        <p:nvSpPr>
          <p:cNvPr id="12" name="Up Arrow Callout 11"/>
          <p:cNvSpPr/>
          <p:nvPr/>
        </p:nvSpPr>
        <p:spPr>
          <a:xfrm>
            <a:off x="3061448" y="2564856"/>
            <a:ext cx="838200" cy="533400"/>
          </a:xfrm>
          <a:prstGeom prst="upArrowCallo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a:t>
            </a:r>
            <a:endParaRPr lang="en-US" dirty="0"/>
          </a:p>
        </p:txBody>
      </p:sp>
      <p:sp>
        <p:nvSpPr>
          <p:cNvPr id="13" name="Up Arrow Callout 12"/>
          <p:cNvSpPr/>
          <p:nvPr/>
        </p:nvSpPr>
        <p:spPr>
          <a:xfrm>
            <a:off x="5118848" y="2564856"/>
            <a:ext cx="838200" cy="533400"/>
          </a:xfrm>
          <a:prstGeom prst="upArrowCallou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a:t>
            </a:r>
            <a:endParaRPr lang="en-US" dirty="0"/>
          </a:p>
        </p:txBody>
      </p:sp>
      <p:sp>
        <p:nvSpPr>
          <p:cNvPr id="14" name="Up Arrow Callout 13"/>
          <p:cNvSpPr/>
          <p:nvPr/>
        </p:nvSpPr>
        <p:spPr>
          <a:xfrm>
            <a:off x="7176248" y="2564856"/>
            <a:ext cx="838200" cy="533400"/>
          </a:xfrm>
          <a:prstGeom prst="upArrowCallout">
            <a:avLst/>
          </a:prstGeom>
          <a:solidFill>
            <a:schemeClr val="accent4">
              <a:lumMod val="75000"/>
              <a:alpha val="50000"/>
            </a:schemeClr>
          </a:solidFill>
          <a:ln>
            <a:solidFill>
              <a:schemeClr val="accent4">
                <a:lumMod val="5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a:t>
            </a:r>
            <a:endParaRPr lang="en-US" dirty="0"/>
          </a:p>
        </p:txBody>
      </p:sp>
      <p:sp>
        <p:nvSpPr>
          <p:cNvPr id="16" name="Right Brace 15"/>
          <p:cNvSpPr/>
          <p:nvPr/>
        </p:nvSpPr>
        <p:spPr>
          <a:xfrm rot="5400000">
            <a:off x="2337548" y="2298156"/>
            <a:ext cx="304800" cy="2057400"/>
          </a:xfrm>
          <a:prstGeom prst="rightBrace">
            <a:avLst>
              <a:gd name="adj1" fmla="val 23889"/>
              <a:gd name="adj2" fmla="val 49524"/>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p:cNvSpPr/>
          <p:nvPr/>
        </p:nvSpPr>
        <p:spPr>
          <a:xfrm rot="5400000">
            <a:off x="4394948" y="2298156"/>
            <a:ext cx="304800" cy="2057400"/>
          </a:xfrm>
          <a:prstGeom prst="rightBrace">
            <a:avLst>
              <a:gd name="adj1" fmla="val 23889"/>
              <a:gd name="adj2" fmla="val 49524"/>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rot="5400000">
            <a:off x="6452348" y="2298156"/>
            <a:ext cx="304800" cy="2057400"/>
          </a:xfrm>
          <a:prstGeom prst="rightBrace">
            <a:avLst>
              <a:gd name="adj1" fmla="val 23889"/>
              <a:gd name="adj2" fmla="val 49524"/>
            </a:avLst>
          </a:prstGeom>
          <a:ln w="317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rapezoid 18"/>
          <p:cNvSpPr/>
          <p:nvPr/>
        </p:nvSpPr>
        <p:spPr>
          <a:xfrm>
            <a:off x="1689848" y="3555456"/>
            <a:ext cx="1600200" cy="609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3</a:t>
            </a:r>
            <a:r>
              <a:rPr lang="en-US" sz="1600" baseline="30000" dirty="0" smtClean="0"/>
              <a:t>rd</a:t>
            </a:r>
            <a:r>
              <a:rPr lang="en-US" sz="1600" dirty="0" smtClean="0"/>
              <a:t> Grade</a:t>
            </a:r>
          </a:p>
          <a:p>
            <a:pPr algn="ctr"/>
            <a:r>
              <a:rPr lang="en-US" sz="1600" dirty="0" smtClean="0"/>
              <a:t>Value-Added</a:t>
            </a:r>
            <a:endParaRPr lang="en-US" sz="1600" dirty="0"/>
          </a:p>
        </p:txBody>
      </p:sp>
      <p:sp>
        <p:nvSpPr>
          <p:cNvPr id="20" name="Trapezoid 19"/>
          <p:cNvSpPr/>
          <p:nvPr/>
        </p:nvSpPr>
        <p:spPr>
          <a:xfrm>
            <a:off x="3747248" y="3555456"/>
            <a:ext cx="1600200" cy="609600"/>
          </a:xfrm>
          <a:prstGeom prst="trapezoi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4</a:t>
            </a:r>
            <a:r>
              <a:rPr lang="en-US" sz="1600" baseline="30000" dirty="0" smtClean="0"/>
              <a:t>th</a:t>
            </a:r>
            <a:r>
              <a:rPr lang="en-US" sz="1600" dirty="0" smtClean="0"/>
              <a:t> Grade</a:t>
            </a:r>
          </a:p>
          <a:p>
            <a:pPr algn="ctr"/>
            <a:r>
              <a:rPr lang="en-US" sz="1600" dirty="0" smtClean="0"/>
              <a:t>Value-Added</a:t>
            </a:r>
            <a:endParaRPr lang="en-US" sz="1600" dirty="0"/>
          </a:p>
        </p:txBody>
      </p:sp>
      <p:sp>
        <p:nvSpPr>
          <p:cNvPr id="21" name="Trapezoid 20"/>
          <p:cNvSpPr/>
          <p:nvPr/>
        </p:nvSpPr>
        <p:spPr>
          <a:xfrm>
            <a:off x="5804648" y="3555456"/>
            <a:ext cx="1600200" cy="609600"/>
          </a:xfrm>
          <a:prstGeom prst="trapezoi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a:t>
            </a:r>
            <a:r>
              <a:rPr lang="en-US" sz="1600" baseline="30000" dirty="0" smtClean="0"/>
              <a:t>th</a:t>
            </a:r>
            <a:r>
              <a:rPr lang="en-US" sz="1600" dirty="0" smtClean="0"/>
              <a:t> Grade</a:t>
            </a:r>
          </a:p>
          <a:p>
            <a:pPr algn="ctr"/>
            <a:r>
              <a:rPr lang="en-US" sz="1600" dirty="0" smtClean="0"/>
              <a:t>Value-Added</a:t>
            </a:r>
            <a:endParaRPr lang="en-US" sz="1600" dirty="0"/>
          </a:p>
        </p:txBody>
      </p:sp>
      <p:sp>
        <p:nvSpPr>
          <p:cNvPr id="22" name="TextBox 21"/>
          <p:cNvSpPr txBox="1"/>
          <p:nvPr/>
        </p:nvSpPr>
        <p:spPr>
          <a:xfrm>
            <a:off x="1517072" y="4610031"/>
            <a:ext cx="5516318" cy="369332"/>
          </a:xfrm>
          <a:prstGeom prst="rect">
            <a:avLst/>
          </a:prstGeom>
          <a:noFill/>
        </p:spPr>
        <p:txBody>
          <a:bodyPr wrap="none" rtlCol="0">
            <a:spAutoFit/>
          </a:bodyPr>
          <a:lstStyle/>
          <a:p>
            <a:r>
              <a:rPr lang="en-US" dirty="0" smtClean="0">
                <a:latin typeface="+mn-lt"/>
              </a:rPr>
              <a:t>Why don’t we have 8</a:t>
            </a:r>
            <a:r>
              <a:rPr lang="en-US" baseline="30000" dirty="0" smtClean="0">
                <a:latin typeface="+mn-lt"/>
              </a:rPr>
              <a:t>th</a:t>
            </a:r>
            <a:r>
              <a:rPr lang="en-US" dirty="0" smtClean="0">
                <a:latin typeface="+mn-lt"/>
              </a:rPr>
              <a:t> Grade Value-Added in Wisconsin?</a:t>
            </a:r>
            <a:endParaRPr lang="en-US"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7" grpId="0" animBg="1"/>
      <p:bldP spid="18" grpId="0" animBg="1"/>
      <p:bldP spid="19" grpId="0" animBg="1"/>
      <p:bldP spid="20" grpId="0" animBg="1"/>
      <p:bldP spid="21" grpId="0" animBg="1"/>
      <p:bldP spid="2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Page 2 Bottom</a:t>
            </a:r>
            <a:br>
              <a:rPr lang="en-US" dirty="0" smtClean="0"/>
            </a:br>
            <a:r>
              <a:rPr lang="en-US" dirty="0" smtClean="0"/>
              <a:t>Grade-Level Value-Added</a:t>
            </a:r>
            <a:endParaRPr lang="en-US" dirty="0"/>
          </a:p>
        </p:txBody>
      </p:sp>
      <p:pic>
        <p:nvPicPr>
          <p:cNvPr id="5" name="Picture 4" descr="P2 Bot.png"/>
          <p:cNvPicPr>
            <a:picLocks noChangeAspect="1"/>
          </p:cNvPicPr>
          <p:nvPr/>
        </p:nvPicPr>
        <p:blipFill>
          <a:blip r:embed="rId2" cstate="print"/>
          <a:stretch>
            <a:fillRect/>
          </a:stretch>
        </p:blipFill>
        <p:spPr>
          <a:xfrm>
            <a:off x="381011" y="1546201"/>
            <a:ext cx="8436426" cy="4842469"/>
          </a:xfrm>
          <a:prstGeom prst="rect">
            <a:avLst/>
          </a:prstGeom>
        </p:spPr>
      </p:pic>
      <p:sp>
        <p:nvSpPr>
          <p:cNvPr id="4" name="Rectangular Callout 3"/>
          <p:cNvSpPr/>
          <p:nvPr/>
        </p:nvSpPr>
        <p:spPr>
          <a:xfrm>
            <a:off x="4691742" y="185057"/>
            <a:ext cx="2852057" cy="957942"/>
          </a:xfrm>
          <a:prstGeom prst="wedgeRectCallout">
            <a:avLst>
              <a:gd name="adj1" fmla="val 23366"/>
              <a:gd name="adj2" fmla="val 9568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FAQ 2:</a:t>
            </a:r>
          </a:p>
          <a:p>
            <a:pPr algn="ctr"/>
            <a:r>
              <a:rPr lang="en-US" dirty="0" smtClean="0"/>
              <a:t>How do I interpret a 3 Year Average?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p:txBody>
          <a:bodyPr/>
          <a:lstStyle/>
          <a:p>
            <a:r>
              <a:rPr lang="en-US" dirty="0" smtClean="0"/>
              <a:t>NOT Jimmy as he goes from 3</a:t>
            </a:r>
            <a:r>
              <a:rPr lang="en-US" baseline="30000" dirty="0" smtClean="0"/>
              <a:t>rd</a:t>
            </a:r>
            <a:r>
              <a:rPr lang="en-US" dirty="0" smtClean="0"/>
              <a:t> grade to 4</a:t>
            </a:r>
            <a:r>
              <a:rPr lang="en-US" baseline="30000" dirty="0" smtClean="0"/>
              <a:t>th</a:t>
            </a:r>
            <a:r>
              <a:rPr lang="en-US" dirty="0" smtClean="0"/>
              <a:t> grade to 5</a:t>
            </a:r>
            <a:r>
              <a:rPr lang="en-US" baseline="30000" dirty="0" smtClean="0"/>
              <a:t>th</a:t>
            </a:r>
            <a:r>
              <a:rPr lang="en-US" dirty="0" smtClean="0"/>
              <a:t> </a:t>
            </a:r>
            <a:r>
              <a:rPr lang="en-US" dirty="0" smtClean="0"/>
              <a:t>grade to 6</a:t>
            </a:r>
            <a:r>
              <a:rPr lang="en-US" baseline="30000" dirty="0" smtClean="0"/>
              <a:t>th</a:t>
            </a:r>
            <a:r>
              <a:rPr lang="en-US" dirty="0" smtClean="0"/>
              <a:t> grade</a:t>
            </a:r>
            <a:endParaRPr lang="en-US" dirty="0"/>
          </a:p>
        </p:txBody>
      </p:sp>
      <p:sp>
        <p:nvSpPr>
          <p:cNvPr id="8" name="Content Placeholder 7"/>
          <p:cNvSpPr>
            <a:spLocks noGrp="1"/>
          </p:cNvSpPr>
          <p:nvPr>
            <p:ph sz="quarter" idx="4"/>
          </p:nvPr>
        </p:nvSpPr>
        <p:spPr/>
        <p:txBody>
          <a:bodyPr>
            <a:normAutofit fontScale="92500" lnSpcReduction="10000"/>
          </a:bodyPr>
          <a:lstStyle/>
          <a:p>
            <a:r>
              <a:rPr lang="en-US" dirty="0" smtClean="0"/>
              <a:t>3</a:t>
            </a:r>
            <a:r>
              <a:rPr lang="en-US" baseline="30000" dirty="0" smtClean="0"/>
              <a:t>rd</a:t>
            </a:r>
            <a:r>
              <a:rPr lang="en-US" dirty="0" smtClean="0"/>
              <a:t> grade team with</a:t>
            </a:r>
          </a:p>
          <a:p>
            <a:pPr lvl="1"/>
            <a:r>
              <a:rPr lang="en-US" dirty="0" smtClean="0"/>
              <a:t>2008-09 </a:t>
            </a:r>
            <a:r>
              <a:rPr lang="en-US" dirty="0" smtClean="0"/>
              <a:t>cohort </a:t>
            </a:r>
            <a:br>
              <a:rPr lang="en-US" dirty="0" smtClean="0"/>
            </a:br>
            <a:r>
              <a:rPr lang="en-US" dirty="0" smtClean="0"/>
              <a:t>(3</a:t>
            </a:r>
            <a:r>
              <a:rPr lang="en-US" baseline="30000" dirty="0" smtClean="0"/>
              <a:t>rd</a:t>
            </a:r>
            <a:r>
              <a:rPr lang="en-US" dirty="0" smtClean="0"/>
              <a:t> grade to 4</a:t>
            </a:r>
            <a:r>
              <a:rPr lang="en-US" baseline="30000" dirty="0" smtClean="0"/>
              <a:t>th</a:t>
            </a:r>
            <a:r>
              <a:rPr lang="en-US" dirty="0" smtClean="0"/>
              <a:t> grade)</a:t>
            </a:r>
            <a:endParaRPr lang="en-US" dirty="0" smtClean="0"/>
          </a:p>
          <a:p>
            <a:pPr lvl="1"/>
            <a:r>
              <a:rPr lang="en-US" dirty="0" smtClean="0"/>
              <a:t>2009-10 </a:t>
            </a:r>
            <a:r>
              <a:rPr lang="en-US" dirty="0" smtClean="0"/>
              <a:t>cohort </a:t>
            </a:r>
            <a:r>
              <a:rPr lang="en-US" dirty="0" smtClean="0"/>
              <a:t/>
            </a:r>
            <a:br>
              <a:rPr lang="en-US" dirty="0" smtClean="0"/>
            </a:br>
            <a:r>
              <a:rPr lang="en-US" dirty="0" smtClean="0"/>
              <a:t>(</a:t>
            </a:r>
            <a:r>
              <a:rPr lang="en-US" dirty="0" smtClean="0"/>
              <a:t>3</a:t>
            </a:r>
            <a:r>
              <a:rPr lang="en-US" baseline="30000" dirty="0" smtClean="0"/>
              <a:t>rd</a:t>
            </a:r>
            <a:r>
              <a:rPr lang="en-US" dirty="0" smtClean="0"/>
              <a:t> grade to 4</a:t>
            </a:r>
            <a:r>
              <a:rPr lang="en-US" baseline="30000" dirty="0" smtClean="0"/>
              <a:t>th</a:t>
            </a:r>
            <a:r>
              <a:rPr lang="en-US" dirty="0" smtClean="0"/>
              <a:t> grade)</a:t>
            </a:r>
            <a:endParaRPr lang="en-US" dirty="0" smtClean="0"/>
          </a:p>
          <a:p>
            <a:pPr lvl="1"/>
            <a:r>
              <a:rPr lang="en-US" dirty="0" smtClean="0"/>
              <a:t>2010-11 </a:t>
            </a:r>
            <a:r>
              <a:rPr lang="en-US" dirty="0" smtClean="0"/>
              <a:t>cohort </a:t>
            </a:r>
            <a:r>
              <a:rPr lang="en-US" dirty="0" smtClean="0"/>
              <a:t/>
            </a:r>
            <a:br>
              <a:rPr lang="en-US" dirty="0" smtClean="0"/>
            </a:br>
            <a:r>
              <a:rPr lang="en-US" dirty="0" smtClean="0"/>
              <a:t>(</a:t>
            </a:r>
            <a:r>
              <a:rPr lang="en-US" dirty="0" smtClean="0"/>
              <a:t>3</a:t>
            </a:r>
            <a:r>
              <a:rPr lang="en-US" baseline="30000" dirty="0" smtClean="0"/>
              <a:t>rd</a:t>
            </a:r>
            <a:r>
              <a:rPr lang="en-US" dirty="0" smtClean="0"/>
              <a:t> grade to 4</a:t>
            </a:r>
            <a:r>
              <a:rPr lang="en-US" baseline="30000" dirty="0" smtClean="0"/>
              <a:t>th</a:t>
            </a:r>
            <a:r>
              <a:rPr lang="en-US" dirty="0" smtClean="0"/>
              <a:t> grade)</a:t>
            </a:r>
            <a:endParaRPr lang="en-US" dirty="0" smtClean="0"/>
          </a:p>
          <a:p>
            <a:r>
              <a:rPr lang="en-US" dirty="0" smtClean="0"/>
              <a:t>Keep teacher mobility in mind</a:t>
            </a:r>
          </a:p>
        </p:txBody>
      </p:sp>
      <p:sp>
        <p:nvSpPr>
          <p:cNvPr id="5" name="Text Placeholder 4"/>
          <p:cNvSpPr>
            <a:spLocks noGrp="1"/>
          </p:cNvSpPr>
          <p:nvPr>
            <p:ph type="body" sz="quarter" idx="1"/>
          </p:nvPr>
        </p:nvSpPr>
        <p:spPr/>
        <p:txBody>
          <a:bodyPr/>
          <a:lstStyle/>
          <a:p>
            <a:pPr algn="ctr"/>
            <a:r>
              <a:rPr lang="en-US" dirty="0" smtClean="0"/>
              <a:t>Doesn’t follow the students</a:t>
            </a:r>
            <a:endParaRPr lang="en-US" dirty="0"/>
          </a:p>
        </p:txBody>
      </p:sp>
      <p:sp>
        <p:nvSpPr>
          <p:cNvPr id="7" name="Text Placeholder 6"/>
          <p:cNvSpPr>
            <a:spLocks noGrp="1"/>
          </p:cNvSpPr>
          <p:nvPr>
            <p:ph type="body" sz="quarter" idx="3"/>
          </p:nvPr>
        </p:nvSpPr>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pPr algn="ctr"/>
            <a:r>
              <a:rPr lang="en-US" dirty="0" smtClean="0"/>
              <a:t>Represents the teaching team over three cohorts of students</a:t>
            </a:r>
            <a:endParaRPr lang="en-US" dirty="0"/>
          </a:p>
        </p:txBody>
      </p:sp>
      <p:sp>
        <p:nvSpPr>
          <p:cNvPr id="13" name="Title 47"/>
          <p:cNvSpPr>
            <a:spLocks noGrp="1"/>
          </p:cNvSpPr>
          <p:nvPr>
            <p:ph type="title"/>
          </p:nvPr>
        </p:nvSpPr>
        <p:spPr>
          <a:xfrm>
            <a:off x="612648" y="228600"/>
            <a:ext cx="8153400" cy="990600"/>
          </a:xfrm>
        </p:spPr>
        <p:txBody>
          <a:bodyPr>
            <a:normAutofit fontScale="90000"/>
          </a:bodyPr>
          <a:lstStyle/>
          <a:p>
            <a:r>
              <a:rPr lang="en-US" dirty="0" smtClean="0"/>
              <a:t>What </a:t>
            </a:r>
            <a:r>
              <a:rPr lang="en-US" dirty="0" smtClean="0"/>
              <a:t>D</a:t>
            </a:r>
            <a:r>
              <a:rPr lang="en-US" dirty="0" smtClean="0"/>
              <a:t>oes “Up </a:t>
            </a:r>
            <a:r>
              <a:rPr lang="en-US" dirty="0" smtClean="0"/>
              <a:t>to 3 Year </a:t>
            </a:r>
            <a:r>
              <a:rPr lang="en-US" dirty="0" smtClean="0"/>
              <a:t>Average” </a:t>
            </a:r>
            <a:r>
              <a:rPr lang="en-US" dirty="0" smtClean="0"/>
              <a:t>M</a:t>
            </a:r>
            <a:r>
              <a:rPr lang="en-US" dirty="0" smtClean="0"/>
              <a:t>ean for the 3</a:t>
            </a:r>
            <a:r>
              <a:rPr lang="en-US" baseline="30000" dirty="0" smtClean="0"/>
              <a:t>rd</a:t>
            </a:r>
            <a:r>
              <a:rPr lang="en-US" dirty="0" smtClean="0"/>
              <a:t> Grade?</a:t>
            </a:r>
            <a:endParaRPr lang="en-US" dirty="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p:txBody>
          <a:bodyPr/>
          <a:lstStyle/>
          <a:p>
            <a:r>
              <a:rPr lang="en-US" dirty="0" smtClean="0"/>
              <a:t>Up to 3 Year Average</a:t>
            </a:r>
            <a:endParaRPr lang="en-US" dirty="0"/>
          </a:p>
        </p:txBody>
      </p:sp>
      <p:sp>
        <p:nvSpPr>
          <p:cNvPr id="8" name="Content Placeholder 7"/>
          <p:cNvSpPr>
            <a:spLocks noGrp="1"/>
          </p:cNvSpPr>
          <p:nvPr>
            <p:ph sz="quarter" idx="1"/>
          </p:nvPr>
        </p:nvSpPr>
        <p:spPr>
          <a:xfrm>
            <a:off x="612648" y="4060370"/>
            <a:ext cx="8153400" cy="2035629"/>
          </a:xfrm>
        </p:spPr>
        <p:txBody>
          <a:bodyPr>
            <a:normAutofit/>
          </a:bodyPr>
          <a:lstStyle/>
          <a:p>
            <a:r>
              <a:rPr lang="en-US" dirty="0" smtClean="0"/>
              <a:t>Which grade-level team… </a:t>
            </a:r>
          </a:p>
          <a:p>
            <a:pPr lvl="1"/>
            <a:r>
              <a:rPr lang="en-US" dirty="0" smtClean="0"/>
              <a:t>Was most effective in the 2010-2011 school year?</a:t>
            </a:r>
          </a:p>
          <a:p>
            <a:pPr lvl="1"/>
            <a:r>
              <a:rPr lang="en-US" dirty="0" smtClean="0"/>
              <a:t>Was most effective over the past three school years?</a:t>
            </a:r>
          </a:p>
          <a:p>
            <a:pPr lvl="1"/>
            <a:r>
              <a:rPr lang="en-US" dirty="0" smtClean="0"/>
              <a:t>Is “most improved” in the 2010-2011 school year?</a:t>
            </a:r>
            <a:endParaRPr lang="en-US" dirty="0"/>
          </a:p>
        </p:txBody>
      </p:sp>
      <p:pic>
        <p:nvPicPr>
          <p:cNvPr id="9" name="Picture 8" descr="3-row.png"/>
          <p:cNvPicPr>
            <a:picLocks noChangeAspect="1"/>
          </p:cNvPicPr>
          <p:nvPr/>
        </p:nvPicPr>
        <p:blipFill>
          <a:blip r:embed="rId2" cstate="print"/>
          <a:stretch>
            <a:fillRect/>
          </a:stretch>
        </p:blipFill>
        <p:spPr>
          <a:xfrm>
            <a:off x="4339305" y="1979175"/>
            <a:ext cx="3756025" cy="1899923"/>
          </a:xfrm>
          <a:prstGeom prst="rect">
            <a:avLst/>
          </a:prstGeom>
        </p:spPr>
      </p:pic>
      <p:pic>
        <p:nvPicPr>
          <p:cNvPr id="10" name="Picture 9" descr="3-row.png"/>
          <p:cNvPicPr>
            <a:picLocks noChangeAspect="1"/>
          </p:cNvPicPr>
          <p:nvPr/>
        </p:nvPicPr>
        <p:blipFill>
          <a:blip r:embed="rId2" cstate="print"/>
          <a:stretch>
            <a:fillRect/>
          </a:stretch>
        </p:blipFill>
        <p:spPr>
          <a:xfrm>
            <a:off x="1329405" y="1979175"/>
            <a:ext cx="3756025" cy="1899923"/>
          </a:xfrm>
          <a:prstGeom prst="rect">
            <a:avLst/>
          </a:prstGeom>
        </p:spPr>
      </p:pic>
      <p:cxnSp>
        <p:nvCxnSpPr>
          <p:cNvPr id="11" name="Straight Connector 10"/>
          <p:cNvCxnSpPr/>
          <p:nvPr/>
        </p:nvCxnSpPr>
        <p:spPr>
          <a:xfrm>
            <a:off x="5225130" y="2324100"/>
            <a:ext cx="0" cy="16002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97780" y="1695450"/>
            <a:ext cx="290195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Past Academic Year 2010-2011</a:t>
            </a:r>
            <a:endParaRPr lang="en-US" sz="1200" dirty="0"/>
          </a:p>
        </p:txBody>
      </p:sp>
      <p:sp>
        <p:nvSpPr>
          <p:cNvPr id="13" name="TextBox 12"/>
          <p:cNvSpPr txBox="1"/>
          <p:nvPr/>
        </p:nvSpPr>
        <p:spPr>
          <a:xfrm>
            <a:off x="5199730" y="1695450"/>
            <a:ext cx="28956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Up to 3 Year Average</a:t>
            </a:r>
            <a:endParaRPr lang="en-US" sz="1200" dirty="0"/>
          </a:p>
        </p:txBody>
      </p:sp>
      <p:sp>
        <p:nvSpPr>
          <p:cNvPr id="14" name="TextBox 13"/>
          <p:cNvSpPr txBox="1"/>
          <p:nvPr/>
        </p:nvSpPr>
        <p:spPr>
          <a:xfrm>
            <a:off x="1352040" y="27722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3</a:t>
            </a:r>
            <a:endParaRPr lang="en-US" sz="1400" dirty="0">
              <a:latin typeface="Arial" pitchFamily="34" charset="0"/>
              <a:cs typeface="Arial" pitchFamily="34" charset="0"/>
            </a:endParaRPr>
          </a:p>
        </p:txBody>
      </p:sp>
      <p:sp>
        <p:nvSpPr>
          <p:cNvPr id="15" name="Teardrop 14"/>
          <p:cNvSpPr/>
          <p:nvPr/>
        </p:nvSpPr>
        <p:spPr>
          <a:xfrm rot="8100000">
            <a:off x="4068533" y="2771792"/>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07675" y="2758710"/>
            <a:ext cx="383438" cy="276999"/>
          </a:xfrm>
          <a:prstGeom prst="rect">
            <a:avLst/>
          </a:prstGeom>
          <a:noFill/>
        </p:spPr>
        <p:txBody>
          <a:bodyPr wrap="none" rtlCol="0">
            <a:spAutoFit/>
          </a:bodyPr>
          <a:lstStyle/>
          <a:p>
            <a:pPr algn="ctr"/>
            <a:r>
              <a:rPr lang="en-US" sz="1200" b="1" dirty="0" smtClean="0"/>
              <a:t>3.4</a:t>
            </a:r>
            <a:endParaRPr lang="en-US" sz="1200" b="1" dirty="0"/>
          </a:p>
        </p:txBody>
      </p:sp>
      <p:cxnSp>
        <p:nvCxnSpPr>
          <p:cNvPr id="17" name="Straight Connector 16"/>
          <p:cNvCxnSpPr/>
          <p:nvPr/>
        </p:nvCxnSpPr>
        <p:spPr>
          <a:xfrm>
            <a:off x="3802730" y="3118140"/>
            <a:ext cx="80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65924" y="27711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53</a:t>
            </a:r>
            <a:endParaRPr lang="en-US" sz="1400" dirty="0">
              <a:latin typeface="Arial" pitchFamily="34" charset="0"/>
              <a:cs typeface="Arial" pitchFamily="34" charset="0"/>
            </a:endParaRPr>
          </a:p>
        </p:txBody>
      </p:sp>
      <p:sp>
        <p:nvSpPr>
          <p:cNvPr id="19" name="TextBox 18"/>
          <p:cNvSpPr txBox="1"/>
          <p:nvPr/>
        </p:nvSpPr>
        <p:spPr>
          <a:xfrm>
            <a:off x="1335753" y="2392275"/>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20" name="Teardrop 19"/>
          <p:cNvSpPr/>
          <p:nvPr/>
        </p:nvSpPr>
        <p:spPr>
          <a:xfrm rot="8100000">
            <a:off x="4415765" y="3133741"/>
            <a:ext cx="274008" cy="27400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353359" y="3119976"/>
            <a:ext cx="397866" cy="276999"/>
          </a:xfrm>
          <a:prstGeom prst="rect">
            <a:avLst/>
          </a:prstGeom>
          <a:noFill/>
        </p:spPr>
        <p:txBody>
          <a:bodyPr wrap="none" rtlCol="0">
            <a:spAutoFit/>
          </a:bodyPr>
          <a:lstStyle/>
          <a:p>
            <a:pPr algn="ctr"/>
            <a:r>
              <a:rPr lang="en-US" sz="1200" b="1" dirty="0" smtClean="0"/>
              <a:t>4.1</a:t>
            </a:r>
            <a:endParaRPr lang="en-US" sz="1200" b="1" dirty="0"/>
          </a:p>
        </p:txBody>
      </p:sp>
      <p:cxnSp>
        <p:nvCxnSpPr>
          <p:cNvPr id="22" name="Straight Connector 21"/>
          <p:cNvCxnSpPr/>
          <p:nvPr/>
        </p:nvCxnSpPr>
        <p:spPr>
          <a:xfrm>
            <a:off x="4137949" y="3480090"/>
            <a:ext cx="8375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39340" y="31405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4</a:t>
            </a:r>
            <a:endParaRPr lang="en-US" sz="1400" dirty="0">
              <a:latin typeface="Arial" pitchFamily="34" charset="0"/>
              <a:cs typeface="Arial" pitchFamily="34" charset="0"/>
            </a:endParaRPr>
          </a:p>
        </p:txBody>
      </p:sp>
      <p:sp>
        <p:nvSpPr>
          <p:cNvPr id="24" name="TextBox 23"/>
          <p:cNvSpPr txBox="1"/>
          <p:nvPr/>
        </p:nvSpPr>
        <p:spPr>
          <a:xfrm>
            <a:off x="1339340" y="34961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5</a:t>
            </a:r>
            <a:endParaRPr lang="en-US" sz="1400" dirty="0">
              <a:latin typeface="Arial" pitchFamily="34" charset="0"/>
              <a:cs typeface="Arial" pitchFamily="34" charset="0"/>
            </a:endParaRPr>
          </a:p>
        </p:txBody>
      </p:sp>
      <p:sp>
        <p:nvSpPr>
          <p:cNvPr id="25" name="TextBox 24"/>
          <p:cNvSpPr txBox="1"/>
          <p:nvPr/>
        </p:nvSpPr>
        <p:spPr>
          <a:xfrm>
            <a:off x="2365924" y="31458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61</a:t>
            </a:r>
            <a:endParaRPr lang="en-US" sz="1400" dirty="0">
              <a:latin typeface="Arial" pitchFamily="34" charset="0"/>
              <a:cs typeface="Arial" pitchFamily="34" charset="0"/>
            </a:endParaRPr>
          </a:p>
        </p:txBody>
      </p:sp>
      <p:sp>
        <p:nvSpPr>
          <p:cNvPr id="26" name="TextBox 25"/>
          <p:cNvSpPr txBox="1"/>
          <p:nvPr/>
        </p:nvSpPr>
        <p:spPr>
          <a:xfrm>
            <a:off x="2359574" y="34950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56</a:t>
            </a:r>
            <a:endParaRPr lang="en-US" sz="1400" dirty="0">
              <a:latin typeface="Arial" pitchFamily="34" charset="0"/>
              <a:cs typeface="Arial" pitchFamily="34" charset="0"/>
            </a:endParaRPr>
          </a:p>
        </p:txBody>
      </p:sp>
      <p:sp>
        <p:nvSpPr>
          <p:cNvPr id="27" name="TextBox 26"/>
          <p:cNvSpPr txBox="1"/>
          <p:nvPr/>
        </p:nvSpPr>
        <p:spPr>
          <a:xfrm>
            <a:off x="5299137" y="277754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166</a:t>
            </a:r>
            <a:endParaRPr lang="en-US" sz="1400" dirty="0">
              <a:latin typeface="Arial" pitchFamily="34" charset="0"/>
              <a:cs typeface="Arial" pitchFamily="34" charset="0"/>
            </a:endParaRPr>
          </a:p>
        </p:txBody>
      </p:sp>
      <p:sp>
        <p:nvSpPr>
          <p:cNvPr id="28" name="TextBox 27"/>
          <p:cNvSpPr txBox="1"/>
          <p:nvPr/>
        </p:nvSpPr>
        <p:spPr>
          <a:xfrm>
            <a:off x="5299137" y="315219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175</a:t>
            </a:r>
            <a:endParaRPr lang="en-US" sz="1400" dirty="0">
              <a:latin typeface="Arial" pitchFamily="34" charset="0"/>
              <a:cs typeface="Arial" pitchFamily="34" charset="0"/>
            </a:endParaRPr>
          </a:p>
        </p:txBody>
      </p:sp>
      <p:sp>
        <p:nvSpPr>
          <p:cNvPr id="29" name="TextBox 28"/>
          <p:cNvSpPr txBox="1"/>
          <p:nvPr/>
        </p:nvSpPr>
        <p:spPr>
          <a:xfrm>
            <a:off x="5313202" y="350144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142</a:t>
            </a:r>
            <a:endParaRPr lang="en-US" sz="1400" dirty="0">
              <a:latin typeface="Arial" pitchFamily="34" charset="0"/>
              <a:cs typeface="Arial" pitchFamily="34" charset="0"/>
            </a:endParaRPr>
          </a:p>
        </p:txBody>
      </p:sp>
      <p:sp>
        <p:nvSpPr>
          <p:cNvPr id="30" name="Teardrop 29"/>
          <p:cNvSpPr/>
          <p:nvPr/>
        </p:nvSpPr>
        <p:spPr>
          <a:xfrm rot="8100000">
            <a:off x="4590409" y="3495691"/>
            <a:ext cx="274008" cy="27400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528003" y="3481926"/>
            <a:ext cx="397866" cy="276999"/>
          </a:xfrm>
          <a:prstGeom prst="rect">
            <a:avLst/>
          </a:prstGeom>
          <a:noFill/>
        </p:spPr>
        <p:txBody>
          <a:bodyPr wrap="none" rtlCol="0">
            <a:spAutoFit/>
          </a:bodyPr>
          <a:lstStyle/>
          <a:p>
            <a:pPr algn="ctr"/>
            <a:r>
              <a:rPr lang="en-US" sz="1200" b="1" dirty="0" smtClean="0"/>
              <a:t>4.4</a:t>
            </a:r>
            <a:endParaRPr lang="en-US" sz="1200" b="1" dirty="0"/>
          </a:p>
        </p:txBody>
      </p:sp>
      <p:cxnSp>
        <p:nvCxnSpPr>
          <p:cNvPr id="32" name="Straight Connector 31"/>
          <p:cNvCxnSpPr/>
          <p:nvPr/>
        </p:nvCxnSpPr>
        <p:spPr>
          <a:xfrm>
            <a:off x="4265271" y="3842040"/>
            <a:ext cx="7697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ardrop 32"/>
          <p:cNvSpPr/>
          <p:nvPr/>
        </p:nvSpPr>
        <p:spPr>
          <a:xfrm rot="8100000">
            <a:off x="7082845" y="2759092"/>
            <a:ext cx="274008" cy="274008"/>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014774" y="2746010"/>
            <a:ext cx="397866" cy="276999"/>
          </a:xfrm>
          <a:prstGeom prst="rect">
            <a:avLst/>
          </a:prstGeom>
          <a:noFill/>
        </p:spPr>
        <p:txBody>
          <a:bodyPr wrap="none" rtlCol="0">
            <a:spAutoFit/>
          </a:bodyPr>
          <a:lstStyle/>
          <a:p>
            <a:pPr algn="ctr"/>
            <a:r>
              <a:rPr lang="en-US" sz="1200" b="1" dirty="0" smtClean="0"/>
              <a:t>3.5</a:t>
            </a:r>
            <a:endParaRPr lang="en-US" sz="1200" b="1" dirty="0"/>
          </a:p>
        </p:txBody>
      </p:sp>
      <p:cxnSp>
        <p:nvCxnSpPr>
          <p:cNvPr id="35" name="Straight Connector 34"/>
          <p:cNvCxnSpPr/>
          <p:nvPr/>
        </p:nvCxnSpPr>
        <p:spPr>
          <a:xfrm>
            <a:off x="6994842" y="3105440"/>
            <a:ext cx="4381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ardrop 35"/>
          <p:cNvSpPr/>
          <p:nvPr/>
        </p:nvSpPr>
        <p:spPr>
          <a:xfrm rot="8100000">
            <a:off x="5719534" y="3121041"/>
            <a:ext cx="274008" cy="27400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664341" y="3107276"/>
            <a:ext cx="383438" cy="276999"/>
          </a:xfrm>
          <a:prstGeom prst="rect">
            <a:avLst/>
          </a:prstGeom>
          <a:noFill/>
        </p:spPr>
        <p:txBody>
          <a:bodyPr wrap="none" rtlCol="0">
            <a:spAutoFit/>
          </a:bodyPr>
          <a:lstStyle/>
          <a:p>
            <a:pPr algn="ctr"/>
            <a:r>
              <a:rPr lang="en-US" sz="1200" b="1" dirty="0" smtClean="0"/>
              <a:t>0.9</a:t>
            </a:r>
            <a:endParaRPr lang="en-US" sz="1200" b="1" dirty="0"/>
          </a:p>
        </p:txBody>
      </p:sp>
      <p:cxnSp>
        <p:nvCxnSpPr>
          <p:cNvPr id="38" name="Straight Connector 37"/>
          <p:cNvCxnSpPr/>
          <p:nvPr/>
        </p:nvCxnSpPr>
        <p:spPr>
          <a:xfrm>
            <a:off x="5891880" y="3467390"/>
            <a:ext cx="247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ardrop 38"/>
          <p:cNvSpPr/>
          <p:nvPr/>
        </p:nvSpPr>
        <p:spPr>
          <a:xfrm rot="8100000">
            <a:off x="6741884" y="34829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686691" y="3469226"/>
            <a:ext cx="383438" cy="276999"/>
          </a:xfrm>
          <a:prstGeom prst="rect">
            <a:avLst/>
          </a:prstGeom>
          <a:noFill/>
        </p:spPr>
        <p:txBody>
          <a:bodyPr wrap="none" rtlCol="0">
            <a:spAutoFit/>
          </a:bodyPr>
          <a:lstStyle/>
          <a:p>
            <a:pPr algn="ctr"/>
            <a:r>
              <a:rPr lang="en-US" sz="1200" b="1" dirty="0" smtClean="0"/>
              <a:t>2.8</a:t>
            </a:r>
            <a:endParaRPr lang="en-US" sz="1200" b="1" dirty="0"/>
          </a:p>
        </p:txBody>
      </p:sp>
      <p:cxnSp>
        <p:nvCxnSpPr>
          <p:cNvPr id="41" name="Straight Connector 40"/>
          <p:cNvCxnSpPr/>
          <p:nvPr/>
        </p:nvCxnSpPr>
        <p:spPr>
          <a:xfrm>
            <a:off x="6672930" y="3829340"/>
            <a:ext cx="431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31266" y="2163992"/>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43" name="TextBox 42"/>
          <p:cNvSpPr txBox="1"/>
          <p:nvPr/>
        </p:nvSpPr>
        <p:spPr>
          <a:xfrm>
            <a:off x="6541166" y="2163996"/>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Page 2 Bottom</a:t>
            </a:r>
            <a:br>
              <a:rPr lang="en-US" dirty="0" smtClean="0"/>
            </a:br>
            <a:r>
              <a:rPr lang="en-US" dirty="0" smtClean="0"/>
              <a:t>Grade-Level Value-Added</a:t>
            </a:r>
            <a:endParaRPr lang="en-US" dirty="0"/>
          </a:p>
        </p:txBody>
      </p:sp>
      <p:pic>
        <p:nvPicPr>
          <p:cNvPr id="5" name="Picture 4" descr="P2 Bot.png"/>
          <p:cNvPicPr>
            <a:picLocks noChangeAspect="1"/>
          </p:cNvPicPr>
          <p:nvPr/>
        </p:nvPicPr>
        <p:blipFill>
          <a:blip r:embed="rId2" cstate="print"/>
          <a:stretch>
            <a:fillRect/>
          </a:stretch>
        </p:blipFill>
        <p:spPr>
          <a:xfrm>
            <a:off x="381011" y="1546201"/>
            <a:ext cx="8436426" cy="4842469"/>
          </a:xfrm>
          <a:prstGeom prst="rect">
            <a:avLst/>
          </a:prstGeom>
        </p:spPr>
      </p:pic>
      <p:sp>
        <p:nvSpPr>
          <p:cNvPr id="4" name="Rectangular Callout 3"/>
          <p:cNvSpPr/>
          <p:nvPr/>
        </p:nvSpPr>
        <p:spPr>
          <a:xfrm>
            <a:off x="2210937" y="3141617"/>
            <a:ext cx="3869823" cy="957942"/>
          </a:xfrm>
          <a:prstGeom prst="wedgeRectCallout">
            <a:avLst>
              <a:gd name="adj1" fmla="val -20139"/>
              <a:gd name="adj2" fmla="val 18000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FAQ 3:</a:t>
            </a:r>
          </a:p>
          <a:p>
            <a:pPr algn="ctr"/>
            <a:r>
              <a:rPr lang="en-US" dirty="0" smtClean="0"/>
              <a:t>Doesn’t it show student growth to go from Red to Yellow to Green over time?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Value-Added, Not Achievement</a:t>
            </a:r>
            <a:endParaRPr lang="en-US" dirty="0"/>
          </a:p>
        </p:txBody>
      </p:sp>
      <p:pic>
        <p:nvPicPr>
          <p:cNvPr id="40" name="Picture 39" descr="3-row.png"/>
          <p:cNvPicPr>
            <a:picLocks noChangeAspect="1"/>
          </p:cNvPicPr>
          <p:nvPr/>
        </p:nvPicPr>
        <p:blipFill>
          <a:blip r:embed="rId2" cstate="print"/>
          <a:stretch>
            <a:fillRect/>
          </a:stretch>
        </p:blipFill>
        <p:spPr>
          <a:xfrm>
            <a:off x="3751870" y="3706935"/>
            <a:ext cx="5237696" cy="2649402"/>
          </a:xfrm>
          <a:prstGeom prst="rect">
            <a:avLst/>
          </a:prstGeom>
        </p:spPr>
      </p:pic>
      <p:sp>
        <p:nvSpPr>
          <p:cNvPr id="41" name="TextBox 40"/>
          <p:cNvSpPr txBox="1"/>
          <p:nvPr/>
        </p:nvSpPr>
        <p:spPr>
          <a:xfrm>
            <a:off x="3761805" y="484943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42" name="Teardrop 41"/>
          <p:cNvSpPr/>
          <p:nvPr/>
        </p:nvSpPr>
        <p:spPr>
          <a:xfrm rot="8100000">
            <a:off x="5824160" y="5811505"/>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766776" y="5817022"/>
            <a:ext cx="470000" cy="338554"/>
          </a:xfrm>
          <a:prstGeom prst="rect">
            <a:avLst/>
          </a:prstGeom>
          <a:noFill/>
        </p:spPr>
        <p:txBody>
          <a:bodyPr wrap="none" rtlCol="0">
            <a:spAutoFit/>
          </a:bodyPr>
          <a:lstStyle/>
          <a:p>
            <a:pPr algn="ctr"/>
            <a:r>
              <a:rPr lang="en-US" sz="1600" b="1" dirty="0" smtClean="0"/>
              <a:t>1.1</a:t>
            </a:r>
            <a:endParaRPr lang="en-US" sz="1600" b="1" dirty="0"/>
          </a:p>
        </p:txBody>
      </p:sp>
      <p:cxnSp>
        <p:nvCxnSpPr>
          <p:cNvPr id="44" name="Straight Connector 43"/>
          <p:cNvCxnSpPr/>
          <p:nvPr/>
        </p:nvCxnSpPr>
        <p:spPr>
          <a:xfrm>
            <a:off x="5921372" y="6285086"/>
            <a:ext cx="6687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232889" y="4842029"/>
            <a:ext cx="441146" cy="369332"/>
          </a:xfrm>
          <a:prstGeom prst="rect">
            <a:avLst/>
          </a:prstGeom>
          <a:noFill/>
        </p:spPr>
        <p:txBody>
          <a:bodyPr wrap="none" rtlCol="0">
            <a:spAutoFit/>
          </a:bodyPr>
          <a:lstStyle/>
          <a:p>
            <a:r>
              <a:rPr lang="en-US" dirty="0" smtClean="0">
                <a:latin typeface="Arial" pitchFamily="34" charset="0"/>
                <a:cs typeface="Arial" pitchFamily="34" charset="0"/>
              </a:rPr>
              <a:t>61</a:t>
            </a:r>
            <a:endParaRPr lang="en-US" dirty="0">
              <a:latin typeface="Arial" pitchFamily="34" charset="0"/>
              <a:cs typeface="Arial" pitchFamily="34" charset="0"/>
            </a:endParaRPr>
          </a:p>
        </p:txBody>
      </p:sp>
      <p:sp>
        <p:nvSpPr>
          <p:cNvPr id="46" name="TextBox 45"/>
          <p:cNvSpPr txBox="1"/>
          <p:nvPr/>
        </p:nvSpPr>
        <p:spPr>
          <a:xfrm>
            <a:off x="3764568" y="4283812"/>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47" name="TextBox 46"/>
          <p:cNvSpPr txBox="1"/>
          <p:nvPr/>
        </p:nvSpPr>
        <p:spPr>
          <a:xfrm>
            <a:off x="3758340" y="5354268"/>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48" name="TextBox 47"/>
          <p:cNvSpPr txBox="1"/>
          <p:nvPr/>
        </p:nvSpPr>
        <p:spPr>
          <a:xfrm>
            <a:off x="5229424" y="5346860"/>
            <a:ext cx="441146" cy="369332"/>
          </a:xfrm>
          <a:prstGeom prst="rect">
            <a:avLst/>
          </a:prstGeom>
          <a:noFill/>
        </p:spPr>
        <p:txBody>
          <a:bodyPr wrap="none" rtlCol="0">
            <a:spAutoFit/>
          </a:bodyPr>
          <a:lstStyle/>
          <a:p>
            <a:r>
              <a:rPr lang="en-US" dirty="0" smtClean="0">
                <a:latin typeface="Arial" pitchFamily="34" charset="0"/>
                <a:cs typeface="Arial" pitchFamily="34" charset="0"/>
              </a:rPr>
              <a:t>63</a:t>
            </a:r>
            <a:endParaRPr lang="en-US" dirty="0">
              <a:latin typeface="Arial" pitchFamily="34" charset="0"/>
              <a:cs typeface="Arial" pitchFamily="34" charset="0"/>
            </a:endParaRPr>
          </a:p>
        </p:txBody>
      </p:sp>
      <p:sp>
        <p:nvSpPr>
          <p:cNvPr id="49" name="TextBox 48"/>
          <p:cNvSpPr txBox="1"/>
          <p:nvPr/>
        </p:nvSpPr>
        <p:spPr>
          <a:xfrm>
            <a:off x="3755741" y="5859965"/>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50" name="TextBox 49"/>
          <p:cNvSpPr txBox="1"/>
          <p:nvPr/>
        </p:nvSpPr>
        <p:spPr>
          <a:xfrm>
            <a:off x="5236350" y="5862082"/>
            <a:ext cx="441146" cy="369332"/>
          </a:xfrm>
          <a:prstGeom prst="rect">
            <a:avLst/>
          </a:prstGeom>
          <a:noFill/>
        </p:spPr>
        <p:txBody>
          <a:bodyPr wrap="none" rtlCol="0">
            <a:spAutoFit/>
          </a:bodyPr>
          <a:lstStyle/>
          <a:p>
            <a:r>
              <a:rPr lang="en-US" dirty="0" smtClean="0">
                <a:latin typeface="Arial" pitchFamily="34" charset="0"/>
                <a:cs typeface="Arial" pitchFamily="34" charset="0"/>
              </a:rPr>
              <a:t>60</a:t>
            </a:r>
            <a:endParaRPr lang="en-US" dirty="0">
              <a:latin typeface="Arial" pitchFamily="34" charset="0"/>
              <a:cs typeface="Arial" pitchFamily="34" charset="0"/>
            </a:endParaRPr>
          </a:p>
        </p:txBody>
      </p:sp>
      <p:sp>
        <p:nvSpPr>
          <p:cNvPr id="51" name="Teardrop 50"/>
          <p:cNvSpPr/>
          <p:nvPr/>
        </p:nvSpPr>
        <p:spPr>
          <a:xfrm rot="8100000">
            <a:off x="7232410" y="5312297"/>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175026" y="5317814"/>
            <a:ext cx="470000" cy="338554"/>
          </a:xfrm>
          <a:prstGeom prst="rect">
            <a:avLst/>
          </a:prstGeom>
          <a:noFill/>
        </p:spPr>
        <p:txBody>
          <a:bodyPr wrap="none" rtlCol="0">
            <a:spAutoFit/>
          </a:bodyPr>
          <a:lstStyle/>
          <a:p>
            <a:pPr algn="ctr"/>
            <a:r>
              <a:rPr lang="en-US" sz="1600" b="1" dirty="0" smtClean="0"/>
              <a:t>3.0</a:t>
            </a:r>
            <a:endParaRPr lang="en-US" sz="1600" b="1" dirty="0"/>
          </a:p>
        </p:txBody>
      </p:sp>
      <p:cxnSp>
        <p:nvCxnSpPr>
          <p:cNvPr id="53" name="Straight Connector 52"/>
          <p:cNvCxnSpPr/>
          <p:nvPr/>
        </p:nvCxnSpPr>
        <p:spPr>
          <a:xfrm>
            <a:off x="6896570" y="5785878"/>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ardrop 53"/>
          <p:cNvSpPr/>
          <p:nvPr/>
        </p:nvSpPr>
        <p:spPr>
          <a:xfrm rot="8100000">
            <a:off x="8602610" y="4815825"/>
            <a:ext cx="368889" cy="368889"/>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545226" y="4821342"/>
            <a:ext cx="470000" cy="338554"/>
          </a:xfrm>
          <a:prstGeom prst="rect">
            <a:avLst/>
          </a:prstGeom>
          <a:noFill/>
        </p:spPr>
        <p:txBody>
          <a:bodyPr wrap="none" rtlCol="0">
            <a:spAutoFit/>
          </a:bodyPr>
          <a:lstStyle/>
          <a:p>
            <a:pPr algn="ctr"/>
            <a:r>
              <a:rPr lang="en-US" sz="1600" b="1" dirty="0" smtClean="0"/>
              <a:t>4.8</a:t>
            </a:r>
            <a:endParaRPr lang="en-US" sz="1600" b="1" dirty="0"/>
          </a:p>
        </p:txBody>
      </p:sp>
      <p:cxnSp>
        <p:nvCxnSpPr>
          <p:cNvPr id="56" name="Straight Connector 55"/>
          <p:cNvCxnSpPr/>
          <p:nvPr/>
        </p:nvCxnSpPr>
        <p:spPr>
          <a:xfrm>
            <a:off x="8266770" y="5289406"/>
            <a:ext cx="6510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67651" y="3960886"/>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pic>
        <p:nvPicPr>
          <p:cNvPr id="58" name="Picture 57" descr="3-row.png"/>
          <p:cNvPicPr>
            <a:picLocks noChangeAspect="1"/>
          </p:cNvPicPr>
          <p:nvPr/>
        </p:nvPicPr>
        <p:blipFill>
          <a:blip r:embed="rId2" cstate="print"/>
          <a:stretch>
            <a:fillRect/>
          </a:stretch>
        </p:blipFill>
        <p:spPr>
          <a:xfrm>
            <a:off x="3751870" y="1603815"/>
            <a:ext cx="5237696" cy="2649402"/>
          </a:xfrm>
          <a:prstGeom prst="rect">
            <a:avLst/>
          </a:prstGeom>
        </p:spPr>
      </p:pic>
      <p:sp>
        <p:nvSpPr>
          <p:cNvPr id="59" name="TextBox 58"/>
          <p:cNvSpPr txBox="1"/>
          <p:nvPr/>
        </p:nvSpPr>
        <p:spPr>
          <a:xfrm>
            <a:off x="3761805" y="274631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60" name="Teardrop 59"/>
          <p:cNvSpPr/>
          <p:nvPr/>
        </p:nvSpPr>
        <p:spPr>
          <a:xfrm rot="8100000">
            <a:off x="7821816" y="2688477"/>
            <a:ext cx="368889" cy="368889"/>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7764432" y="2693994"/>
            <a:ext cx="470000" cy="338554"/>
          </a:xfrm>
          <a:prstGeom prst="rect">
            <a:avLst/>
          </a:prstGeom>
          <a:noFill/>
        </p:spPr>
        <p:txBody>
          <a:bodyPr wrap="none" rtlCol="0">
            <a:spAutoFit/>
          </a:bodyPr>
          <a:lstStyle/>
          <a:p>
            <a:pPr algn="ctr"/>
            <a:r>
              <a:rPr lang="en-US" sz="1600" b="1" dirty="0" smtClean="0"/>
              <a:t>3.8</a:t>
            </a:r>
            <a:endParaRPr lang="en-US" sz="1600" b="1" dirty="0"/>
          </a:p>
        </p:txBody>
      </p:sp>
      <p:cxnSp>
        <p:nvCxnSpPr>
          <p:cNvPr id="62" name="Straight Connector 61"/>
          <p:cNvCxnSpPr/>
          <p:nvPr/>
        </p:nvCxnSpPr>
        <p:spPr>
          <a:xfrm>
            <a:off x="7485976" y="3162058"/>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232889" y="2738909"/>
            <a:ext cx="441146" cy="369332"/>
          </a:xfrm>
          <a:prstGeom prst="rect">
            <a:avLst/>
          </a:prstGeom>
          <a:noFill/>
        </p:spPr>
        <p:txBody>
          <a:bodyPr wrap="none" rtlCol="0">
            <a:spAutoFit/>
          </a:bodyPr>
          <a:lstStyle/>
          <a:p>
            <a:r>
              <a:rPr lang="en-US" dirty="0" smtClean="0">
                <a:latin typeface="Arial" pitchFamily="34" charset="0"/>
                <a:cs typeface="Arial" pitchFamily="34" charset="0"/>
              </a:rPr>
              <a:t>61</a:t>
            </a:r>
            <a:endParaRPr lang="en-US" dirty="0">
              <a:latin typeface="Arial" pitchFamily="34" charset="0"/>
              <a:cs typeface="Arial" pitchFamily="34" charset="0"/>
            </a:endParaRPr>
          </a:p>
        </p:txBody>
      </p:sp>
      <p:sp>
        <p:nvSpPr>
          <p:cNvPr id="64" name="TextBox 63"/>
          <p:cNvSpPr txBox="1"/>
          <p:nvPr/>
        </p:nvSpPr>
        <p:spPr>
          <a:xfrm>
            <a:off x="3764568" y="2180692"/>
            <a:ext cx="841475" cy="369332"/>
          </a:xfrm>
          <a:prstGeom prst="rect">
            <a:avLst/>
          </a:prstGeom>
          <a:solidFill>
            <a:schemeClr val="accent2"/>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65" name="TextBox 64"/>
          <p:cNvSpPr txBox="1"/>
          <p:nvPr/>
        </p:nvSpPr>
        <p:spPr>
          <a:xfrm>
            <a:off x="3758340" y="3251148"/>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66" name="TextBox 65"/>
          <p:cNvSpPr txBox="1"/>
          <p:nvPr/>
        </p:nvSpPr>
        <p:spPr>
          <a:xfrm>
            <a:off x="5229424" y="3243740"/>
            <a:ext cx="441146" cy="369332"/>
          </a:xfrm>
          <a:prstGeom prst="rect">
            <a:avLst/>
          </a:prstGeom>
          <a:noFill/>
        </p:spPr>
        <p:txBody>
          <a:bodyPr wrap="none" rtlCol="0">
            <a:spAutoFit/>
          </a:bodyPr>
          <a:lstStyle/>
          <a:p>
            <a:r>
              <a:rPr lang="en-US" dirty="0" smtClean="0">
                <a:latin typeface="Arial" pitchFamily="34" charset="0"/>
                <a:cs typeface="Arial" pitchFamily="34" charset="0"/>
              </a:rPr>
              <a:t>63</a:t>
            </a:r>
            <a:endParaRPr lang="en-US" dirty="0">
              <a:latin typeface="Arial" pitchFamily="34" charset="0"/>
              <a:cs typeface="Arial" pitchFamily="34" charset="0"/>
            </a:endParaRPr>
          </a:p>
        </p:txBody>
      </p:sp>
      <p:sp>
        <p:nvSpPr>
          <p:cNvPr id="67" name="TextBox 66"/>
          <p:cNvSpPr txBox="1"/>
          <p:nvPr/>
        </p:nvSpPr>
        <p:spPr>
          <a:xfrm>
            <a:off x="3755741" y="3756845"/>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68" name="TextBox 67"/>
          <p:cNvSpPr txBox="1"/>
          <p:nvPr/>
        </p:nvSpPr>
        <p:spPr>
          <a:xfrm>
            <a:off x="5236350" y="3758962"/>
            <a:ext cx="441146" cy="369332"/>
          </a:xfrm>
          <a:prstGeom prst="rect">
            <a:avLst/>
          </a:prstGeom>
          <a:noFill/>
        </p:spPr>
        <p:txBody>
          <a:bodyPr wrap="none" rtlCol="0">
            <a:spAutoFit/>
          </a:bodyPr>
          <a:lstStyle/>
          <a:p>
            <a:r>
              <a:rPr lang="en-US" dirty="0" smtClean="0">
                <a:latin typeface="Arial" pitchFamily="34" charset="0"/>
                <a:cs typeface="Arial" pitchFamily="34" charset="0"/>
              </a:rPr>
              <a:t>60</a:t>
            </a:r>
            <a:endParaRPr lang="en-US" dirty="0">
              <a:latin typeface="Arial" pitchFamily="34" charset="0"/>
              <a:cs typeface="Arial" pitchFamily="34" charset="0"/>
            </a:endParaRPr>
          </a:p>
        </p:txBody>
      </p:sp>
      <p:sp>
        <p:nvSpPr>
          <p:cNvPr id="69" name="Teardrop 68"/>
          <p:cNvSpPr/>
          <p:nvPr/>
        </p:nvSpPr>
        <p:spPr>
          <a:xfrm rot="8100000">
            <a:off x="7935810" y="3209177"/>
            <a:ext cx="368889" cy="368889"/>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7889646" y="3214694"/>
            <a:ext cx="447559" cy="338554"/>
          </a:xfrm>
          <a:prstGeom prst="rect">
            <a:avLst/>
          </a:prstGeom>
          <a:noFill/>
        </p:spPr>
        <p:txBody>
          <a:bodyPr wrap="none" rtlCol="0">
            <a:spAutoFit/>
          </a:bodyPr>
          <a:lstStyle/>
          <a:p>
            <a:pPr algn="ctr"/>
            <a:r>
              <a:rPr lang="en-US" sz="1600" b="1" dirty="0" smtClean="0"/>
              <a:t>3.9</a:t>
            </a:r>
            <a:endParaRPr lang="en-US" sz="1600" b="1" dirty="0"/>
          </a:p>
        </p:txBody>
      </p:sp>
      <p:cxnSp>
        <p:nvCxnSpPr>
          <p:cNvPr id="71" name="Straight Connector 70"/>
          <p:cNvCxnSpPr/>
          <p:nvPr/>
        </p:nvCxnSpPr>
        <p:spPr>
          <a:xfrm>
            <a:off x="7599970" y="3682758"/>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ardrop 71"/>
          <p:cNvSpPr/>
          <p:nvPr/>
        </p:nvSpPr>
        <p:spPr>
          <a:xfrm rot="8100000">
            <a:off x="7927346" y="3704477"/>
            <a:ext cx="368889" cy="368889"/>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869962" y="3709994"/>
            <a:ext cx="470000" cy="338554"/>
          </a:xfrm>
          <a:prstGeom prst="rect">
            <a:avLst/>
          </a:prstGeom>
          <a:noFill/>
        </p:spPr>
        <p:txBody>
          <a:bodyPr wrap="none" rtlCol="0">
            <a:spAutoFit/>
          </a:bodyPr>
          <a:lstStyle/>
          <a:p>
            <a:pPr algn="ctr"/>
            <a:r>
              <a:rPr lang="en-US" sz="1600" b="1" dirty="0" smtClean="0"/>
              <a:t>3.9</a:t>
            </a:r>
            <a:endParaRPr lang="en-US" sz="1600" b="1" dirty="0"/>
          </a:p>
        </p:txBody>
      </p:sp>
      <p:cxnSp>
        <p:nvCxnSpPr>
          <p:cNvPr id="74" name="Straight Connector 73"/>
          <p:cNvCxnSpPr/>
          <p:nvPr/>
        </p:nvCxnSpPr>
        <p:spPr>
          <a:xfrm>
            <a:off x="7591506" y="4178058"/>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867651" y="1857766"/>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78" name="Content Placeholder 49"/>
          <p:cNvSpPr>
            <a:spLocks noGrp="1"/>
          </p:cNvSpPr>
          <p:nvPr>
            <p:ph sz="quarter" idx="1"/>
          </p:nvPr>
        </p:nvSpPr>
        <p:spPr>
          <a:xfrm>
            <a:off x="612647" y="1600200"/>
            <a:ext cx="3002749" cy="4495800"/>
          </a:xfrm>
        </p:spPr>
        <p:txBody>
          <a:bodyPr>
            <a:normAutofit/>
          </a:bodyPr>
          <a:lstStyle/>
          <a:p>
            <a:r>
              <a:rPr lang="en-US" dirty="0" smtClean="0"/>
              <a:t>In your groups:</a:t>
            </a:r>
          </a:p>
          <a:p>
            <a:pPr lvl="1"/>
            <a:r>
              <a:rPr lang="en-US" dirty="0" smtClean="0"/>
              <a:t>Describe this school’s Math performance</a:t>
            </a:r>
          </a:p>
          <a:p>
            <a:pPr lvl="1"/>
            <a:r>
              <a:rPr lang="en-US" dirty="0" smtClean="0"/>
              <a:t>Describe this school’s Reading performance</a:t>
            </a:r>
            <a:endParaRPr lang="en-US" dirty="0"/>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Page 2 Bottom</a:t>
            </a:r>
            <a:br>
              <a:rPr lang="en-US" dirty="0" smtClean="0"/>
            </a:br>
            <a:r>
              <a:rPr lang="en-US" dirty="0" smtClean="0"/>
              <a:t>Grade-Level Value-Added</a:t>
            </a:r>
            <a:endParaRPr lang="en-US" dirty="0"/>
          </a:p>
        </p:txBody>
      </p:sp>
      <p:pic>
        <p:nvPicPr>
          <p:cNvPr id="5" name="Picture 4" descr="P2 Bot.png"/>
          <p:cNvPicPr>
            <a:picLocks noChangeAspect="1"/>
          </p:cNvPicPr>
          <p:nvPr/>
        </p:nvPicPr>
        <p:blipFill>
          <a:blip r:embed="rId2" cstate="print"/>
          <a:stretch>
            <a:fillRect/>
          </a:stretch>
        </p:blipFill>
        <p:spPr>
          <a:xfrm>
            <a:off x="381011" y="1546201"/>
            <a:ext cx="8436426" cy="4842469"/>
          </a:xfrm>
          <a:prstGeom prst="rect">
            <a:avLst/>
          </a:prstGeom>
        </p:spPr>
      </p:pic>
      <p:sp>
        <p:nvSpPr>
          <p:cNvPr id="4" name="Rectangular Callout 3"/>
          <p:cNvSpPr/>
          <p:nvPr/>
        </p:nvSpPr>
        <p:spPr>
          <a:xfrm>
            <a:off x="1023582" y="766907"/>
            <a:ext cx="3173787" cy="957942"/>
          </a:xfrm>
          <a:prstGeom prst="wedgeRectCallout">
            <a:avLst>
              <a:gd name="adj1" fmla="val -20139"/>
              <a:gd name="adj2" fmla="val 18000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FAQ 4:</a:t>
            </a:r>
          </a:p>
          <a:p>
            <a:pPr algn="ctr"/>
            <a:r>
              <a:rPr lang="en-US" dirty="0" smtClean="0"/>
              <a:t>Why are there non-integer numbers of students?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Students</a:t>
            </a:r>
            <a:endParaRPr lang="en-US" dirty="0"/>
          </a:p>
        </p:txBody>
      </p:sp>
      <p:sp>
        <p:nvSpPr>
          <p:cNvPr id="3" name="Content Placeholder 2"/>
          <p:cNvSpPr>
            <a:spLocks noGrp="1"/>
          </p:cNvSpPr>
          <p:nvPr>
            <p:ph sz="quarter" idx="1"/>
          </p:nvPr>
        </p:nvSpPr>
        <p:spPr>
          <a:xfrm>
            <a:off x="612648" y="1600200"/>
            <a:ext cx="8153400" cy="1621465"/>
          </a:xfrm>
        </p:spPr>
        <p:txBody>
          <a:bodyPr>
            <a:normAutofit fontScale="92500" lnSpcReduction="10000"/>
          </a:bodyPr>
          <a:lstStyle/>
          <a:p>
            <a:pPr lvl="0">
              <a:defRPr/>
            </a:pPr>
            <a:r>
              <a:rPr lang="en-US" dirty="0" smtClean="0"/>
              <a:t>If a student is enrolled in more than one school between the November WKCE administration and the end of the school year, each school gets credit for a portion of the student’s growth.</a:t>
            </a:r>
            <a:endParaRPr lang="en-US" dirty="0"/>
          </a:p>
        </p:txBody>
      </p:sp>
      <p:sp>
        <p:nvSpPr>
          <p:cNvPr id="4" name="Rectangle 3"/>
          <p:cNvSpPr/>
          <p:nvPr/>
        </p:nvSpPr>
        <p:spPr>
          <a:xfrm>
            <a:off x="1123465" y="4797080"/>
            <a:ext cx="6436284"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Grade 3</a:t>
            </a:r>
            <a:endParaRPr lang="en-US" dirty="0"/>
          </a:p>
        </p:txBody>
      </p:sp>
      <p:sp>
        <p:nvSpPr>
          <p:cNvPr id="11" name="Up Arrow Callout 10"/>
          <p:cNvSpPr/>
          <p:nvPr/>
        </p:nvSpPr>
        <p:spPr>
          <a:xfrm>
            <a:off x="1403983" y="5330480"/>
            <a:ext cx="1567403" cy="533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 WKCE</a:t>
            </a:r>
            <a:endParaRPr lang="en-US" dirty="0"/>
          </a:p>
        </p:txBody>
      </p:sp>
      <p:sp>
        <p:nvSpPr>
          <p:cNvPr id="23" name="Rectangle 22"/>
          <p:cNvSpPr/>
          <p:nvPr/>
        </p:nvSpPr>
        <p:spPr>
          <a:xfrm>
            <a:off x="1125414" y="4253211"/>
            <a:ext cx="4116437" cy="450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School A</a:t>
            </a:r>
            <a:endParaRPr lang="en-US" dirty="0"/>
          </a:p>
        </p:txBody>
      </p:sp>
      <p:sp>
        <p:nvSpPr>
          <p:cNvPr id="24" name="Rectangle 23"/>
          <p:cNvSpPr/>
          <p:nvPr/>
        </p:nvSpPr>
        <p:spPr>
          <a:xfrm>
            <a:off x="5263115" y="4253211"/>
            <a:ext cx="2284095" cy="4503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School B</a:t>
            </a:r>
            <a:endParaRPr lang="en-US" dirty="0"/>
          </a:p>
        </p:txBody>
      </p:sp>
      <p:sp>
        <p:nvSpPr>
          <p:cNvPr id="25" name="Right Brace 24"/>
          <p:cNvSpPr/>
          <p:nvPr/>
        </p:nvSpPr>
        <p:spPr>
          <a:xfrm rot="5400000" flipH="1">
            <a:off x="3535995" y="2517042"/>
            <a:ext cx="338902" cy="3051545"/>
          </a:xfrm>
          <a:prstGeom prst="rightBrace">
            <a:avLst>
              <a:gd name="adj1" fmla="val 23889"/>
              <a:gd name="adj2" fmla="val 49524"/>
            </a:avLst>
          </a:pr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6" name="Right Brace 25"/>
          <p:cNvSpPr/>
          <p:nvPr/>
        </p:nvSpPr>
        <p:spPr>
          <a:xfrm rot="5400000" flipH="1">
            <a:off x="6215400" y="2890436"/>
            <a:ext cx="338902" cy="2286000"/>
          </a:xfrm>
          <a:prstGeom prst="rightBrace">
            <a:avLst>
              <a:gd name="adj1" fmla="val 23889"/>
              <a:gd name="adj2" fmla="val 49524"/>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8" name="Rectangle 27"/>
          <p:cNvSpPr/>
          <p:nvPr/>
        </p:nvSpPr>
        <p:spPr>
          <a:xfrm>
            <a:off x="5343560" y="3357568"/>
            <a:ext cx="2088698" cy="4503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45% Attributed to B</a:t>
            </a:r>
            <a:endParaRPr lang="en-US" dirty="0"/>
          </a:p>
        </p:txBody>
      </p:sp>
      <p:sp>
        <p:nvSpPr>
          <p:cNvPr id="31" name="Rectangle 30"/>
          <p:cNvSpPr/>
          <p:nvPr/>
        </p:nvSpPr>
        <p:spPr>
          <a:xfrm>
            <a:off x="2687117" y="3376488"/>
            <a:ext cx="2058572" cy="45037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55% Attributed to A</a:t>
            </a:r>
            <a:endParaRPr lang="en-US" dirty="0"/>
          </a:p>
        </p:txBody>
      </p:sp>
      <p:sp>
        <p:nvSpPr>
          <p:cNvPr id="27" name="Up Arrow Callout 26"/>
          <p:cNvSpPr/>
          <p:nvPr/>
        </p:nvSpPr>
        <p:spPr>
          <a:xfrm>
            <a:off x="6475228" y="5344657"/>
            <a:ext cx="2147777" cy="533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 of School Year</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3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3</a:t>
            </a:r>
            <a:endParaRPr lang="en-US" dirty="0"/>
          </a:p>
        </p:txBody>
      </p:sp>
      <p:pic>
        <p:nvPicPr>
          <p:cNvPr id="4" name="Content Placeholder 3" descr="Version_A_Page_3.png"/>
          <p:cNvPicPr>
            <a:picLocks noGrp="1" noChangeAspect="1"/>
          </p:cNvPicPr>
          <p:nvPr>
            <p:ph sz="quarter" idx="1"/>
          </p:nvPr>
        </p:nvPicPr>
        <p:blipFill>
          <a:blip r:embed="rId2" cstate="print"/>
          <a:stretch>
            <a:fillRect/>
          </a:stretch>
        </p:blipFill>
        <p:spPr>
          <a:xfrm>
            <a:off x="2952461" y="1600200"/>
            <a:ext cx="3474027" cy="4495800"/>
          </a:xfrm>
          <a:ln>
            <a:solidFill>
              <a:schemeClr val="tx1"/>
            </a:solidFill>
          </a:ln>
        </p:spPr>
      </p:pic>
      <p:sp>
        <p:nvSpPr>
          <p:cNvPr id="5" name="Rectangular Callout 4"/>
          <p:cNvSpPr/>
          <p:nvPr/>
        </p:nvSpPr>
        <p:spPr>
          <a:xfrm>
            <a:off x="500743" y="2144486"/>
            <a:ext cx="2296886" cy="1175657"/>
          </a:xfrm>
          <a:prstGeom prst="wedgeRectCallout">
            <a:avLst>
              <a:gd name="adj1" fmla="val 65896"/>
              <a:gd name="adj2" fmla="val 39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School-Level Value-Added and Achievement</a:t>
            </a:r>
            <a:endParaRPr lang="en-US" sz="2400" dirty="0"/>
          </a:p>
        </p:txBody>
      </p:sp>
      <p:sp>
        <p:nvSpPr>
          <p:cNvPr id="6" name="Rectangular Callout 5"/>
          <p:cNvSpPr/>
          <p:nvPr/>
        </p:nvSpPr>
        <p:spPr>
          <a:xfrm>
            <a:off x="457200" y="3984172"/>
            <a:ext cx="2296886" cy="1175657"/>
          </a:xfrm>
          <a:prstGeom prst="wedgeRectCallout">
            <a:avLst>
              <a:gd name="adj1" fmla="val 68740"/>
              <a:gd name="adj2" fmla="val 23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Scatter Plot Interpretation</a:t>
            </a:r>
            <a:endParaRPr lang="en-US" sz="24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Value-Added Model Description</a:t>
            </a:r>
            <a:endParaRPr lang="en-US" dirty="0"/>
          </a:p>
        </p:txBody>
      </p:sp>
      <p:graphicFrame>
        <p:nvGraphicFramePr>
          <p:cNvPr id="7"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3197101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3 Scatter Plots</a:t>
            </a:r>
            <a:endParaRPr lang="en-US" dirty="0"/>
          </a:p>
        </p:txBody>
      </p:sp>
      <p:pic>
        <p:nvPicPr>
          <p:cNvPr id="4" name="Content Placeholder 3" descr="P3 Top.png"/>
          <p:cNvPicPr>
            <a:picLocks noGrp="1" noChangeAspect="1"/>
          </p:cNvPicPr>
          <p:nvPr>
            <p:ph sz="quarter" idx="1"/>
          </p:nvPr>
        </p:nvPicPr>
        <p:blipFill>
          <a:blip r:embed="rId2" cstate="print"/>
          <a:stretch>
            <a:fillRect/>
          </a:stretch>
        </p:blipFill>
        <p:spPr>
          <a:xfrm>
            <a:off x="188232" y="1657437"/>
            <a:ext cx="8778662" cy="4318820"/>
          </a:xfrm>
        </p:spPr>
      </p:pic>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7" y="274638"/>
            <a:ext cx="8695650" cy="1143000"/>
          </a:xfrm>
        </p:spPr>
        <p:txBody>
          <a:bodyPr>
            <a:normAutofit/>
          </a:bodyPr>
          <a:lstStyle/>
          <a:p>
            <a:r>
              <a:rPr lang="en-US" dirty="0" smtClean="0"/>
              <a:t>How to Read the Scatter Plots</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778583"/>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24273"/>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58348" y="6365407"/>
            <a:ext cx="2693751" cy="369332"/>
          </a:xfrm>
          <a:prstGeom prst="rect">
            <a:avLst/>
          </a:prstGeom>
          <a:noFill/>
        </p:spPr>
        <p:txBody>
          <a:bodyPr wrap="none" rtlCol="0">
            <a:spAutoFit/>
          </a:bodyPr>
          <a:lstStyle/>
          <a:p>
            <a:r>
              <a:rPr lang="en-US" b="1" dirty="0" smtClean="0"/>
              <a:t>Value-Added (2009-2010)</a:t>
            </a:r>
            <a:endParaRPr lang="en-US" b="1" dirty="0"/>
          </a:p>
        </p:txBody>
      </p:sp>
      <p:sp>
        <p:nvSpPr>
          <p:cNvPr id="25" name="TextBox 24"/>
          <p:cNvSpPr txBox="1"/>
          <p:nvPr/>
        </p:nvSpPr>
        <p:spPr>
          <a:xfrm rot="16200000">
            <a:off x="-730028" y="3839501"/>
            <a:ext cx="2493375" cy="369332"/>
          </a:xfrm>
          <a:prstGeom prst="rect">
            <a:avLst/>
          </a:prstGeom>
          <a:noFill/>
        </p:spPr>
        <p:txBody>
          <a:bodyPr wrap="none" rtlCol="0">
            <a:spAutoFit/>
          </a:bodyPr>
          <a:lstStyle/>
          <a:p>
            <a:r>
              <a:rPr lang="en-US" b="1" dirty="0" smtClean="0"/>
              <a:t>Percent Prof/Adv (2009)</a:t>
            </a:r>
            <a:endParaRPr lang="en-US" b="1" dirty="0"/>
          </a:p>
        </p:txBody>
      </p:sp>
      <p:sp>
        <p:nvSpPr>
          <p:cNvPr id="39" name="TextBox 38"/>
          <p:cNvSpPr txBox="1"/>
          <p:nvPr/>
        </p:nvSpPr>
        <p:spPr>
          <a:xfrm>
            <a:off x="5745972" y="1993982"/>
            <a:ext cx="3103060" cy="923330"/>
          </a:xfrm>
          <a:prstGeom prst="rect">
            <a:avLst/>
          </a:prstGeom>
          <a:noFill/>
        </p:spPr>
        <p:txBody>
          <a:bodyPr wrap="square" rtlCol="0">
            <a:spAutoFit/>
          </a:bodyPr>
          <a:lstStyle/>
          <a:p>
            <a:r>
              <a:rPr lang="en-US" dirty="0" smtClean="0"/>
              <a:t>These scatter plots are a way to represent </a:t>
            </a:r>
            <a:r>
              <a:rPr lang="en-US" b="1" dirty="0" smtClean="0">
                <a:solidFill>
                  <a:srgbClr val="DD3B3C"/>
                </a:solidFill>
              </a:rPr>
              <a:t>Achievement</a:t>
            </a:r>
            <a:r>
              <a:rPr lang="en-US" dirty="0" smtClean="0"/>
              <a:t> and </a:t>
            </a:r>
            <a:r>
              <a:rPr lang="en-US" b="1" dirty="0" smtClean="0">
                <a:solidFill>
                  <a:srgbClr val="0060AA"/>
                </a:solidFill>
              </a:rPr>
              <a:t>Value-Added</a:t>
            </a:r>
            <a:r>
              <a:rPr lang="en-US" dirty="0" smtClean="0"/>
              <a:t> together </a:t>
            </a:r>
            <a:endParaRPr lang="en-US" dirty="0"/>
          </a:p>
        </p:txBody>
      </p:sp>
      <p:pic>
        <p:nvPicPr>
          <p:cNvPr id="40" name="Picture 39" descr="Power of Two.png"/>
          <p:cNvPicPr>
            <a:picLocks noChangeAspect="1"/>
          </p:cNvPicPr>
          <p:nvPr/>
        </p:nvPicPr>
        <p:blipFill>
          <a:blip r:embed="rId2" cstate="print"/>
          <a:stretch>
            <a:fillRect/>
          </a:stretch>
        </p:blipFill>
        <p:spPr>
          <a:xfrm>
            <a:off x="5539494" y="3339947"/>
            <a:ext cx="3438173" cy="2585954"/>
          </a:xfrm>
          <a:prstGeom prst="rect">
            <a:avLst/>
          </a:prstGeom>
          <a:ln>
            <a:noFill/>
          </a:ln>
          <a:effectLst>
            <a:outerShdw blurRad="292100" dist="139700" dir="2700000" algn="tl" rotWithShape="0">
              <a:srgbClr val="333333">
                <a:alpha val="65000"/>
              </a:srgbClr>
            </a:outerShdw>
          </a:effectLst>
        </p:spPr>
      </p:pic>
      <p:sp>
        <p:nvSpPr>
          <p:cNvPr id="41" name="Up Arrow 40"/>
          <p:cNvSpPr/>
          <p:nvPr/>
        </p:nvSpPr>
        <p:spPr>
          <a:xfrm>
            <a:off x="1232965" y="2064774"/>
            <a:ext cx="484632" cy="3526929"/>
          </a:xfrm>
          <a:prstGeom prst="upArrow">
            <a:avLst/>
          </a:prstGeom>
          <a:solidFill>
            <a:srgbClr val="DD3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Achievement</a:t>
            </a:r>
            <a:endParaRPr lang="en-US" dirty="0"/>
          </a:p>
        </p:txBody>
      </p:sp>
      <p:sp>
        <p:nvSpPr>
          <p:cNvPr id="42" name="Up Arrow 41"/>
          <p:cNvSpPr/>
          <p:nvPr/>
        </p:nvSpPr>
        <p:spPr>
          <a:xfrm rot="5400000">
            <a:off x="3161071" y="3981084"/>
            <a:ext cx="484632" cy="3526929"/>
          </a:xfrm>
          <a:prstGeom prst="upArrow">
            <a:avLst/>
          </a:prstGeom>
          <a:solidFill>
            <a:srgbClr val="0060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Value-Added</a:t>
            </a:r>
            <a:endParaRPr lang="en-US" dirty="0"/>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7" y="274638"/>
            <a:ext cx="8695650" cy="1143000"/>
          </a:xfrm>
        </p:spPr>
        <p:txBody>
          <a:bodyPr>
            <a:normAutofit/>
          </a:bodyPr>
          <a:lstStyle/>
          <a:p>
            <a:r>
              <a:rPr lang="en-US" dirty="0" smtClean="0"/>
              <a:t>How to Read the Scatter Plots</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11304" cy="369332"/>
          </a:xfrm>
          <a:prstGeom prst="rect">
            <a:avLst/>
          </a:prstGeom>
          <a:noFill/>
        </p:spPr>
        <p:txBody>
          <a:bodyPr wrap="none" rtlCol="0">
            <a:spAutoFit/>
          </a:bodyPr>
          <a:lstStyle/>
          <a:p>
            <a:r>
              <a:rPr lang="en-US" dirty="0" smtClean="0">
                <a:latin typeface="+mn-lt"/>
              </a:rPr>
              <a:t>1</a:t>
            </a:r>
            <a:endParaRPr lang="en-US" dirty="0">
              <a:latin typeface="+mn-lt"/>
            </a:endParaRPr>
          </a:p>
        </p:txBody>
      </p:sp>
      <p:sp>
        <p:nvSpPr>
          <p:cNvPr id="7" name="TextBox 6"/>
          <p:cNvSpPr txBox="1"/>
          <p:nvPr/>
        </p:nvSpPr>
        <p:spPr>
          <a:xfrm>
            <a:off x="2061650" y="6004550"/>
            <a:ext cx="311304" cy="369332"/>
          </a:xfrm>
          <a:prstGeom prst="rect">
            <a:avLst/>
          </a:prstGeom>
          <a:noFill/>
        </p:spPr>
        <p:txBody>
          <a:bodyPr wrap="none" rtlCol="0">
            <a:spAutoFit/>
          </a:bodyPr>
          <a:lstStyle/>
          <a:p>
            <a:r>
              <a:rPr lang="en-US" dirty="0" smtClean="0">
                <a:latin typeface="+mn-lt"/>
              </a:rPr>
              <a:t>2</a:t>
            </a:r>
            <a:endParaRPr lang="en-US" dirty="0">
              <a:latin typeface="+mn-lt"/>
            </a:endParaRPr>
          </a:p>
        </p:txBody>
      </p:sp>
      <p:sp>
        <p:nvSpPr>
          <p:cNvPr id="8" name="TextBox 7"/>
          <p:cNvSpPr txBox="1"/>
          <p:nvPr/>
        </p:nvSpPr>
        <p:spPr>
          <a:xfrm>
            <a:off x="3055446" y="6004550"/>
            <a:ext cx="311304" cy="369332"/>
          </a:xfrm>
          <a:prstGeom prst="rect">
            <a:avLst/>
          </a:prstGeom>
          <a:noFill/>
        </p:spPr>
        <p:txBody>
          <a:bodyPr wrap="none" rtlCol="0">
            <a:spAutoFit/>
          </a:bodyPr>
          <a:lstStyle/>
          <a:p>
            <a:r>
              <a:rPr lang="en-US" dirty="0" smtClean="0">
                <a:latin typeface="+mn-lt"/>
              </a:rPr>
              <a:t>3</a:t>
            </a:r>
            <a:endParaRPr lang="en-US" dirty="0">
              <a:latin typeface="+mn-lt"/>
            </a:endParaRPr>
          </a:p>
        </p:txBody>
      </p:sp>
      <p:sp>
        <p:nvSpPr>
          <p:cNvPr id="9" name="TextBox 8"/>
          <p:cNvSpPr txBox="1"/>
          <p:nvPr/>
        </p:nvSpPr>
        <p:spPr>
          <a:xfrm>
            <a:off x="5043036" y="6004550"/>
            <a:ext cx="311304" cy="369332"/>
          </a:xfrm>
          <a:prstGeom prst="rect">
            <a:avLst/>
          </a:prstGeom>
          <a:noFill/>
        </p:spPr>
        <p:txBody>
          <a:bodyPr wrap="none" rtlCol="0">
            <a:spAutoFit/>
          </a:bodyPr>
          <a:lstStyle/>
          <a:p>
            <a:r>
              <a:rPr lang="en-US" dirty="0" smtClean="0">
                <a:latin typeface="+mn-lt"/>
              </a:rPr>
              <a:t>5</a:t>
            </a:r>
            <a:endParaRPr lang="en-US" dirty="0">
              <a:latin typeface="+mn-lt"/>
            </a:endParaRPr>
          </a:p>
        </p:txBody>
      </p:sp>
      <p:sp>
        <p:nvSpPr>
          <p:cNvPr id="10" name="TextBox 9"/>
          <p:cNvSpPr txBox="1"/>
          <p:nvPr/>
        </p:nvSpPr>
        <p:spPr>
          <a:xfrm>
            <a:off x="4049242" y="6004550"/>
            <a:ext cx="311304" cy="369332"/>
          </a:xfrm>
          <a:prstGeom prst="rect">
            <a:avLst/>
          </a:prstGeom>
          <a:noFill/>
        </p:spPr>
        <p:txBody>
          <a:bodyPr wrap="none" rtlCol="0">
            <a:spAutoFit/>
          </a:bodyPr>
          <a:lstStyle/>
          <a:p>
            <a:r>
              <a:rPr lang="en-US" dirty="0" smtClean="0">
                <a:latin typeface="+mn-lt"/>
              </a:rPr>
              <a:t>4</a:t>
            </a:r>
            <a:endParaRPr lang="en-US" dirty="0">
              <a:latin typeface="+mn-lt"/>
            </a:endParaRPr>
          </a:p>
        </p:txBody>
      </p:sp>
      <p:sp>
        <p:nvSpPr>
          <p:cNvPr id="12" name="TextBox 11"/>
          <p:cNvSpPr txBox="1"/>
          <p:nvPr/>
        </p:nvSpPr>
        <p:spPr>
          <a:xfrm>
            <a:off x="912543" y="5820687"/>
            <a:ext cx="311304" cy="369332"/>
          </a:xfrm>
          <a:prstGeom prst="rect">
            <a:avLst/>
          </a:prstGeom>
          <a:noFill/>
        </p:spPr>
        <p:txBody>
          <a:bodyPr wrap="none" rtlCol="0">
            <a:spAutoFit/>
          </a:bodyPr>
          <a:lstStyle/>
          <a:p>
            <a:r>
              <a:rPr lang="en-US" dirty="0" smtClean="0">
                <a:latin typeface="+mn-lt"/>
              </a:rPr>
              <a:t>0</a:t>
            </a:r>
            <a:endParaRPr lang="en-US" dirty="0">
              <a:latin typeface="+mn-lt"/>
            </a:endParaRPr>
          </a:p>
        </p:txBody>
      </p:sp>
      <p:sp>
        <p:nvSpPr>
          <p:cNvPr id="13" name="TextBox 12"/>
          <p:cNvSpPr txBox="1"/>
          <p:nvPr/>
        </p:nvSpPr>
        <p:spPr>
          <a:xfrm>
            <a:off x="795525" y="5028011"/>
            <a:ext cx="437940" cy="369332"/>
          </a:xfrm>
          <a:prstGeom prst="rect">
            <a:avLst/>
          </a:prstGeom>
          <a:noFill/>
        </p:spPr>
        <p:txBody>
          <a:bodyPr wrap="none" rtlCol="0">
            <a:spAutoFit/>
          </a:bodyPr>
          <a:lstStyle/>
          <a:p>
            <a:r>
              <a:rPr lang="en-US" dirty="0" smtClean="0">
                <a:latin typeface="+mn-lt"/>
              </a:rPr>
              <a:t>20</a:t>
            </a:r>
            <a:endParaRPr lang="en-US" dirty="0">
              <a:latin typeface="+mn-lt"/>
            </a:endParaRPr>
          </a:p>
        </p:txBody>
      </p:sp>
      <p:sp>
        <p:nvSpPr>
          <p:cNvPr id="14" name="TextBox 13"/>
          <p:cNvSpPr txBox="1"/>
          <p:nvPr/>
        </p:nvSpPr>
        <p:spPr>
          <a:xfrm>
            <a:off x="795525" y="4235334"/>
            <a:ext cx="437940" cy="369332"/>
          </a:xfrm>
          <a:prstGeom prst="rect">
            <a:avLst/>
          </a:prstGeom>
          <a:noFill/>
        </p:spPr>
        <p:txBody>
          <a:bodyPr wrap="none" rtlCol="0">
            <a:spAutoFit/>
          </a:bodyPr>
          <a:lstStyle/>
          <a:p>
            <a:r>
              <a:rPr lang="en-US" dirty="0" smtClean="0">
                <a:latin typeface="+mn-lt"/>
              </a:rPr>
              <a:t>40</a:t>
            </a:r>
            <a:endParaRPr lang="en-US" dirty="0">
              <a:latin typeface="+mn-lt"/>
            </a:endParaRPr>
          </a:p>
        </p:txBody>
      </p:sp>
      <p:sp>
        <p:nvSpPr>
          <p:cNvPr id="15" name="TextBox 14"/>
          <p:cNvSpPr txBox="1"/>
          <p:nvPr/>
        </p:nvSpPr>
        <p:spPr>
          <a:xfrm>
            <a:off x="795525" y="3442657"/>
            <a:ext cx="437940" cy="369332"/>
          </a:xfrm>
          <a:prstGeom prst="rect">
            <a:avLst/>
          </a:prstGeom>
          <a:noFill/>
        </p:spPr>
        <p:txBody>
          <a:bodyPr wrap="none" rtlCol="0">
            <a:spAutoFit/>
          </a:bodyPr>
          <a:lstStyle/>
          <a:p>
            <a:r>
              <a:rPr lang="en-US" dirty="0" smtClean="0">
                <a:latin typeface="+mn-lt"/>
              </a:rPr>
              <a:t>60</a:t>
            </a:r>
            <a:endParaRPr lang="en-US" dirty="0">
              <a:latin typeface="+mn-lt"/>
            </a:endParaRPr>
          </a:p>
        </p:txBody>
      </p:sp>
      <p:sp>
        <p:nvSpPr>
          <p:cNvPr id="16" name="TextBox 15"/>
          <p:cNvSpPr txBox="1"/>
          <p:nvPr/>
        </p:nvSpPr>
        <p:spPr>
          <a:xfrm>
            <a:off x="795525" y="2649980"/>
            <a:ext cx="437940" cy="369332"/>
          </a:xfrm>
          <a:prstGeom prst="rect">
            <a:avLst/>
          </a:prstGeom>
          <a:noFill/>
        </p:spPr>
        <p:txBody>
          <a:bodyPr wrap="none" rtlCol="0">
            <a:spAutoFit/>
          </a:bodyPr>
          <a:lstStyle/>
          <a:p>
            <a:r>
              <a:rPr lang="en-US" dirty="0" smtClean="0">
                <a:latin typeface="+mn-lt"/>
              </a:rPr>
              <a:t>80</a:t>
            </a:r>
            <a:endParaRPr lang="en-US" dirty="0">
              <a:latin typeface="+mn-lt"/>
            </a:endParaRPr>
          </a:p>
        </p:txBody>
      </p:sp>
      <p:sp>
        <p:nvSpPr>
          <p:cNvPr id="17" name="TextBox 16"/>
          <p:cNvSpPr txBox="1"/>
          <p:nvPr/>
        </p:nvSpPr>
        <p:spPr>
          <a:xfrm>
            <a:off x="678505" y="1857303"/>
            <a:ext cx="564578" cy="369332"/>
          </a:xfrm>
          <a:prstGeom prst="rect">
            <a:avLst/>
          </a:prstGeom>
          <a:noFill/>
        </p:spPr>
        <p:txBody>
          <a:bodyPr wrap="none" rtlCol="0">
            <a:spAutoFit/>
          </a:bodyPr>
          <a:lstStyle/>
          <a:p>
            <a:r>
              <a:rPr lang="en-US" dirty="0" smtClean="0">
                <a:latin typeface="+mn-lt"/>
              </a:rPr>
              <a:t>100</a:t>
            </a:r>
            <a:endParaRPr lang="en-US" dirty="0">
              <a:latin typeface="+mn-lt"/>
            </a:endParaRPr>
          </a:p>
        </p:txBody>
      </p:sp>
      <p:sp>
        <p:nvSpPr>
          <p:cNvPr id="18" name="Rectangle 17"/>
          <p:cNvSpPr/>
          <p:nvPr/>
        </p:nvSpPr>
        <p:spPr>
          <a:xfrm>
            <a:off x="1220253" y="2778583"/>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24273"/>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58348" y="6365407"/>
            <a:ext cx="2693751" cy="369332"/>
          </a:xfrm>
          <a:prstGeom prst="rect">
            <a:avLst/>
          </a:prstGeom>
          <a:noFill/>
        </p:spPr>
        <p:txBody>
          <a:bodyPr wrap="none" rtlCol="0">
            <a:spAutoFit/>
          </a:bodyPr>
          <a:lstStyle/>
          <a:p>
            <a:r>
              <a:rPr lang="en-US" b="1" dirty="0" smtClean="0">
                <a:latin typeface="+mn-lt"/>
              </a:rPr>
              <a:t>Value-Added (2009-2010)</a:t>
            </a:r>
            <a:endParaRPr lang="en-US" b="1" dirty="0">
              <a:latin typeface="+mn-lt"/>
            </a:endParaRPr>
          </a:p>
        </p:txBody>
      </p:sp>
      <p:sp>
        <p:nvSpPr>
          <p:cNvPr id="25" name="TextBox 24"/>
          <p:cNvSpPr txBox="1"/>
          <p:nvPr/>
        </p:nvSpPr>
        <p:spPr>
          <a:xfrm rot="16200000">
            <a:off x="-730028" y="3839501"/>
            <a:ext cx="2493375" cy="369332"/>
          </a:xfrm>
          <a:prstGeom prst="rect">
            <a:avLst/>
          </a:prstGeom>
          <a:noFill/>
        </p:spPr>
        <p:txBody>
          <a:bodyPr wrap="none" rtlCol="0">
            <a:spAutoFit/>
          </a:bodyPr>
          <a:lstStyle/>
          <a:p>
            <a:r>
              <a:rPr lang="en-US" b="1" dirty="0" smtClean="0">
                <a:latin typeface="+mn-lt"/>
              </a:rPr>
              <a:t>Percent Prof/Adv (2009)</a:t>
            </a:r>
            <a:endParaRPr lang="en-US" b="1" dirty="0">
              <a:latin typeface="+mn-lt"/>
            </a:endParaRPr>
          </a:p>
        </p:txBody>
      </p:sp>
      <p:sp>
        <p:nvSpPr>
          <p:cNvPr id="213" name="Rectangle 212"/>
          <p:cNvSpPr/>
          <p:nvPr/>
        </p:nvSpPr>
        <p:spPr>
          <a:xfrm>
            <a:off x="6351634" y="630100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p:cNvSpPr txBox="1"/>
          <p:nvPr/>
        </p:nvSpPr>
        <p:spPr>
          <a:xfrm>
            <a:off x="6571877" y="6223811"/>
            <a:ext cx="1751057" cy="307777"/>
          </a:xfrm>
          <a:prstGeom prst="rect">
            <a:avLst/>
          </a:prstGeom>
          <a:noFill/>
        </p:spPr>
        <p:txBody>
          <a:bodyPr wrap="none" rtlCol="0">
            <a:spAutoFit/>
          </a:bodyPr>
          <a:lstStyle/>
          <a:p>
            <a:r>
              <a:rPr lang="en-US" sz="1400" dirty="0" smtClean="0">
                <a:latin typeface="+mn-lt"/>
              </a:rPr>
              <a:t>Schools in your district</a:t>
            </a:r>
            <a:endParaRPr lang="en-US" sz="1400" dirty="0">
              <a:latin typeface="+mn-lt"/>
            </a:endParaRPr>
          </a:p>
        </p:txBody>
      </p:sp>
      <p:sp>
        <p:nvSpPr>
          <p:cNvPr id="216" name="Rectangle 215"/>
          <p:cNvSpPr/>
          <p:nvPr/>
        </p:nvSpPr>
        <p:spPr>
          <a:xfrm>
            <a:off x="6276908" y="6200223"/>
            <a:ext cx="2234045" cy="3598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3471766" y="3025882"/>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350770" y="228846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4728328" y="487827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3477665" y="361581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4014507" y="501986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905428" y="353322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2367604" y="513096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1801265" y="4830102"/>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706876" y="2340573"/>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2863150" y="2983603"/>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2184724" y="247625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4721446" y="2747630"/>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4573962" y="421656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26"/>
          <p:cNvGrpSpPr/>
          <p:nvPr/>
        </p:nvGrpSpPr>
        <p:grpSpPr>
          <a:xfrm>
            <a:off x="3964366" y="1663618"/>
            <a:ext cx="5005237" cy="1504334"/>
            <a:chOff x="3964366" y="1663618"/>
            <a:chExt cx="5005237" cy="1504334"/>
          </a:xfrm>
        </p:grpSpPr>
        <p:sp>
          <p:nvSpPr>
            <p:cNvPr id="225" name="Oval 224"/>
            <p:cNvSpPr/>
            <p:nvPr/>
          </p:nvSpPr>
          <p:spPr>
            <a:xfrm>
              <a:off x="3964366" y="1993981"/>
              <a:ext cx="1162174" cy="1173971"/>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26" name="TextBox 225"/>
            <p:cNvSpPr txBox="1"/>
            <p:nvPr/>
          </p:nvSpPr>
          <p:spPr>
            <a:xfrm>
              <a:off x="5598488" y="1663618"/>
              <a:ext cx="3371115" cy="646331"/>
            </a:xfrm>
            <a:prstGeom prst="rect">
              <a:avLst/>
            </a:prstGeom>
            <a:noFill/>
          </p:spPr>
          <p:txBody>
            <a:bodyPr wrap="square" rtlCol="0">
              <a:spAutoFit/>
            </a:bodyPr>
            <a:lstStyle/>
            <a:p>
              <a:r>
                <a:rPr lang="en-US" dirty="0" smtClean="0">
                  <a:latin typeface="+mn-lt"/>
                </a:rPr>
                <a:t>A. Students know a lot and are growing faster than predicted</a:t>
              </a:r>
              <a:endParaRPr lang="en-US" dirty="0">
                <a:latin typeface="+mn-lt"/>
              </a:endParaRPr>
            </a:p>
          </p:txBody>
        </p:sp>
      </p:grpSp>
      <p:grpSp>
        <p:nvGrpSpPr>
          <p:cNvPr id="11" name="Group 227"/>
          <p:cNvGrpSpPr/>
          <p:nvPr/>
        </p:nvGrpSpPr>
        <p:grpSpPr>
          <a:xfrm>
            <a:off x="3769686" y="2429551"/>
            <a:ext cx="5199917" cy="3173853"/>
            <a:chOff x="3769686" y="1663618"/>
            <a:chExt cx="5199917" cy="3173853"/>
          </a:xfrm>
        </p:grpSpPr>
        <p:sp>
          <p:nvSpPr>
            <p:cNvPr id="229" name="Oval 228"/>
            <p:cNvSpPr/>
            <p:nvPr/>
          </p:nvSpPr>
          <p:spPr>
            <a:xfrm>
              <a:off x="3769686" y="3210233"/>
              <a:ext cx="1387333" cy="1627238"/>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30" name="TextBox 229"/>
            <p:cNvSpPr txBox="1"/>
            <p:nvPr/>
          </p:nvSpPr>
          <p:spPr>
            <a:xfrm>
              <a:off x="5598488" y="1663618"/>
              <a:ext cx="3371115" cy="646331"/>
            </a:xfrm>
            <a:prstGeom prst="rect">
              <a:avLst/>
            </a:prstGeom>
            <a:noFill/>
          </p:spPr>
          <p:txBody>
            <a:bodyPr wrap="square" rtlCol="0">
              <a:spAutoFit/>
            </a:bodyPr>
            <a:lstStyle/>
            <a:p>
              <a:r>
                <a:rPr lang="en-US" dirty="0" smtClean="0">
                  <a:latin typeface="+mn-lt"/>
                </a:rPr>
                <a:t>B. Students are behind, but are growing faster than predicted</a:t>
              </a:r>
              <a:endParaRPr lang="en-US" dirty="0">
                <a:latin typeface="+mn-lt"/>
              </a:endParaRPr>
            </a:p>
          </p:txBody>
        </p:sp>
      </p:grpSp>
      <p:grpSp>
        <p:nvGrpSpPr>
          <p:cNvPr id="19" name="Group 230"/>
          <p:cNvGrpSpPr/>
          <p:nvPr/>
        </p:nvGrpSpPr>
        <p:grpSpPr>
          <a:xfrm>
            <a:off x="1339153" y="1846499"/>
            <a:ext cx="7630450" cy="2036611"/>
            <a:chOff x="1339153" y="273338"/>
            <a:chExt cx="7630450" cy="2036611"/>
          </a:xfrm>
        </p:grpSpPr>
        <p:sp>
          <p:nvSpPr>
            <p:cNvPr id="232" name="Oval 231"/>
            <p:cNvSpPr/>
            <p:nvPr/>
          </p:nvSpPr>
          <p:spPr>
            <a:xfrm>
              <a:off x="1339153" y="273338"/>
              <a:ext cx="1335223" cy="1284092"/>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33" name="TextBox 232"/>
            <p:cNvSpPr txBox="1"/>
            <p:nvPr/>
          </p:nvSpPr>
          <p:spPr>
            <a:xfrm>
              <a:off x="5598488" y="1663618"/>
              <a:ext cx="3371115" cy="646331"/>
            </a:xfrm>
            <a:prstGeom prst="rect">
              <a:avLst/>
            </a:prstGeom>
            <a:noFill/>
          </p:spPr>
          <p:txBody>
            <a:bodyPr wrap="square" rtlCol="0">
              <a:spAutoFit/>
            </a:bodyPr>
            <a:lstStyle/>
            <a:p>
              <a:r>
                <a:rPr lang="en-US" dirty="0" smtClean="0">
                  <a:latin typeface="+mn-lt"/>
                </a:rPr>
                <a:t>C. Students know a lot, but are growing slower than predicted</a:t>
              </a:r>
              <a:endParaRPr lang="en-US" dirty="0">
                <a:latin typeface="+mn-lt"/>
              </a:endParaRPr>
            </a:p>
          </p:txBody>
        </p:sp>
      </p:grpSp>
      <p:grpSp>
        <p:nvGrpSpPr>
          <p:cNvPr id="22" name="Group 233"/>
          <p:cNvGrpSpPr/>
          <p:nvPr/>
        </p:nvGrpSpPr>
        <p:grpSpPr>
          <a:xfrm>
            <a:off x="1498435" y="4020411"/>
            <a:ext cx="7471168" cy="1719662"/>
            <a:chOff x="1498435" y="1663618"/>
            <a:chExt cx="7471168" cy="1719662"/>
          </a:xfrm>
        </p:grpSpPr>
        <p:sp>
          <p:nvSpPr>
            <p:cNvPr id="235" name="Oval 234"/>
            <p:cNvSpPr/>
            <p:nvPr/>
          </p:nvSpPr>
          <p:spPr>
            <a:xfrm>
              <a:off x="1498435" y="1873045"/>
              <a:ext cx="1335223" cy="1510235"/>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236" name="TextBox 235"/>
            <p:cNvSpPr txBox="1"/>
            <p:nvPr/>
          </p:nvSpPr>
          <p:spPr>
            <a:xfrm>
              <a:off x="5598488" y="1663618"/>
              <a:ext cx="3371115" cy="646331"/>
            </a:xfrm>
            <a:prstGeom prst="rect">
              <a:avLst/>
            </a:prstGeom>
            <a:noFill/>
          </p:spPr>
          <p:txBody>
            <a:bodyPr wrap="square" rtlCol="0">
              <a:spAutoFit/>
            </a:bodyPr>
            <a:lstStyle/>
            <a:p>
              <a:r>
                <a:rPr lang="en-US" dirty="0" smtClean="0">
                  <a:latin typeface="+mn-lt"/>
                </a:rPr>
                <a:t>D. Students are behind, and are growing slower than predicted</a:t>
              </a:r>
              <a:endParaRPr lang="en-US" dirty="0">
                <a:latin typeface="+mn-lt"/>
              </a:endParaRPr>
            </a:p>
          </p:txBody>
        </p:sp>
      </p:grpSp>
      <p:grpSp>
        <p:nvGrpSpPr>
          <p:cNvPr id="23" name="Group 236"/>
          <p:cNvGrpSpPr/>
          <p:nvPr/>
        </p:nvGrpSpPr>
        <p:grpSpPr>
          <a:xfrm>
            <a:off x="2543601" y="2713701"/>
            <a:ext cx="6426002" cy="3040217"/>
            <a:chOff x="2543601" y="-453269"/>
            <a:chExt cx="6426002" cy="3040217"/>
          </a:xfrm>
        </p:grpSpPr>
        <p:sp>
          <p:nvSpPr>
            <p:cNvPr id="238" name="Oval 237"/>
            <p:cNvSpPr/>
            <p:nvPr/>
          </p:nvSpPr>
          <p:spPr>
            <a:xfrm>
              <a:off x="2543601" y="-453269"/>
              <a:ext cx="1486636" cy="1457139"/>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sp>
          <p:nvSpPr>
            <p:cNvPr id="239" name="TextBox 238"/>
            <p:cNvSpPr txBox="1"/>
            <p:nvPr/>
          </p:nvSpPr>
          <p:spPr>
            <a:xfrm>
              <a:off x="5598488" y="1663618"/>
              <a:ext cx="3371115" cy="923330"/>
            </a:xfrm>
            <a:prstGeom prst="rect">
              <a:avLst/>
            </a:prstGeom>
            <a:noFill/>
          </p:spPr>
          <p:txBody>
            <a:bodyPr wrap="square" rtlCol="0">
              <a:spAutoFit/>
            </a:bodyPr>
            <a:lstStyle/>
            <a:p>
              <a:r>
                <a:rPr lang="en-US" dirty="0" smtClean="0">
                  <a:latin typeface="+mn-lt"/>
                </a:rPr>
                <a:t>E. Students are about average in how much they know and how fast they are growing</a:t>
              </a:r>
              <a:endParaRPr lang="en-US" dirty="0">
                <a:latin typeface="+mn-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Page 4 </a:t>
            </a:r>
            <a:r>
              <a:rPr lang="en-US" sz="2700" dirty="0" smtClean="0"/>
              <a:t>(or 4 &amp; 5 for large grade span schools)</a:t>
            </a:r>
            <a:endParaRPr lang="en-US" sz="2700" dirty="0"/>
          </a:p>
        </p:txBody>
      </p:sp>
      <p:pic>
        <p:nvPicPr>
          <p:cNvPr id="4" name="Content Placeholder 3" descr="Version_A_Page_4.png"/>
          <p:cNvPicPr>
            <a:picLocks noGrp="1" noChangeAspect="1"/>
          </p:cNvPicPr>
          <p:nvPr>
            <p:ph sz="quarter" idx="1"/>
          </p:nvPr>
        </p:nvPicPr>
        <p:blipFill>
          <a:blip r:embed="rId2" cstate="print"/>
          <a:stretch>
            <a:fillRect/>
          </a:stretch>
        </p:blipFill>
        <p:spPr>
          <a:xfrm>
            <a:off x="2952461" y="1600200"/>
            <a:ext cx="3474027" cy="4495800"/>
          </a:xfrm>
          <a:ln>
            <a:solidFill>
              <a:schemeClr val="tx1"/>
            </a:solidFill>
          </a:ln>
        </p:spPr>
      </p:pic>
      <p:sp>
        <p:nvSpPr>
          <p:cNvPr id="5" name="Rectangular Callout 4"/>
          <p:cNvSpPr/>
          <p:nvPr/>
        </p:nvSpPr>
        <p:spPr>
          <a:xfrm>
            <a:off x="500743" y="2144486"/>
            <a:ext cx="2296886" cy="1175657"/>
          </a:xfrm>
          <a:prstGeom prst="wedgeRectCallout">
            <a:avLst>
              <a:gd name="adj1" fmla="val 67792"/>
              <a:gd name="adj2" fmla="val 19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Grade-Level Value-Added and Achievement</a:t>
            </a:r>
            <a:endParaRPr lang="en-US" sz="2400" dirty="0"/>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4 Example (Grade 4)</a:t>
            </a:r>
            <a:endParaRPr lang="en-US" dirty="0"/>
          </a:p>
        </p:txBody>
      </p:sp>
      <p:pic>
        <p:nvPicPr>
          <p:cNvPr id="4" name="Picture 3" descr="P4 Ex.png"/>
          <p:cNvPicPr>
            <a:picLocks noChangeAspect="1"/>
          </p:cNvPicPr>
          <p:nvPr/>
        </p:nvPicPr>
        <p:blipFill>
          <a:blip r:embed="rId2" cstate="print"/>
          <a:stretch>
            <a:fillRect/>
          </a:stretch>
        </p:blipFill>
        <p:spPr>
          <a:xfrm>
            <a:off x="182003" y="1648530"/>
            <a:ext cx="8773936" cy="3304470"/>
          </a:xfrm>
          <a:prstGeom prst="rect">
            <a:avLst/>
          </a:prstGeom>
        </p:spPr>
      </p:pic>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Page</a:t>
            </a:r>
            <a:endParaRPr lang="en-US" dirty="0"/>
          </a:p>
        </p:txBody>
      </p:sp>
      <p:pic>
        <p:nvPicPr>
          <p:cNvPr id="4" name="Content Placeholder 3" descr="Version_A_Page_5.png"/>
          <p:cNvPicPr>
            <a:picLocks noGrp="1" noChangeAspect="1"/>
          </p:cNvPicPr>
          <p:nvPr>
            <p:ph sz="quarter" idx="1"/>
          </p:nvPr>
        </p:nvPicPr>
        <p:blipFill>
          <a:blip r:embed="rId2" cstate="print"/>
          <a:stretch>
            <a:fillRect/>
          </a:stretch>
        </p:blipFill>
        <p:spPr>
          <a:xfrm>
            <a:off x="2952461" y="1600200"/>
            <a:ext cx="3474027" cy="4495800"/>
          </a:xfrm>
          <a:ln>
            <a:solidFill>
              <a:schemeClr val="tx1"/>
            </a:solidFill>
          </a:ln>
        </p:spPr>
      </p:pic>
      <p:sp>
        <p:nvSpPr>
          <p:cNvPr id="5" name="Rectangular Callout 4"/>
          <p:cNvSpPr/>
          <p:nvPr/>
        </p:nvSpPr>
        <p:spPr>
          <a:xfrm>
            <a:off x="500743" y="2144486"/>
            <a:ext cx="2296886" cy="1175657"/>
          </a:xfrm>
          <a:prstGeom prst="wedgeRectCallout">
            <a:avLst>
              <a:gd name="adj1" fmla="val 70161"/>
              <a:gd name="adj2" fmla="val 22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1-5 </a:t>
            </a:r>
          </a:p>
          <a:p>
            <a:pPr algn="ctr"/>
            <a:r>
              <a:rPr lang="en-US" sz="2400" dirty="0" smtClean="0"/>
              <a:t>Value-Added Scale</a:t>
            </a:r>
            <a:endParaRPr lang="en-US" sz="2400" dirty="0"/>
          </a:p>
        </p:txBody>
      </p:sp>
      <p:sp>
        <p:nvSpPr>
          <p:cNvPr id="6" name="Rectangular Callout 5"/>
          <p:cNvSpPr/>
          <p:nvPr/>
        </p:nvSpPr>
        <p:spPr>
          <a:xfrm>
            <a:off x="6531429" y="3352800"/>
            <a:ext cx="2296886" cy="1175657"/>
          </a:xfrm>
          <a:prstGeom prst="wedgeRectCallout">
            <a:avLst>
              <a:gd name="adj1" fmla="val -71071"/>
              <a:gd name="adj2" fmla="val -1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Number of Students (Weighted)</a:t>
            </a:r>
            <a:endParaRPr lang="en-US" sz="2400" dirty="0"/>
          </a:p>
        </p:txBody>
      </p:sp>
      <p:sp>
        <p:nvSpPr>
          <p:cNvPr id="7" name="Rectangular Callout 6"/>
          <p:cNvSpPr/>
          <p:nvPr/>
        </p:nvSpPr>
        <p:spPr>
          <a:xfrm>
            <a:off x="500743" y="3624943"/>
            <a:ext cx="2296886" cy="1175657"/>
          </a:xfrm>
          <a:prstGeom prst="wedgeRectCallout">
            <a:avLst>
              <a:gd name="adj1" fmla="val 71109"/>
              <a:gd name="adj2" fmla="val 12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Control Variables in the Model</a:t>
            </a:r>
            <a:endParaRPr lang="en-US" sz="2400" dirty="0"/>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91087" y="2152395"/>
            <a:ext cx="1247887"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12557" y="6127811"/>
            <a:ext cx="389850" cy="369332"/>
          </a:xfrm>
          <a:prstGeom prst="rect">
            <a:avLst/>
          </a:prstGeom>
          <a:noFill/>
        </p:spPr>
        <p:txBody>
          <a:bodyPr wrap="none" rtlCol="0">
            <a:spAutoFit/>
          </a:bodyPr>
          <a:lstStyle/>
          <a:p>
            <a:r>
              <a:rPr lang="en-US" dirty="0" smtClean="0"/>
              <a:t>-9</a:t>
            </a:r>
            <a:endParaRPr lang="en-US" dirty="0"/>
          </a:p>
        </p:txBody>
      </p:sp>
      <p:sp>
        <p:nvSpPr>
          <p:cNvPr id="6" name="TextBox 5"/>
          <p:cNvSpPr txBox="1"/>
          <p:nvPr/>
        </p:nvSpPr>
        <p:spPr>
          <a:xfrm>
            <a:off x="3737617" y="6127811"/>
            <a:ext cx="389850" cy="369332"/>
          </a:xfrm>
          <a:prstGeom prst="rect">
            <a:avLst/>
          </a:prstGeom>
          <a:noFill/>
        </p:spPr>
        <p:txBody>
          <a:bodyPr wrap="none" rtlCol="0">
            <a:spAutoFit/>
          </a:bodyPr>
          <a:lstStyle/>
          <a:p>
            <a:r>
              <a:rPr lang="en-US" dirty="0" smtClean="0"/>
              <a:t>-3</a:t>
            </a:r>
            <a:endParaRPr lang="en-US" dirty="0"/>
          </a:p>
        </p:txBody>
      </p:sp>
      <p:sp>
        <p:nvSpPr>
          <p:cNvPr id="7" name="TextBox 6"/>
          <p:cNvSpPr txBox="1"/>
          <p:nvPr/>
        </p:nvSpPr>
        <p:spPr>
          <a:xfrm>
            <a:off x="4475453" y="6127811"/>
            <a:ext cx="312906" cy="369332"/>
          </a:xfrm>
          <a:prstGeom prst="rect">
            <a:avLst/>
          </a:prstGeom>
          <a:noFill/>
        </p:spPr>
        <p:txBody>
          <a:bodyPr wrap="none" rtlCol="0">
            <a:spAutoFit/>
          </a:bodyPr>
          <a:lstStyle/>
          <a:p>
            <a:r>
              <a:rPr lang="en-US" dirty="0" smtClean="0"/>
              <a:t>0</a:t>
            </a:r>
            <a:endParaRPr lang="en-US" dirty="0"/>
          </a:p>
        </p:txBody>
      </p:sp>
      <p:sp>
        <p:nvSpPr>
          <p:cNvPr id="8" name="TextBox 7"/>
          <p:cNvSpPr txBox="1"/>
          <p:nvPr/>
        </p:nvSpPr>
        <p:spPr>
          <a:xfrm>
            <a:off x="6463045" y="6127811"/>
            <a:ext cx="312906" cy="369332"/>
          </a:xfrm>
          <a:prstGeom prst="rect">
            <a:avLst/>
          </a:prstGeom>
          <a:noFill/>
        </p:spPr>
        <p:txBody>
          <a:bodyPr wrap="none" rtlCol="0">
            <a:spAutoFit/>
          </a:bodyPr>
          <a:lstStyle/>
          <a:p>
            <a:r>
              <a:rPr lang="en-US" dirty="0" smtClean="0"/>
              <a:t>9</a:t>
            </a:r>
            <a:endParaRPr lang="en-US" dirty="0"/>
          </a:p>
        </p:txBody>
      </p:sp>
      <p:sp>
        <p:nvSpPr>
          <p:cNvPr id="9" name="TextBox 8"/>
          <p:cNvSpPr txBox="1"/>
          <p:nvPr/>
        </p:nvSpPr>
        <p:spPr>
          <a:xfrm>
            <a:off x="5137983" y="6127811"/>
            <a:ext cx="312906" cy="369332"/>
          </a:xfrm>
          <a:prstGeom prst="rect">
            <a:avLst/>
          </a:prstGeom>
          <a:noFill/>
        </p:spPr>
        <p:txBody>
          <a:bodyPr wrap="none" rtlCol="0">
            <a:spAutoFit/>
          </a:bodyPr>
          <a:lstStyle/>
          <a:p>
            <a:r>
              <a:rPr lang="en-US" dirty="0" smtClean="0"/>
              <a:t>3</a:t>
            </a:r>
            <a:endParaRPr lang="en-US" dirty="0"/>
          </a:p>
        </p:txBody>
      </p:sp>
      <p:sp>
        <p:nvSpPr>
          <p:cNvPr id="10" name="TextBox 9"/>
          <p:cNvSpPr txBox="1"/>
          <p:nvPr/>
        </p:nvSpPr>
        <p:spPr>
          <a:xfrm>
            <a:off x="2332552" y="5943948"/>
            <a:ext cx="301686" cy="369332"/>
          </a:xfrm>
          <a:prstGeom prst="rect">
            <a:avLst/>
          </a:prstGeom>
          <a:noFill/>
        </p:spPr>
        <p:txBody>
          <a:bodyPr wrap="none" rtlCol="0">
            <a:spAutoFit/>
          </a:bodyPr>
          <a:lstStyle/>
          <a:p>
            <a:r>
              <a:rPr lang="en-US" dirty="0" smtClean="0"/>
              <a:t>0</a:t>
            </a:r>
            <a:endParaRPr lang="en-US" dirty="0"/>
          </a:p>
        </p:txBody>
      </p:sp>
      <p:sp>
        <p:nvSpPr>
          <p:cNvPr id="11" name="TextBox 10"/>
          <p:cNvSpPr txBox="1"/>
          <p:nvPr/>
        </p:nvSpPr>
        <p:spPr>
          <a:xfrm>
            <a:off x="2215534" y="5151272"/>
            <a:ext cx="418704" cy="369332"/>
          </a:xfrm>
          <a:prstGeom prst="rect">
            <a:avLst/>
          </a:prstGeom>
          <a:noFill/>
        </p:spPr>
        <p:txBody>
          <a:bodyPr wrap="none" rtlCol="0">
            <a:spAutoFit/>
          </a:bodyPr>
          <a:lstStyle/>
          <a:p>
            <a:r>
              <a:rPr lang="en-US" dirty="0" smtClean="0"/>
              <a:t>20</a:t>
            </a:r>
            <a:endParaRPr lang="en-US" dirty="0"/>
          </a:p>
        </p:txBody>
      </p:sp>
      <p:sp>
        <p:nvSpPr>
          <p:cNvPr id="12" name="TextBox 11"/>
          <p:cNvSpPr txBox="1"/>
          <p:nvPr/>
        </p:nvSpPr>
        <p:spPr>
          <a:xfrm>
            <a:off x="2215534" y="4358595"/>
            <a:ext cx="418704" cy="369332"/>
          </a:xfrm>
          <a:prstGeom prst="rect">
            <a:avLst/>
          </a:prstGeom>
          <a:noFill/>
        </p:spPr>
        <p:txBody>
          <a:bodyPr wrap="none" rtlCol="0">
            <a:spAutoFit/>
          </a:bodyPr>
          <a:lstStyle/>
          <a:p>
            <a:r>
              <a:rPr lang="en-US" dirty="0" smtClean="0"/>
              <a:t>40</a:t>
            </a:r>
            <a:endParaRPr lang="en-US" dirty="0"/>
          </a:p>
        </p:txBody>
      </p:sp>
      <p:sp>
        <p:nvSpPr>
          <p:cNvPr id="13" name="TextBox 12"/>
          <p:cNvSpPr txBox="1"/>
          <p:nvPr/>
        </p:nvSpPr>
        <p:spPr>
          <a:xfrm>
            <a:off x="2215534" y="3565918"/>
            <a:ext cx="418704" cy="369332"/>
          </a:xfrm>
          <a:prstGeom prst="rect">
            <a:avLst/>
          </a:prstGeom>
          <a:noFill/>
        </p:spPr>
        <p:txBody>
          <a:bodyPr wrap="none" rtlCol="0">
            <a:spAutoFit/>
          </a:bodyPr>
          <a:lstStyle/>
          <a:p>
            <a:r>
              <a:rPr lang="en-US" dirty="0" smtClean="0"/>
              <a:t>60</a:t>
            </a:r>
            <a:endParaRPr lang="en-US" dirty="0"/>
          </a:p>
        </p:txBody>
      </p:sp>
      <p:sp>
        <p:nvSpPr>
          <p:cNvPr id="14" name="TextBox 13"/>
          <p:cNvSpPr txBox="1"/>
          <p:nvPr/>
        </p:nvSpPr>
        <p:spPr>
          <a:xfrm>
            <a:off x="2215534" y="2773241"/>
            <a:ext cx="418704" cy="369332"/>
          </a:xfrm>
          <a:prstGeom prst="rect">
            <a:avLst/>
          </a:prstGeom>
          <a:noFill/>
        </p:spPr>
        <p:txBody>
          <a:bodyPr wrap="none" rtlCol="0">
            <a:spAutoFit/>
          </a:bodyPr>
          <a:lstStyle/>
          <a:p>
            <a:r>
              <a:rPr lang="en-US" dirty="0" smtClean="0"/>
              <a:t>80</a:t>
            </a:r>
            <a:endParaRPr lang="en-US" dirty="0"/>
          </a:p>
        </p:txBody>
      </p:sp>
      <p:sp>
        <p:nvSpPr>
          <p:cNvPr id="15" name="TextBox 14"/>
          <p:cNvSpPr txBox="1"/>
          <p:nvPr/>
        </p:nvSpPr>
        <p:spPr>
          <a:xfrm>
            <a:off x="2098514" y="1980564"/>
            <a:ext cx="535724" cy="369332"/>
          </a:xfrm>
          <a:prstGeom prst="rect">
            <a:avLst/>
          </a:prstGeom>
          <a:noFill/>
        </p:spPr>
        <p:txBody>
          <a:bodyPr wrap="none" rtlCol="0">
            <a:spAutoFit/>
          </a:bodyPr>
          <a:lstStyle/>
          <a:p>
            <a:r>
              <a:rPr lang="en-US" dirty="0" smtClean="0"/>
              <a:t>100</a:t>
            </a:r>
            <a:endParaRPr lang="en-US" dirty="0"/>
          </a:p>
        </p:txBody>
      </p:sp>
      <p:sp>
        <p:nvSpPr>
          <p:cNvPr id="16" name="Rectangle 15"/>
          <p:cNvSpPr/>
          <p:nvPr/>
        </p:nvSpPr>
        <p:spPr>
          <a:xfrm>
            <a:off x="2640262" y="2901844"/>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39684" y="2155228"/>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7" idx="2"/>
            <a:endCxn id="17" idx="0"/>
          </p:cNvCxnSpPr>
          <p:nvPr/>
        </p:nvCxnSpPr>
        <p:spPr>
          <a:xfrm flipV="1">
            <a:off x="4625367" y="2155228"/>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3"/>
            <a:endCxn id="16" idx="1"/>
          </p:cNvCxnSpPr>
          <p:nvPr/>
        </p:nvCxnSpPr>
        <p:spPr>
          <a:xfrm flipH="1">
            <a:off x="2640262" y="3447534"/>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47730" y="6488668"/>
            <a:ext cx="3554627" cy="369332"/>
          </a:xfrm>
          <a:prstGeom prst="rect">
            <a:avLst/>
          </a:prstGeom>
          <a:noFill/>
        </p:spPr>
        <p:txBody>
          <a:bodyPr wrap="none" rtlCol="0">
            <a:spAutoFit/>
          </a:bodyPr>
          <a:lstStyle/>
          <a:p>
            <a:r>
              <a:rPr lang="en-US" b="1" dirty="0" smtClean="0">
                <a:solidFill>
                  <a:srgbClr val="0070C0"/>
                </a:solidFill>
              </a:rPr>
              <a:t>READING Value-Added (2009-2010)</a:t>
            </a:r>
            <a:endParaRPr lang="en-US" b="1" dirty="0">
              <a:solidFill>
                <a:srgbClr val="0070C0"/>
              </a:solidFill>
            </a:endParaRPr>
          </a:p>
        </p:txBody>
      </p:sp>
      <p:sp>
        <p:nvSpPr>
          <p:cNvPr id="21" name="TextBox 20"/>
          <p:cNvSpPr txBox="1"/>
          <p:nvPr/>
        </p:nvSpPr>
        <p:spPr>
          <a:xfrm rot="16200000">
            <a:off x="222513" y="3962762"/>
            <a:ext cx="3428311" cy="369332"/>
          </a:xfrm>
          <a:prstGeom prst="rect">
            <a:avLst/>
          </a:prstGeom>
          <a:noFill/>
        </p:spPr>
        <p:txBody>
          <a:bodyPr wrap="none" rtlCol="0">
            <a:spAutoFit/>
          </a:bodyPr>
          <a:lstStyle/>
          <a:p>
            <a:r>
              <a:rPr lang="en-US" b="1" dirty="0" smtClean="0">
                <a:solidFill>
                  <a:srgbClr val="0070C0"/>
                </a:solidFill>
              </a:rPr>
              <a:t>READING Percent Prof/Adv (2009)</a:t>
            </a:r>
            <a:endParaRPr lang="en-US" b="1" dirty="0">
              <a:solidFill>
                <a:srgbClr val="0070C0"/>
              </a:solidFill>
            </a:endParaRPr>
          </a:p>
        </p:txBody>
      </p:sp>
      <p:sp>
        <p:nvSpPr>
          <p:cNvPr id="22" name="TextBox 21"/>
          <p:cNvSpPr txBox="1"/>
          <p:nvPr/>
        </p:nvSpPr>
        <p:spPr>
          <a:xfrm>
            <a:off x="4118734" y="1630632"/>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195" name="TextBox 194"/>
          <p:cNvSpPr txBox="1"/>
          <p:nvPr/>
        </p:nvSpPr>
        <p:spPr>
          <a:xfrm>
            <a:off x="5800513" y="6127811"/>
            <a:ext cx="312906" cy="369332"/>
          </a:xfrm>
          <a:prstGeom prst="rect">
            <a:avLst/>
          </a:prstGeom>
          <a:noFill/>
        </p:spPr>
        <p:txBody>
          <a:bodyPr wrap="none" rtlCol="0">
            <a:spAutoFit/>
          </a:bodyPr>
          <a:lstStyle/>
          <a:p>
            <a:r>
              <a:rPr lang="en-US" dirty="0" smtClean="0"/>
              <a:t>6</a:t>
            </a:r>
            <a:endParaRPr lang="en-US" dirty="0"/>
          </a:p>
        </p:txBody>
      </p:sp>
      <p:sp>
        <p:nvSpPr>
          <p:cNvPr id="196" name="TextBox 195"/>
          <p:cNvSpPr txBox="1"/>
          <p:nvPr/>
        </p:nvSpPr>
        <p:spPr>
          <a:xfrm>
            <a:off x="3075087" y="6127811"/>
            <a:ext cx="389850" cy="369332"/>
          </a:xfrm>
          <a:prstGeom prst="rect">
            <a:avLst/>
          </a:prstGeom>
          <a:noFill/>
        </p:spPr>
        <p:txBody>
          <a:bodyPr wrap="none" rtlCol="0">
            <a:spAutoFit/>
          </a:bodyPr>
          <a:lstStyle/>
          <a:p>
            <a:r>
              <a:rPr lang="en-US" dirty="0" smtClean="0"/>
              <a:t>-6</a:t>
            </a:r>
            <a:endParaRPr lang="en-US" dirty="0"/>
          </a:p>
        </p:txBody>
      </p:sp>
      <p:sp>
        <p:nvSpPr>
          <p:cNvPr id="42" name="Rectangular Callout 41"/>
          <p:cNvSpPr/>
          <p:nvPr/>
        </p:nvSpPr>
        <p:spPr>
          <a:xfrm>
            <a:off x="5893121" y="3708076"/>
            <a:ext cx="2546252" cy="2079538"/>
          </a:xfrm>
          <a:prstGeom prst="wedgeRectCallout">
            <a:avLst>
              <a:gd name="adj1" fmla="val -87310"/>
              <a:gd name="adj2" fmla="val 850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Color is based entirely on the Value-Added Estimate and the Confidence Interval</a:t>
            </a:r>
          </a:p>
          <a:p>
            <a:pPr algn="ctr"/>
            <a:r>
              <a:rPr lang="en-US" dirty="0" smtClean="0"/>
              <a:t>(Percent Proficient does not influence color)</a:t>
            </a:r>
            <a:endParaRPr lang="en-US" dirty="0"/>
          </a:p>
        </p:txBody>
      </p:sp>
      <p:grpSp>
        <p:nvGrpSpPr>
          <p:cNvPr id="3" name="Group 46"/>
          <p:cNvGrpSpPr/>
          <p:nvPr/>
        </p:nvGrpSpPr>
        <p:grpSpPr>
          <a:xfrm>
            <a:off x="1355187" y="1719705"/>
            <a:ext cx="3840751" cy="2559565"/>
            <a:chOff x="1355187" y="1719705"/>
            <a:chExt cx="3840751" cy="2559565"/>
          </a:xfrm>
        </p:grpSpPr>
        <p:cxnSp>
          <p:nvCxnSpPr>
            <p:cNvPr id="44" name="Straight Connector 43"/>
            <p:cNvCxnSpPr/>
            <p:nvPr/>
          </p:nvCxnSpPr>
          <p:spPr>
            <a:xfrm>
              <a:off x="4034112" y="4163209"/>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rot="2700000">
              <a:off x="4510136" y="4040531"/>
              <a:ext cx="238739" cy="23873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ular Callout 45"/>
            <p:cNvSpPr/>
            <p:nvPr/>
          </p:nvSpPr>
          <p:spPr>
            <a:xfrm>
              <a:off x="1355187" y="1719705"/>
              <a:ext cx="2696308" cy="1034253"/>
            </a:xfrm>
            <a:prstGeom prst="wedgeRectCallout">
              <a:avLst>
                <a:gd name="adj1" fmla="val 71112"/>
                <a:gd name="adj2" fmla="val 1523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Average “0” in the current scale will become “3” on the new scale</a:t>
              </a:r>
              <a:endParaRPr lang="en-US" dirty="0"/>
            </a:p>
          </p:txBody>
        </p:sp>
      </p:grpSp>
      <p:grpSp>
        <p:nvGrpSpPr>
          <p:cNvPr id="23" name="Group 57"/>
          <p:cNvGrpSpPr/>
          <p:nvPr/>
        </p:nvGrpSpPr>
        <p:grpSpPr>
          <a:xfrm>
            <a:off x="2646381" y="914674"/>
            <a:ext cx="4075355" cy="4323819"/>
            <a:chOff x="2646381" y="914674"/>
            <a:chExt cx="4075355" cy="4323819"/>
          </a:xfrm>
        </p:grpSpPr>
        <p:cxnSp>
          <p:nvCxnSpPr>
            <p:cNvPr id="49" name="Straight Connector 48"/>
            <p:cNvCxnSpPr/>
            <p:nvPr/>
          </p:nvCxnSpPr>
          <p:spPr>
            <a:xfrm>
              <a:off x="3648630" y="5122432"/>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rot="2700000">
              <a:off x="4131688" y="4999754"/>
              <a:ext cx="238739" cy="23873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ular Callout 50"/>
            <p:cNvSpPr/>
            <p:nvPr/>
          </p:nvSpPr>
          <p:spPr>
            <a:xfrm>
              <a:off x="4175484" y="914674"/>
              <a:ext cx="2546252" cy="1034253"/>
            </a:xfrm>
            <a:prstGeom prst="wedgeRectCallout">
              <a:avLst>
                <a:gd name="adj1" fmla="val -31119"/>
                <a:gd name="adj2" fmla="val 1027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the Confidence Interval crosses “average”, it will be gray</a:t>
              </a:r>
              <a:endParaRPr lang="en-US" dirty="0"/>
            </a:p>
          </p:txBody>
        </p:sp>
        <p:cxnSp>
          <p:nvCxnSpPr>
            <p:cNvPr id="52" name="Straight Connector 51"/>
            <p:cNvCxnSpPr/>
            <p:nvPr/>
          </p:nvCxnSpPr>
          <p:spPr>
            <a:xfrm>
              <a:off x="4435731" y="3198606"/>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rot="2700000">
              <a:off x="4918789" y="3075928"/>
              <a:ext cx="238739" cy="23873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p:cNvCxnSpPr/>
            <p:nvPr/>
          </p:nvCxnSpPr>
          <p:spPr>
            <a:xfrm>
              <a:off x="2646381" y="2544182"/>
              <a:ext cx="21300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rot="2700000">
              <a:off x="3543604" y="2421504"/>
              <a:ext cx="238739" cy="23873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66"/>
          <p:cNvGrpSpPr/>
          <p:nvPr/>
        </p:nvGrpSpPr>
        <p:grpSpPr>
          <a:xfrm>
            <a:off x="4706465" y="1379046"/>
            <a:ext cx="3716772" cy="4108666"/>
            <a:chOff x="3004964" y="914674"/>
            <a:chExt cx="3716772" cy="4108666"/>
          </a:xfrm>
        </p:grpSpPr>
        <p:cxnSp>
          <p:nvCxnSpPr>
            <p:cNvPr id="68" name="Straight Connector 67"/>
            <p:cNvCxnSpPr/>
            <p:nvPr/>
          </p:nvCxnSpPr>
          <p:spPr>
            <a:xfrm>
              <a:off x="3379689" y="4907279"/>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rot="2700000">
              <a:off x="3862747" y="4784601"/>
              <a:ext cx="238739" cy="238739"/>
            </a:xfrm>
            <a:prstGeom prst="rect">
              <a:avLst/>
            </a:prstGeom>
            <a:solidFill>
              <a:srgbClr val="708F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ular Callout 69"/>
            <p:cNvSpPr/>
            <p:nvPr/>
          </p:nvSpPr>
          <p:spPr>
            <a:xfrm>
              <a:off x="4175484" y="914674"/>
              <a:ext cx="2546252" cy="1034253"/>
            </a:xfrm>
            <a:prstGeom prst="wedgeRectCallout">
              <a:avLst>
                <a:gd name="adj1" fmla="val -31119"/>
                <a:gd name="adj2" fmla="val 1027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the Confidence Interval is entirely above average, it will be green</a:t>
              </a:r>
              <a:endParaRPr lang="en-US" dirty="0"/>
            </a:p>
          </p:txBody>
        </p:sp>
        <p:cxnSp>
          <p:nvCxnSpPr>
            <p:cNvPr id="71" name="Straight Connector 70"/>
            <p:cNvCxnSpPr/>
            <p:nvPr/>
          </p:nvCxnSpPr>
          <p:spPr>
            <a:xfrm>
              <a:off x="3004964" y="3865580"/>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rot="2700000">
              <a:off x="3488022" y="3742902"/>
              <a:ext cx="238739" cy="238739"/>
            </a:xfrm>
            <a:prstGeom prst="rect">
              <a:avLst/>
            </a:prstGeom>
            <a:solidFill>
              <a:srgbClr val="708F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Straight Connector 72"/>
            <p:cNvCxnSpPr/>
            <p:nvPr/>
          </p:nvCxnSpPr>
          <p:spPr>
            <a:xfrm>
              <a:off x="3270325" y="2705547"/>
              <a:ext cx="1644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rot="2700000">
              <a:off x="4167548" y="2582869"/>
              <a:ext cx="238739" cy="238739"/>
            </a:xfrm>
            <a:prstGeom prst="rect">
              <a:avLst/>
            </a:prstGeom>
            <a:solidFill>
              <a:srgbClr val="708F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75"/>
          <p:cNvGrpSpPr/>
          <p:nvPr/>
        </p:nvGrpSpPr>
        <p:grpSpPr>
          <a:xfrm>
            <a:off x="1263748" y="1327050"/>
            <a:ext cx="5341451" cy="4582002"/>
            <a:chOff x="-1310916" y="1043765"/>
            <a:chExt cx="5341451" cy="4582002"/>
          </a:xfrm>
        </p:grpSpPr>
        <p:cxnSp>
          <p:nvCxnSpPr>
            <p:cNvPr id="77" name="Straight Connector 76"/>
            <p:cNvCxnSpPr/>
            <p:nvPr/>
          </p:nvCxnSpPr>
          <p:spPr>
            <a:xfrm>
              <a:off x="2766502" y="5509706"/>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rot="2700000">
              <a:off x="3249560" y="5387028"/>
              <a:ext cx="238739" cy="238739"/>
            </a:xfrm>
            <a:prstGeom prst="rect">
              <a:avLst/>
            </a:prstGeom>
            <a:solidFill>
              <a:srgbClr val="74A0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ular Callout 78"/>
            <p:cNvSpPr/>
            <p:nvPr/>
          </p:nvSpPr>
          <p:spPr>
            <a:xfrm>
              <a:off x="-1310916" y="1043765"/>
              <a:ext cx="2546252" cy="1168723"/>
            </a:xfrm>
            <a:prstGeom prst="wedgeRectCallout">
              <a:avLst>
                <a:gd name="adj1" fmla="val 126047"/>
                <a:gd name="adj2" fmla="val 97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the Confidence Interval is entirely above “1 SD above average”, it will be blue</a:t>
              </a:r>
              <a:endParaRPr lang="en-US" dirty="0"/>
            </a:p>
          </p:txBody>
        </p:sp>
        <p:cxnSp>
          <p:nvCxnSpPr>
            <p:cNvPr id="80" name="Straight Connector 79"/>
            <p:cNvCxnSpPr/>
            <p:nvPr/>
          </p:nvCxnSpPr>
          <p:spPr>
            <a:xfrm>
              <a:off x="3094621" y="3930096"/>
              <a:ext cx="9359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rot="2700000">
              <a:off x="3660147" y="3807447"/>
              <a:ext cx="238739" cy="238739"/>
            </a:xfrm>
            <a:prstGeom prst="rect">
              <a:avLst/>
            </a:prstGeom>
            <a:solidFill>
              <a:srgbClr val="74A0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Straight Connector 81"/>
            <p:cNvCxnSpPr/>
            <p:nvPr/>
          </p:nvCxnSpPr>
          <p:spPr>
            <a:xfrm>
              <a:off x="2836432" y="2899185"/>
              <a:ext cx="11636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rot="2700000">
              <a:off x="3253148" y="2776507"/>
              <a:ext cx="238739" cy="238739"/>
            </a:xfrm>
            <a:prstGeom prst="rect">
              <a:avLst/>
            </a:prstGeom>
            <a:solidFill>
              <a:srgbClr val="74A0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96"/>
          <p:cNvGrpSpPr/>
          <p:nvPr/>
        </p:nvGrpSpPr>
        <p:grpSpPr>
          <a:xfrm>
            <a:off x="340383" y="1855968"/>
            <a:ext cx="4241961" cy="3721390"/>
            <a:chOff x="-1310916" y="1043765"/>
            <a:chExt cx="4241961" cy="3721390"/>
          </a:xfrm>
        </p:grpSpPr>
        <p:cxnSp>
          <p:nvCxnSpPr>
            <p:cNvPr id="98" name="Straight Connector 97"/>
            <p:cNvCxnSpPr/>
            <p:nvPr/>
          </p:nvCxnSpPr>
          <p:spPr>
            <a:xfrm>
              <a:off x="2343926" y="4649094"/>
              <a:ext cx="5871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rot="2700000">
              <a:off x="2528385" y="4526416"/>
              <a:ext cx="238739" cy="238739"/>
            </a:xfrm>
            <a:prstGeom prst="rect">
              <a:avLst/>
            </a:prstGeom>
            <a:solidFill>
              <a:srgbClr val="CEB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ular Callout 99"/>
            <p:cNvSpPr/>
            <p:nvPr/>
          </p:nvSpPr>
          <p:spPr>
            <a:xfrm>
              <a:off x="-1310916" y="1043765"/>
              <a:ext cx="2546252" cy="1168723"/>
            </a:xfrm>
            <a:prstGeom prst="wedgeRectCallout">
              <a:avLst>
                <a:gd name="adj1" fmla="val 68865"/>
                <a:gd name="adj2" fmla="val 145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the Confidence Interval is entirely below “average”, it will be yellow</a:t>
              </a:r>
              <a:endParaRPr lang="en-US" dirty="0"/>
            </a:p>
          </p:txBody>
        </p:sp>
        <p:cxnSp>
          <p:nvCxnSpPr>
            <p:cNvPr id="101" name="Straight Connector 100"/>
            <p:cNvCxnSpPr/>
            <p:nvPr/>
          </p:nvCxnSpPr>
          <p:spPr>
            <a:xfrm>
              <a:off x="1179760" y="3532063"/>
              <a:ext cx="14244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rot="2700000">
              <a:off x="1745286" y="3409414"/>
              <a:ext cx="238739" cy="238739"/>
            </a:xfrm>
            <a:prstGeom prst="rect">
              <a:avLst/>
            </a:prstGeom>
            <a:solidFill>
              <a:srgbClr val="CEB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 name="Straight Connector 102"/>
            <p:cNvCxnSpPr/>
            <p:nvPr/>
          </p:nvCxnSpPr>
          <p:spPr>
            <a:xfrm>
              <a:off x="1653091" y="1651298"/>
              <a:ext cx="11636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rot="2700000">
              <a:off x="2069807" y="1528620"/>
              <a:ext cx="238739" cy="238739"/>
            </a:xfrm>
            <a:prstGeom prst="rect">
              <a:avLst/>
            </a:prstGeom>
            <a:solidFill>
              <a:srgbClr val="CEB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108"/>
          <p:cNvGrpSpPr/>
          <p:nvPr/>
        </p:nvGrpSpPr>
        <p:grpSpPr>
          <a:xfrm>
            <a:off x="2644726" y="3126269"/>
            <a:ext cx="4895971" cy="2119533"/>
            <a:chOff x="1586614" y="1528620"/>
            <a:chExt cx="4895971" cy="2119533"/>
          </a:xfrm>
        </p:grpSpPr>
        <p:cxnSp>
          <p:nvCxnSpPr>
            <p:cNvPr id="110" name="Straight Connector 109"/>
            <p:cNvCxnSpPr/>
            <p:nvPr/>
          </p:nvCxnSpPr>
          <p:spPr>
            <a:xfrm>
              <a:off x="2301724" y="3129784"/>
              <a:ext cx="5871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rot="2700000">
              <a:off x="2486183" y="3007106"/>
              <a:ext cx="238739" cy="238739"/>
            </a:xfrm>
            <a:prstGeom prst="rect">
              <a:avLst/>
            </a:prstGeom>
            <a:solidFill>
              <a:srgbClr val="9F5C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ular Callout 111"/>
            <p:cNvSpPr/>
            <p:nvPr/>
          </p:nvSpPr>
          <p:spPr>
            <a:xfrm>
              <a:off x="3936333" y="1690879"/>
              <a:ext cx="2546252" cy="1168723"/>
            </a:xfrm>
            <a:prstGeom prst="wedgeRectCallout">
              <a:avLst>
                <a:gd name="adj1" fmla="val -111246"/>
                <a:gd name="adj2" fmla="val -43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the Confidence Interval is entirely below “1 SD below average”, it will be red</a:t>
              </a:r>
              <a:endParaRPr lang="en-US" dirty="0"/>
            </a:p>
          </p:txBody>
        </p:sp>
        <p:cxnSp>
          <p:nvCxnSpPr>
            <p:cNvPr id="113" name="Straight Connector 112"/>
            <p:cNvCxnSpPr/>
            <p:nvPr/>
          </p:nvCxnSpPr>
          <p:spPr>
            <a:xfrm>
              <a:off x="1586614" y="3532063"/>
              <a:ext cx="10175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rot="2700000">
              <a:off x="1745286" y="3409414"/>
              <a:ext cx="238739" cy="238739"/>
            </a:xfrm>
            <a:prstGeom prst="rect">
              <a:avLst/>
            </a:prstGeom>
            <a:solidFill>
              <a:srgbClr val="9F5C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5" name="Straight Connector 114"/>
            <p:cNvCxnSpPr/>
            <p:nvPr/>
          </p:nvCxnSpPr>
          <p:spPr>
            <a:xfrm>
              <a:off x="1653091" y="1651298"/>
              <a:ext cx="11636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rot="2700000">
              <a:off x="2069807" y="1528620"/>
              <a:ext cx="238739" cy="238739"/>
            </a:xfrm>
            <a:prstGeom prst="rect">
              <a:avLst/>
            </a:prstGeom>
            <a:solidFill>
              <a:srgbClr val="9F5C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Title 51"/>
          <p:cNvSpPr>
            <a:spLocks noGrp="1"/>
          </p:cNvSpPr>
          <p:nvPr>
            <p:ph type="title"/>
          </p:nvPr>
        </p:nvSpPr>
        <p:spPr/>
        <p:txBody>
          <a:bodyPr>
            <a:normAutofit/>
          </a:bodyPr>
          <a:lstStyle/>
          <a:p>
            <a:r>
              <a:rPr lang="en-US" sz="3600" dirty="0" smtClean="0"/>
              <a:t>Translating past report to new color coding</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grpId="1" nodeType="withEffect">
                                  <p:stCondLst>
                                    <p:cond delay="0"/>
                                  </p:stCondLst>
                                  <p:childTnLst>
                                    <p:animEffect transition="out" filter="fade">
                                      <p:cBhvr>
                                        <p:cTn id="14" dur="500"/>
                                        <p:tgtEl>
                                          <p:spTgt spid="42"/>
                                        </p:tgtEl>
                                      </p:cBhvr>
                                    </p:animEffect>
                                    <p:set>
                                      <p:cBhvr>
                                        <p:cTn id="15" dur="1" fill="hold">
                                          <p:stCondLst>
                                            <p:cond delay="499"/>
                                          </p:stCondLst>
                                        </p:cTn>
                                        <p:tgtEl>
                                          <p:spTgt spid="4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7"/>
                                        </p:tgtEl>
                                      </p:cBhvr>
                                    </p:animEffect>
                                    <p:set>
                                      <p:cBhvr>
                                        <p:cTn id="60"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91087" y="2152395"/>
            <a:ext cx="1247887"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12557" y="6127811"/>
            <a:ext cx="389850" cy="369332"/>
          </a:xfrm>
          <a:prstGeom prst="rect">
            <a:avLst/>
          </a:prstGeom>
          <a:noFill/>
        </p:spPr>
        <p:txBody>
          <a:bodyPr wrap="none" rtlCol="0">
            <a:spAutoFit/>
          </a:bodyPr>
          <a:lstStyle/>
          <a:p>
            <a:r>
              <a:rPr lang="en-US" dirty="0" smtClean="0"/>
              <a:t>-9</a:t>
            </a:r>
            <a:endParaRPr lang="en-US" dirty="0"/>
          </a:p>
        </p:txBody>
      </p:sp>
      <p:sp>
        <p:nvSpPr>
          <p:cNvPr id="6" name="TextBox 5"/>
          <p:cNvSpPr txBox="1"/>
          <p:nvPr/>
        </p:nvSpPr>
        <p:spPr>
          <a:xfrm>
            <a:off x="3737617" y="6127811"/>
            <a:ext cx="389850" cy="369332"/>
          </a:xfrm>
          <a:prstGeom prst="rect">
            <a:avLst/>
          </a:prstGeom>
          <a:noFill/>
        </p:spPr>
        <p:txBody>
          <a:bodyPr wrap="none" rtlCol="0">
            <a:spAutoFit/>
          </a:bodyPr>
          <a:lstStyle/>
          <a:p>
            <a:r>
              <a:rPr lang="en-US" dirty="0" smtClean="0"/>
              <a:t>-3</a:t>
            </a:r>
            <a:endParaRPr lang="en-US" dirty="0"/>
          </a:p>
        </p:txBody>
      </p:sp>
      <p:sp>
        <p:nvSpPr>
          <p:cNvPr id="7" name="TextBox 6"/>
          <p:cNvSpPr txBox="1"/>
          <p:nvPr/>
        </p:nvSpPr>
        <p:spPr>
          <a:xfrm>
            <a:off x="4475453" y="6127811"/>
            <a:ext cx="312906" cy="369332"/>
          </a:xfrm>
          <a:prstGeom prst="rect">
            <a:avLst/>
          </a:prstGeom>
          <a:noFill/>
        </p:spPr>
        <p:txBody>
          <a:bodyPr wrap="none" rtlCol="0">
            <a:spAutoFit/>
          </a:bodyPr>
          <a:lstStyle/>
          <a:p>
            <a:r>
              <a:rPr lang="en-US" dirty="0" smtClean="0"/>
              <a:t>0</a:t>
            </a:r>
            <a:endParaRPr lang="en-US" dirty="0"/>
          </a:p>
        </p:txBody>
      </p:sp>
      <p:sp>
        <p:nvSpPr>
          <p:cNvPr id="8" name="TextBox 7"/>
          <p:cNvSpPr txBox="1"/>
          <p:nvPr/>
        </p:nvSpPr>
        <p:spPr>
          <a:xfrm>
            <a:off x="6463045" y="6127811"/>
            <a:ext cx="312906" cy="369332"/>
          </a:xfrm>
          <a:prstGeom prst="rect">
            <a:avLst/>
          </a:prstGeom>
          <a:noFill/>
        </p:spPr>
        <p:txBody>
          <a:bodyPr wrap="none" rtlCol="0">
            <a:spAutoFit/>
          </a:bodyPr>
          <a:lstStyle/>
          <a:p>
            <a:r>
              <a:rPr lang="en-US" dirty="0" smtClean="0"/>
              <a:t>9</a:t>
            </a:r>
            <a:endParaRPr lang="en-US" dirty="0"/>
          </a:p>
        </p:txBody>
      </p:sp>
      <p:sp>
        <p:nvSpPr>
          <p:cNvPr id="9" name="TextBox 8"/>
          <p:cNvSpPr txBox="1"/>
          <p:nvPr/>
        </p:nvSpPr>
        <p:spPr>
          <a:xfrm>
            <a:off x="5137983" y="6127811"/>
            <a:ext cx="312906" cy="369332"/>
          </a:xfrm>
          <a:prstGeom prst="rect">
            <a:avLst/>
          </a:prstGeom>
          <a:noFill/>
        </p:spPr>
        <p:txBody>
          <a:bodyPr wrap="none" rtlCol="0">
            <a:spAutoFit/>
          </a:bodyPr>
          <a:lstStyle/>
          <a:p>
            <a:r>
              <a:rPr lang="en-US" dirty="0" smtClean="0"/>
              <a:t>3</a:t>
            </a:r>
            <a:endParaRPr lang="en-US" dirty="0"/>
          </a:p>
        </p:txBody>
      </p:sp>
      <p:sp>
        <p:nvSpPr>
          <p:cNvPr id="10" name="TextBox 9"/>
          <p:cNvSpPr txBox="1"/>
          <p:nvPr/>
        </p:nvSpPr>
        <p:spPr>
          <a:xfrm>
            <a:off x="2332552" y="5943948"/>
            <a:ext cx="301686" cy="369332"/>
          </a:xfrm>
          <a:prstGeom prst="rect">
            <a:avLst/>
          </a:prstGeom>
          <a:noFill/>
        </p:spPr>
        <p:txBody>
          <a:bodyPr wrap="none" rtlCol="0">
            <a:spAutoFit/>
          </a:bodyPr>
          <a:lstStyle/>
          <a:p>
            <a:r>
              <a:rPr lang="en-US" dirty="0" smtClean="0"/>
              <a:t>0</a:t>
            </a:r>
            <a:endParaRPr lang="en-US" dirty="0"/>
          </a:p>
        </p:txBody>
      </p:sp>
      <p:sp>
        <p:nvSpPr>
          <p:cNvPr id="11" name="TextBox 10"/>
          <p:cNvSpPr txBox="1"/>
          <p:nvPr/>
        </p:nvSpPr>
        <p:spPr>
          <a:xfrm>
            <a:off x="2215534" y="5151272"/>
            <a:ext cx="418704" cy="369332"/>
          </a:xfrm>
          <a:prstGeom prst="rect">
            <a:avLst/>
          </a:prstGeom>
          <a:noFill/>
        </p:spPr>
        <p:txBody>
          <a:bodyPr wrap="none" rtlCol="0">
            <a:spAutoFit/>
          </a:bodyPr>
          <a:lstStyle/>
          <a:p>
            <a:r>
              <a:rPr lang="en-US" dirty="0" smtClean="0"/>
              <a:t>20</a:t>
            </a:r>
            <a:endParaRPr lang="en-US" dirty="0"/>
          </a:p>
        </p:txBody>
      </p:sp>
      <p:sp>
        <p:nvSpPr>
          <p:cNvPr id="12" name="TextBox 11"/>
          <p:cNvSpPr txBox="1"/>
          <p:nvPr/>
        </p:nvSpPr>
        <p:spPr>
          <a:xfrm>
            <a:off x="2215534" y="4358595"/>
            <a:ext cx="418704" cy="369332"/>
          </a:xfrm>
          <a:prstGeom prst="rect">
            <a:avLst/>
          </a:prstGeom>
          <a:noFill/>
        </p:spPr>
        <p:txBody>
          <a:bodyPr wrap="none" rtlCol="0">
            <a:spAutoFit/>
          </a:bodyPr>
          <a:lstStyle/>
          <a:p>
            <a:r>
              <a:rPr lang="en-US" dirty="0" smtClean="0"/>
              <a:t>40</a:t>
            </a:r>
            <a:endParaRPr lang="en-US" dirty="0"/>
          </a:p>
        </p:txBody>
      </p:sp>
      <p:sp>
        <p:nvSpPr>
          <p:cNvPr id="13" name="TextBox 12"/>
          <p:cNvSpPr txBox="1"/>
          <p:nvPr/>
        </p:nvSpPr>
        <p:spPr>
          <a:xfrm>
            <a:off x="2215534" y="3565918"/>
            <a:ext cx="418704" cy="369332"/>
          </a:xfrm>
          <a:prstGeom prst="rect">
            <a:avLst/>
          </a:prstGeom>
          <a:noFill/>
        </p:spPr>
        <p:txBody>
          <a:bodyPr wrap="none" rtlCol="0">
            <a:spAutoFit/>
          </a:bodyPr>
          <a:lstStyle/>
          <a:p>
            <a:r>
              <a:rPr lang="en-US" dirty="0" smtClean="0"/>
              <a:t>60</a:t>
            </a:r>
            <a:endParaRPr lang="en-US" dirty="0"/>
          </a:p>
        </p:txBody>
      </p:sp>
      <p:sp>
        <p:nvSpPr>
          <p:cNvPr id="14" name="TextBox 13"/>
          <p:cNvSpPr txBox="1"/>
          <p:nvPr/>
        </p:nvSpPr>
        <p:spPr>
          <a:xfrm>
            <a:off x="2215534" y="2773241"/>
            <a:ext cx="418704" cy="369332"/>
          </a:xfrm>
          <a:prstGeom prst="rect">
            <a:avLst/>
          </a:prstGeom>
          <a:noFill/>
        </p:spPr>
        <p:txBody>
          <a:bodyPr wrap="none" rtlCol="0">
            <a:spAutoFit/>
          </a:bodyPr>
          <a:lstStyle/>
          <a:p>
            <a:r>
              <a:rPr lang="en-US" dirty="0" smtClean="0"/>
              <a:t>80</a:t>
            </a:r>
            <a:endParaRPr lang="en-US" dirty="0"/>
          </a:p>
        </p:txBody>
      </p:sp>
      <p:sp>
        <p:nvSpPr>
          <p:cNvPr id="15" name="TextBox 14"/>
          <p:cNvSpPr txBox="1"/>
          <p:nvPr/>
        </p:nvSpPr>
        <p:spPr>
          <a:xfrm>
            <a:off x="2098514" y="1980564"/>
            <a:ext cx="535724" cy="369332"/>
          </a:xfrm>
          <a:prstGeom prst="rect">
            <a:avLst/>
          </a:prstGeom>
          <a:noFill/>
        </p:spPr>
        <p:txBody>
          <a:bodyPr wrap="none" rtlCol="0">
            <a:spAutoFit/>
          </a:bodyPr>
          <a:lstStyle/>
          <a:p>
            <a:r>
              <a:rPr lang="en-US" dirty="0" smtClean="0"/>
              <a:t>100</a:t>
            </a:r>
            <a:endParaRPr lang="en-US" dirty="0"/>
          </a:p>
        </p:txBody>
      </p:sp>
      <p:sp>
        <p:nvSpPr>
          <p:cNvPr id="16" name="Rectangle 15"/>
          <p:cNvSpPr/>
          <p:nvPr/>
        </p:nvSpPr>
        <p:spPr>
          <a:xfrm>
            <a:off x="2640262" y="2901844"/>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39684" y="2155228"/>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7" idx="2"/>
            <a:endCxn id="17" idx="0"/>
          </p:cNvCxnSpPr>
          <p:nvPr/>
        </p:nvCxnSpPr>
        <p:spPr>
          <a:xfrm flipV="1">
            <a:off x="4625367" y="2155228"/>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3"/>
            <a:endCxn id="16" idx="1"/>
          </p:cNvCxnSpPr>
          <p:nvPr/>
        </p:nvCxnSpPr>
        <p:spPr>
          <a:xfrm flipH="1">
            <a:off x="2640262" y="3447534"/>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47730" y="6488668"/>
            <a:ext cx="3554627" cy="369332"/>
          </a:xfrm>
          <a:prstGeom prst="rect">
            <a:avLst/>
          </a:prstGeom>
          <a:noFill/>
        </p:spPr>
        <p:txBody>
          <a:bodyPr wrap="none" rtlCol="0">
            <a:spAutoFit/>
          </a:bodyPr>
          <a:lstStyle/>
          <a:p>
            <a:r>
              <a:rPr lang="en-US" b="1" dirty="0" smtClean="0">
                <a:solidFill>
                  <a:srgbClr val="0070C0"/>
                </a:solidFill>
              </a:rPr>
              <a:t>READING Value-Added (2009-2010)</a:t>
            </a:r>
            <a:endParaRPr lang="en-US" b="1" dirty="0">
              <a:solidFill>
                <a:srgbClr val="0070C0"/>
              </a:solidFill>
            </a:endParaRPr>
          </a:p>
        </p:txBody>
      </p:sp>
      <p:sp>
        <p:nvSpPr>
          <p:cNvPr id="21" name="TextBox 20"/>
          <p:cNvSpPr txBox="1"/>
          <p:nvPr/>
        </p:nvSpPr>
        <p:spPr>
          <a:xfrm rot="16200000">
            <a:off x="222513" y="3962762"/>
            <a:ext cx="3428311" cy="369332"/>
          </a:xfrm>
          <a:prstGeom prst="rect">
            <a:avLst/>
          </a:prstGeom>
          <a:noFill/>
        </p:spPr>
        <p:txBody>
          <a:bodyPr wrap="none" rtlCol="0">
            <a:spAutoFit/>
          </a:bodyPr>
          <a:lstStyle/>
          <a:p>
            <a:r>
              <a:rPr lang="en-US" b="1" dirty="0" smtClean="0">
                <a:solidFill>
                  <a:srgbClr val="0070C0"/>
                </a:solidFill>
              </a:rPr>
              <a:t>READING Percent Prof/Adv (2009)</a:t>
            </a:r>
            <a:endParaRPr lang="en-US" b="1" dirty="0">
              <a:solidFill>
                <a:srgbClr val="0070C0"/>
              </a:solidFill>
            </a:endParaRPr>
          </a:p>
        </p:txBody>
      </p:sp>
      <p:sp>
        <p:nvSpPr>
          <p:cNvPr id="22" name="TextBox 21"/>
          <p:cNvSpPr txBox="1"/>
          <p:nvPr/>
        </p:nvSpPr>
        <p:spPr>
          <a:xfrm>
            <a:off x="4118734" y="1630632"/>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195" name="TextBox 194"/>
          <p:cNvSpPr txBox="1"/>
          <p:nvPr/>
        </p:nvSpPr>
        <p:spPr>
          <a:xfrm>
            <a:off x="5800513" y="6127811"/>
            <a:ext cx="312906" cy="369332"/>
          </a:xfrm>
          <a:prstGeom prst="rect">
            <a:avLst/>
          </a:prstGeom>
          <a:noFill/>
        </p:spPr>
        <p:txBody>
          <a:bodyPr wrap="none" rtlCol="0">
            <a:spAutoFit/>
          </a:bodyPr>
          <a:lstStyle/>
          <a:p>
            <a:r>
              <a:rPr lang="en-US" dirty="0" smtClean="0"/>
              <a:t>6</a:t>
            </a:r>
            <a:endParaRPr lang="en-US" dirty="0"/>
          </a:p>
        </p:txBody>
      </p:sp>
      <p:sp>
        <p:nvSpPr>
          <p:cNvPr id="196" name="TextBox 195"/>
          <p:cNvSpPr txBox="1"/>
          <p:nvPr/>
        </p:nvSpPr>
        <p:spPr>
          <a:xfrm>
            <a:off x="3075087" y="6127811"/>
            <a:ext cx="389850" cy="369332"/>
          </a:xfrm>
          <a:prstGeom prst="rect">
            <a:avLst/>
          </a:prstGeom>
          <a:noFill/>
        </p:spPr>
        <p:txBody>
          <a:bodyPr wrap="none" rtlCol="0">
            <a:spAutoFit/>
          </a:bodyPr>
          <a:lstStyle/>
          <a:p>
            <a:r>
              <a:rPr lang="en-US" dirty="0" smtClean="0"/>
              <a:t>-6</a:t>
            </a:r>
            <a:endParaRPr lang="en-US" dirty="0"/>
          </a:p>
        </p:txBody>
      </p:sp>
      <p:cxnSp>
        <p:nvCxnSpPr>
          <p:cNvPr id="199" name="Straight Connector 198"/>
          <p:cNvCxnSpPr/>
          <p:nvPr/>
        </p:nvCxnSpPr>
        <p:spPr>
          <a:xfrm>
            <a:off x="4959270" y="3119717"/>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rot="2700000">
            <a:off x="5442328" y="2997039"/>
            <a:ext cx="238739" cy="2387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0" name="Straight Connector 199"/>
          <p:cNvCxnSpPr/>
          <p:nvPr/>
        </p:nvCxnSpPr>
        <p:spPr>
          <a:xfrm>
            <a:off x="3745449" y="2389990"/>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rot="2700000">
            <a:off x="4228507" y="2267312"/>
            <a:ext cx="238739" cy="2387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p:nvPr/>
        </p:nvCxnSpPr>
        <p:spPr>
          <a:xfrm>
            <a:off x="3067717" y="3680908"/>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rot="2700000">
            <a:off x="3550775" y="3558230"/>
            <a:ext cx="238739" cy="2387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4" name="Straight Connector 203"/>
          <p:cNvCxnSpPr/>
          <p:nvPr/>
        </p:nvCxnSpPr>
        <p:spPr>
          <a:xfrm>
            <a:off x="5371647" y="5585569"/>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rot="2700000">
            <a:off x="5854705" y="5462891"/>
            <a:ext cx="238739" cy="2387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6" name="Straight Connector 205"/>
          <p:cNvCxnSpPr/>
          <p:nvPr/>
        </p:nvCxnSpPr>
        <p:spPr>
          <a:xfrm>
            <a:off x="4378362" y="4631168"/>
            <a:ext cx="22214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rot="2700000">
            <a:off x="5921043" y="4508490"/>
            <a:ext cx="238739" cy="2387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8" name="Straight Connector 207"/>
          <p:cNvCxnSpPr/>
          <p:nvPr/>
        </p:nvCxnSpPr>
        <p:spPr>
          <a:xfrm>
            <a:off x="2718093" y="2653554"/>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rot="2700000">
            <a:off x="3201151" y="2530876"/>
            <a:ext cx="238739" cy="2387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0" name="Straight Connector 209"/>
          <p:cNvCxnSpPr/>
          <p:nvPr/>
        </p:nvCxnSpPr>
        <p:spPr>
          <a:xfrm>
            <a:off x="4441109" y="4978999"/>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Rectangle 210"/>
          <p:cNvSpPr/>
          <p:nvPr/>
        </p:nvSpPr>
        <p:spPr>
          <a:xfrm rot="2700000">
            <a:off x="4924167" y="4856321"/>
            <a:ext cx="238739" cy="2387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3" name="Straight Connector 212"/>
          <p:cNvCxnSpPr/>
          <p:nvPr/>
        </p:nvCxnSpPr>
        <p:spPr>
          <a:xfrm>
            <a:off x="3062338" y="5375239"/>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Rectangle 213"/>
          <p:cNvSpPr/>
          <p:nvPr/>
        </p:nvSpPr>
        <p:spPr>
          <a:xfrm rot="2700000">
            <a:off x="3545396" y="5252561"/>
            <a:ext cx="238739" cy="2387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6" name="Straight Connector 215"/>
          <p:cNvCxnSpPr/>
          <p:nvPr/>
        </p:nvCxnSpPr>
        <p:spPr>
          <a:xfrm>
            <a:off x="5068639" y="4240305"/>
            <a:ext cx="1161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Rectangle 216"/>
          <p:cNvSpPr/>
          <p:nvPr/>
        </p:nvSpPr>
        <p:spPr>
          <a:xfrm rot="2700000">
            <a:off x="5551697" y="4117627"/>
            <a:ext cx="238739" cy="2387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p:cNvSpPr/>
          <p:nvPr/>
        </p:nvSpPr>
        <p:spPr>
          <a:xfrm rot="2700000">
            <a:off x="5439980" y="2994691"/>
            <a:ext cx="238739" cy="238739"/>
          </a:xfrm>
          <a:prstGeom prst="rect">
            <a:avLst/>
          </a:prstGeom>
          <a:solidFill>
            <a:srgbClr val="708F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218"/>
          <p:cNvSpPr/>
          <p:nvPr/>
        </p:nvSpPr>
        <p:spPr>
          <a:xfrm rot="2700000">
            <a:off x="4226159" y="2264964"/>
            <a:ext cx="238739" cy="23873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rot="2700000">
            <a:off x="3548427" y="3555882"/>
            <a:ext cx="238739" cy="238739"/>
          </a:xfrm>
          <a:prstGeom prst="rect">
            <a:avLst/>
          </a:prstGeom>
          <a:solidFill>
            <a:srgbClr val="CEB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p:cNvSpPr/>
          <p:nvPr/>
        </p:nvSpPr>
        <p:spPr>
          <a:xfrm rot="2700000">
            <a:off x="5852357" y="5460543"/>
            <a:ext cx="238739" cy="238739"/>
          </a:xfrm>
          <a:prstGeom prst="rect">
            <a:avLst/>
          </a:prstGeom>
          <a:solidFill>
            <a:srgbClr val="74A0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p:cNvSpPr/>
          <p:nvPr/>
        </p:nvSpPr>
        <p:spPr>
          <a:xfrm rot="2700000">
            <a:off x="5918695" y="4506142"/>
            <a:ext cx="238739" cy="23873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p:cNvSpPr/>
          <p:nvPr/>
        </p:nvSpPr>
        <p:spPr>
          <a:xfrm rot="2700000">
            <a:off x="3198803" y="2528528"/>
            <a:ext cx="238739" cy="238739"/>
          </a:xfrm>
          <a:prstGeom prst="rect">
            <a:avLst/>
          </a:prstGeom>
          <a:solidFill>
            <a:srgbClr val="9F5C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p:cNvSpPr/>
          <p:nvPr/>
        </p:nvSpPr>
        <p:spPr>
          <a:xfrm rot="2700000">
            <a:off x="4921819" y="4853973"/>
            <a:ext cx="238739" cy="23873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ectangle 224"/>
          <p:cNvSpPr/>
          <p:nvPr/>
        </p:nvSpPr>
        <p:spPr>
          <a:xfrm rot="2700000">
            <a:off x="3543048" y="5250213"/>
            <a:ext cx="238739" cy="238739"/>
          </a:xfrm>
          <a:prstGeom prst="rect">
            <a:avLst/>
          </a:prstGeom>
          <a:solidFill>
            <a:srgbClr val="CEB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p:cNvSpPr/>
          <p:nvPr/>
        </p:nvSpPr>
        <p:spPr>
          <a:xfrm rot="2700000">
            <a:off x="5549349" y="4115279"/>
            <a:ext cx="238739" cy="238739"/>
          </a:xfrm>
          <a:prstGeom prst="rect">
            <a:avLst/>
          </a:prstGeom>
          <a:solidFill>
            <a:srgbClr val="708F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itle 51"/>
          <p:cNvSpPr>
            <a:spLocks noGrp="1"/>
          </p:cNvSpPr>
          <p:nvPr>
            <p:ph type="title"/>
          </p:nvPr>
        </p:nvSpPr>
        <p:spPr/>
        <p:txBody>
          <a:bodyPr>
            <a:normAutofit/>
          </a:bodyPr>
          <a:lstStyle/>
          <a:p>
            <a:r>
              <a:rPr lang="en-US" sz="3600" dirty="0" smtClean="0"/>
              <a:t>Translating past report to new color coding</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fade">
                                      <p:cBhvr>
                                        <p:cTn id="17" dur="500"/>
                                        <p:tgtEl>
                                          <p:spTgt spid="2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0"/>
                                        </p:tgtEl>
                                        <p:attrNameLst>
                                          <p:attrName>style.visibility</p:attrName>
                                        </p:attrNameLst>
                                      </p:cBhvr>
                                      <p:to>
                                        <p:strVal val="visible"/>
                                      </p:to>
                                    </p:set>
                                    <p:animEffect transition="in" filter="fade">
                                      <p:cBhvr>
                                        <p:cTn id="22" dur="500"/>
                                        <p:tgtEl>
                                          <p:spTgt spid="2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fade">
                                      <p:cBhvr>
                                        <p:cTn id="27" dur="500"/>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2"/>
                                        </p:tgtEl>
                                        <p:attrNameLst>
                                          <p:attrName>style.visibility</p:attrName>
                                        </p:attrNameLst>
                                      </p:cBhvr>
                                      <p:to>
                                        <p:strVal val="visible"/>
                                      </p:to>
                                    </p:set>
                                    <p:animEffect transition="in" filter="fade">
                                      <p:cBhvr>
                                        <p:cTn id="32" dur="500"/>
                                        <p:tgtEl>
                                          <p:spTgt spid="2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fade">
                                      <p:cBhvr>
                                        <p:cTn id="37" dur="500"/>
                                        <p:tgtEl>
                                          <p:spTgt spid="2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5"/>
                                        </p:tgtEl>
                                        <p:attrNameLst>
                                          <p:attrName>style.visibility</p:attrName>
                                        </p:attrNameLst>
                                      </p:cBhvr>
                                      <p:to>
                                        <p:strVal val="visible"/>
                                      </p:to>
                                    </p:set>
                                    <p:animEffect transition="in" filter="fade">
                                      <p:cBhvr>
                                        <p:cTn id="42" dur="500"/>
                                        <p:tgtEl>
                                          <p:spTgt spid="2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1"/>
                                        </p:tgtEl>
                                        <p:attrNameLst>
                                          <p:attrName>style.visibility</p:attrName>
                                        </p:attrNameLst>
                                      </p:cBhvr>
                                      <p:to>
                                        <p:strVal val="visible"/>
                                      </p:to>
                                    </p:set>
                                    <p:animEffect transition="in" filter="fade">
                                      <p:cBhvr>
                                        <p:cTn id="47"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p:bldP spid="219" grpId="0" animBg="1"/>
      <p:bldP spid="220" grpId="0" animBg="1"/>
      <p:bldP spid="221" grpId="0" animBg="1"/>
      <p:bldP spid="222" grpId="0" animBg="1"/>
      <p:bldP spid="223" grpId="0" animBg="1"/>
      <p:bldP spid="224" grpId="0" animBg="1"/>
      <p:bldP spid="225" grpId="0" animBg="1"/>
      <p:bldP spid="22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Sean McLaughlin - VARC</a:t>
            </a:r>
            <a:endParaRPr lang="en-US" dirty="0"/>
          </a:p>
        </p:txBody>
      </p:sp>
      <p:sp>
        <p:nvSpPr>
          <p:cNvPr id="3" name="Title 2"/>
          <p:cNvSpPr>
            <a:spLocks noGrp="1"/>
          </p:cNvSpPr>
          <p:nvPr>
            <p:ph type="title"/>
          </p:nvPr>
        </p:nvSpPr>
        <p:spPr/>
        <p:txBody>
          <a:bodyPr>
            <a:noAutofit/>
          </a:bodyPr>
          <a:lstStyle/>
          <a:p>
            <a:r>
              <a:rPr lang="en-US" sz="3400" dirty="0" smtClean="0"/>
              <a:t>Value-Added Decision Making Examples</a:t>
            </a:r>
            <a:endParaRPr lang="en-US" sz="3400" dirty="0"/>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Decision Making Examples</a:t>
            </a:r>
            <a:endParaRPr lang="en-US" dirty="0"/>
          </a:p>
        </p:txBody>
      </p:sp>
      <p:sp>
        <p:nvSpPr>
          <p:cNvPr id="15" name="TextBox 14"/>
          <p:cNvSpPr txBox="1"/>
          <p:nvPr/>
        </p:nvSpPr>
        <p:spPr>
          <a:xfrm>
            <a:off x="255616" y="2029708"/>
            <a:ext cx="8526780" cy="3416320"/>
          </a:xfrm>
          <a:prstGeom prst="rect">
            <a:avLst/>
          </a:prstGeom>
          <a:noFill/>
        </p:spPr>
        <p:txBody>
          <a:bodyPr wrap="square" rtlCol="0">
            <a:spAutoFit/>
          </a:bodyPr>
          <a:lstStyle/>
          <a:p>
            <a:r>
              <a:rPr lang="en-US" dirty="0" smtClean="0">
                <a:latin typeface="+mn-lt"/>
              </a:rPr>
              <a:t>To put this into context, let’s go through a few examples of decisions a school leader might make based on Value-Added results.</a:t>
            </a:r>
          </a:p>
          <a:p>
            <a:endParaRPr lang="en-US" dirty="0" smtClean="0">
              <a:latin typeface="+mn-lt"/>
            </a:endParaRPr>
          </a:p>
          <a:p>
            <a:endParaRPr lang="en-US" dirty="0" smtClean="0">
              <a:latin typeface="+mn-lt"/>
            </a:endParaRPr>
          </a:p>
          <a:p>
            <a:pPr marL="342900" indent="-342900">
              <a:buAutoNum type="arabicPeriod"/>
            </a:pPr>
            <a:r>
              <a:rPr lang="en-US" dirty="0" smtClean="0">
                <a:latin typeface="+mn-lt"/>
              </a:rPr>
              <a:t>Which grade-level teams should get additional help from a literacy coach?</a:t>
            </a:r>
          </a:p>
          <a:p>
            <a:pPr marL="342900" indent="-342900">
              <a:buAutoNum type="arabicPeriod"/>
            </a:pPr>
            <a:r>
              <a:rPr lang="en-US" dirty="0" smtClean="0">
                <a:latin typeface="+mn-lt"/>
              </a:rPr>
              <a:t>How might we pair up teaching teams in mentor relationships?</a:t>
            </a:r>
          </a:p>
          <a:p>
            <a:pPr marL="342900" indent="-342900">
              <a:buAutoNum type="arabicPeriod"/>
            </a:pPr>
            <a:r>
              <a:rPr lang="en-US" dirty="0" smtClean="0">
                <a:latin typeface="+mn-lt"/>
              </a:rPr>
              <a:t>When should I look outside my school for help at improving student learning?</a:t>
            </a:r>
          </a:p>
          <a:p>
            <a:pPr marL="342900" indent="-342900">
              <a:buAutoNum type="arabicPeriod"/>
            </a:pPr>
            <a:r>
              <a:rPr lang="en-US" dirty="0" smtClean="0">
                <a:latin typeface="+mn-lt"/>
              </a:rPr>
              <a:t>How can I prioritize resources if my results unclear?</a:t>
            </a:r>
          </a:p>
          <a:p>
            <a:pPr marL="342900" indent="-342900">
              <a:buAutoNum type="arabicPeriod"/>
            </a:pPr>
            <a:r>
              <a:rPr lang="en-US" dirty="0" smtClean="0">
                <a:latin typeface="+mn-lt"/>
              </a:rPr>
              <a:t>How do I interpret gray results, and what can I learn from them?</a:t>
            </a:r>
          </a:p>
          <a:p>
            <a:pPr marL="342900" indent="-342900">
              <a:buAutoNum type="arabicPeriod"/>
            </a:pPr>
            <a:r>
              <a:rPr lang="en-US" dirty="0" smtClean="0">
                <a:latin typeface="+mn-lt"/>
              </a:rPr>
              <a:t>Should I recommend professional development or a change in curriculum to particular teams?</a:t>
            </a:r>
          </a:p>
          <a:p>
            <a:pPr marL="342900" indent="-342900">
              <a:buAutoNum type="arabicPeriod"/>
            </a:pPr>
            <a:r>
              <a:rPr lang="en-US" dirty="0" smtClean="0">
                <a:latin typeface="+mn-lt"/>
              </a:rPr>
              <a:t>Is Value-Added telling me a particular team is ineffective at teaching?</a:t>
            </a:r>
          </a:p>
        </p:txBody>
      </p:sp>
      <p:sp>
        <p:nvSpPr>
          <p:cNvPr id="26" name="Teardrop 25"/>
          <p:cNvSpPr/>
          <p:nvPr/>
        </p:nvSpPr>
        <p:spPr>
          <a:xfrm rot="8100000">
            <a:off x="6423204" y="1280752"/>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p:nvSpPr>
        <p:spPr>
          <a:xfrm rot="8100000">
            <a:off x="5388006" y="1280752"/>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p:nvSpPr>
        <p:spPr>
          <a:xfrm rot="8100000">
            <a:off x="3317608" y="1280752"/>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p:cNvSpPr/>
          <p:nvPr/>
        </p:nvSpPr>
        <p:spPr>
          <a:xfrm rot="8100000">
            <a:off x="4352807" y="1280752"/>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p:cNvSpPr/>
          <p:nvPr/>
        </p:nvSpPr>
        <p:spPr>
          <a:xfrm rot="8100000">
            <a:off x="2282409" y="1280752"/>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Landscape"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459" name="The Oak"/>
          <p:cNvSpPr>
            <a:spLocks noGrp="1"/>
          </p:cNvSpPr>
          <p:nvPr>
            <p:ph type="title"/>
          </p:nvPr>
        </p:nvSpPr>
        <p:spPr/>
        <p:txBody>
          <a:bodyPr/>
          <a:lstStyle/>
          <a:p>
            <a:pPr eaLnBrk="1" hangingPunct="1"/>
            <a:r>
              <a:rPr lang="en-US" dirty="0" smtClean="0"/>
              <a:t>The Oak Tree Analogy Review</a:t>
            </a:r>
          </a:p>
        </p:txBody>
      </p:sp>
      <p:pic>
        <p:nvPicPr>
          <p:cNvPr id="19460"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19461"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1. Which grade-level teams should get additional help from a literacy coach?</a:t>
            </a:r>
            <a:endParaRPr lang="en-US" dirty="0"/>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165265"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119101" y="2713576"/>
            <a:ext cx="447559" cy="338554"/>
          </a:xfrm>
          <a:prstGeom prst="rect">
            <a:avLst/>
          </a:prstGeom>
          <a:noFill/>
        </p:spPr>
        <p:txBody>
          <a:bodyPr wrap="none" rtlCol="0">
            <a:spAutoFit/>
          </a:bodyPr>
          <a:lstStyle/>
          <a:p>
            <a:pPr algn="ctr"/>
            <a:r>
              <a:rPr lang="en-US" sz="1600" b="1" dirty="0" smtClean="0"/>
              <a:t>3.0</a:t>
            </a:r>
            <a:endParaRPr lang="en-US" sz="1600" b="1" dirty="0"/>
          </a:p>
        </p:txBody>
      </p:sp>
      <p:cxnSp>
        <p:nvCxnSpPr>
          <p:cNvPr id="27" name="Straight Connector 26"/>
          <p:cNvCxnSpPr/>
          <p:nvPr/>
        </p:nvCxnSpPr>
        <p:spPr>
          <a:xfrm>
            <a:off x="682942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25</a:t>
            </a:r>
            <a:endParaRPr lang="en-US" dirty="0">
              <a:latin typeface="Arial" pitchFamily="34" charset="0"/>
              <a:cs typeface="Arial" pitchFamily="34" charset="0"/>
            </a:endParaRPr>
          </a:p>
        </p:txBody>
      </p:sp>
      <p:sp>
        <p:nvSpPr>
          <p:cNvPr id="29" name="TextBox 28"/>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26</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28</a:t>
            </a:r>
            <a:endParaRPr lang="en-US" dirty="0">
              <a:latin typeface="Arial" pitchFamily="34" charset="0"/>
              <a:cs typeface="Arial" pitchFamily="34" charset="0"/>
            </a:endParaRPr>
          </a:p>
        </p:txBody>
      </p:sp>
      <p:sp>
        <p:nvSpPr>
          <p:cNvPr id="44" name="Teardrop 43"/>
          <p:cNvSpPr/>
          <p:nvPr/>
        </p:nvSpPr>
        <p:spPr>
          <a:xfrm rot="8100000">
            <a:off x="7870115" y="3228759"/>
            <a:ext cx="368889" cy="368889"/>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823951" y="3234276"/>
            <a:ext cx="447559" cy="338554"/>
          </a:xfrm>
          <a:prstGeom prst="rect">
            <a:avLst/>
          </a:prstGeom>
          <a:noFill/>
        </p:spPr>
        <p:txBody>
          <a:bodyPr wrap="none" rtlCol="0">
            <a:spAutoFit/>
          </a:bodyPr>
          <a:lstStyle/>
          <a:p>
            <a:pPr algn="ctr"/>
            <a:r>
              <a:rPr lang="en-US" sz="1600" b="1" dirty="0" smtClean="0"/>
              <a:t>3.9</a:t>
            </a:r>
            <a:endParaRPr lang="en-US" sz="1600" b="1" dirty="0"/>
          </a:p>
        </p:txBody>
      </p:sp>
      <p:cxnSp>
        <p:nvCxnSpPr>
          <p:cNvPr id="46" name="Straight Connector 45"/>
          <p:cNvCxnSpPr/>
          <p:nvPr/>
        </p:nvCxnSpPr>
        <p:spPr>
          <a:xfrm>
            <a:off x="7534275" y="37023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6250865" y="3724059"/>
            <a:ext cx="368889" cy="368889"/>
          </a:xfrm>
          <a:prstGeom prst="teardrop">
            <a:avLst/>
          </a:prstGeom>
          <a:solidFill>
            <a:srgbClr val="C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204701" y="3729576"/>
            <a:ext cx="447559" cy="338554"/>
          </a:xfrm>
          <a:prstGeom prst="rect">
            <a:avLst/>
          </a:prstGeom>
          <a:noFill/>
        </p:spPr>
        <p:txBody>
          <a:bodyPr wrap="none" rtlCol="0">
            <a:spAutoFit/>
          </a:bodyPr>
          <a:lstStyle/>
          <a:p>
            <a:pPr algn="ctr"/>
            <a:r>
              <a:rPr lang="en-US" sz="1600" b="1" dirty="0" smtClean="0"/>
              <a:t>1.8</a:t>
            </a:r>
            <a:endParaRPr lang="en-US" sz="1600" b="1" dirty="0"/>
          </a:p>
        </p:txBody>
      </p:sp>
      <p:cxnSp>
        <p:nvCxnSpPr>
          <p:cNvPr id="49" name="Straight Connector 48"/>
          <p:cNvCxnSpPr/>
          <p:nvPr/>
        </p:nvCxnSpPr>
        <p:spPr>
          <a:xfrm>
            <a:off x="5915025"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1. Which grade-level teams should get additional help from a literacy coach?</a:t>
            </a:r>
            <a:endParaRPr lang="en-US" dirty="0"/>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165265"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119101" y="2713576"/>
            <a:ext cx="447559" cy="338554"/>
          </a:xfrm>
          <a:prstGeom prst="rect">
            <a:avLst/>
          </a:prstGeom>
          <a:noFill/>
        </p:spPr>
        <p:txBody>
          <a:bodyPr wrap="none" rtlCol="0">
            <a:spAutoFit/>
          </a:bodyPr>
          <a:lstStyle/>
          <a:p>
            <a:pPr algn="ctr"/>
            <a:r>
              <a:rPr lang="en-US" sz="1600" b="1" dirty="0" smtClean="0"/>
              <a:t>3.0</a:t>
            </a:r>
            <a:endParaRPr lang="en-US" sz="1600" b="1" dirty="0"/>
          </a:p>
        </p:txBody>
      </p:sp>
      <p:cxnSp>
        <p:nvCxnSpPr>
          <p:cNvPr id="27" name="Straight Connector 26"/>
          <p:cNvCxnSpPr/>
          <p:nvPr/>
        </p:nvCxnSpPr>
        <p:spPr>
          <a:xfrm>
            <a:off x="682942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25</a:t>
            </a:r>
            <a:endParaRPr lang="en-US" dirty="0">
              <a:latin typeface="Arial" pitchFamily="34" charset="0"/>
              <a:cs typeface="Arial" pitchFamily="34" charset="0"/>
            </a:endParaRPr>
          </a:p>
        </p:txBody>
      </p:sp>
      <p:sp>
        <p:nvSpPr>
          <p:cNvPr id="29" name="TextBox 28"/>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26</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28</a:t>
            </a:r>
            <a:endParaRPr lang="en-US" dirty="0">
              <a:latin typeface="Arial" pitchFamily="34" charset="0"/>
              <a:cs typeface="Arial" pitchFamily="34" charset="0"/>
            </a:endParaRPr>
          </a:p>
        </p:txBody>
      </p:sp>
      <p:sp>
        <p:nvSpPr>
          <p:cNvPr id="44" name="Teardrop 43"/>
          <p:cNvSpPr/>
          <p:nvPr/>
        </p:nvSpPr>
        <p:spPr>
          <a:xfrm rot="8100000">
            <a:off x="7870115" y="3228759"/>
            <a:ext cx="368889" cy="368889"/>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823951" y="3234276"/>
            <a:ext cx="447559" cy="338554"/>
          </a:xfrm>
          <a:prstGeom prst="rect">
            <a:avLst/>
          </a:prstGeom>
          <a:noFill/>
        </p:spPr>
        <p:txBody>
          <a:bodyPr wrap="none" rtlCol="0">
            <a:spAutoFit/>
          </a:bodyPr>
          <a:lstStyle/>
          <a:p>
            <a:pPr algn="ctr"/>
            <a:r>
              <a:rPr lang="en-US" sz="1600" b="1" dirty="0" smtClean="0"/>
              <a:t>3.9</a:t>
            </a:r>
            <a:endParaRPr lang="en-US" sz="1600" b="1" dirty="0"/>
          </a:p>
        </p:txBody>
      </p:sp>
      <p:cxnSp>
        <p:nvCxnSpPr>
          <p:cNvPr id="46" name="Straight Connector 45"/>
          <p:cNvCxnSpPr/>
          <p:nvPr/>
        </p:nvCxnSpPr>
        <p:spPr>
          <a:xfrm>
            <a:off x="7534275" y="37023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6250865" y="3724059"/>
            <a:ext cx="368889" cy="368889"/>
          </a:xfrm>
          <a:prstGeom prst="teardrop">
            <a:avLst/>
          </a:prstGeom>
          <a:solidFill>
            <a:srgbClr val="C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204701" y="3729576"/>
            <a:ext cx="447559" cy="338554"/>
          </a:xfrm>
          <a:prstGeom prst="rect">
            <a:avLst/>
          </a:prstGeom>
          <a:noFill/>
        </p:spPr>
        <p:txBody>
          <a:bodyPr wrap="none" rtlCol="0">
            <a:spAutoFit/>
          </a:bodyPr>
          <a:lstStyle/>
          <a:p>
            <a:pPr algn="ctr"/>
            <a:r>
              <a:rPr lang="en-US" sz="1600" b="1" dirty="0" smtClean="0"/>
              <a:t>1.8</a:t>
            </a:r>
            <a:endParaRPr lang="en-US" sz="1600" b="1" dirty="0"/>
          </a:p>
        </p:txBody>
      </p:sp>
      <p:cxnSp>
        <p:nvCxnSpPr>
          <p:cNvPr id="49" name="Straight Connector 48"/>
          <p:cNvCxnSpPr/>
          <p:nvPr/>
        </p:nvCxnSpPr>
        <p:spPr>
          <a:xfrm>
            <a:off x="5915025"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1950" y="4527550"/>
            <a:ext cx="8318500" cy="2031325"/>
          </a:xfrm>
          <a:prstGeom prst="rect">
            <a:avLst/>
          </a:prstGeom>
          <a:noFill/>
        </p:spPr>
        <p:txBody>
          <a:bodyPr wrap="square" rtlCol="0">
            <a:spAutoFit/>
          </a:bodyPr>
          <a:lstStyle/>
          <a:p>
            <a:r>
              <a:rPr lang="en-US" dirty="0" smtClean="0">
                <a:latin typeface="+mn-lt"/>
              </a:rPr>
              <a:t>This is a relatively low-stakes decision.</a:t>
            </a:r>
          </a:p>
          <a:p>
            <a:endParaRPr lang="en-US" dirty="0" smtClean="0">
              <a:latin typeface="+mn-lt"/>
            </a:endParaRPr>
          </a:p>
          <a:p>
            <a:r>
              <a:rPr lang="en-US" dirty="0" smtClean="0">
                <a:latin typeface="+mn-lt"/>
              </a:rPr>
              <a:t>A literacy coach may be beneficial to any of these teams. There is little risk in providing this resource to all the teachers.</a:t>
            </a:r>
          </a:p>
          <a:p>
            <a:endParaRPr lang="en-US" dirty="0" smtClean="0">
              <a:latin typeface="+mn-lt"/>
            </a:endParaRPr>
          </a:p>
          <a:p>
            <a:r>
              <a:rPr lang="en-US" dirty="0" smtClean="0">
                <a:latin typeface="+mn-lt"/>
              </a:rPr>
              <a:t>The limiting factor is likely to be availability of this resource. If possible, provide it to all teachers, but limited allocation may be based on area of most need.</a:t>
            </a:r>
            <a:endParaRPr lang="en-US" dirty="0">
              <a:latin typeface="+mn-lt"/>
            </a:endParaRPr>
          </a:p>
        </p:txBody>
      </p:sp>
      <p:sp>
        <p:nvSpPr>
          <p:cNvPr id="21" name="TextBox 20"/>
          <p:cNvSpPr txBox="1"/>
          <p:nvPr/>
        </p:nvSpPr>
        <p:spPr>
          <a:xfrm>
            <a:off x="2450611" y="3771900"/>
            <a:ext cx="1152751" cy="369332"/>
          </a:xfrm>
          <a:prstGeom prst="rect">
            <a:avLst/>
          </a:prstGeom>
          <a:noFill/>
        </p:spPr>
        <p:txBody>
          <a:bodyPr wrap="none" rtlCol="0">
            <a:spAutoFit/>
          </a:bodyPr>
          <a:lstStyle/>
          <a:p>
            <a:r>
              <a:rPr lang="en-US" dirty="0" smtClean="0">
                <a:latin typeface="+mn-lt"/>
              </a:rPr>
              <a:t>1</a:t>
            </a:r>
            <a:r>
              <a:rPr lang="en-US" baseline="30000" dirty="0" smtClean="0">
                <a:latin typeface="+mn-lt"/>
              </a:rPr>
              <a:t>st</a:t>
            </a:r>
            <a:r>
              <a:rPr lang="en-US" dirty="0" smtClean="0">
                <a:latin typeface="+mn-lt"/>
              </a:rPr>
              <a:t> Priority</a:t>
            </a:r>
            <a:endParaRPr lang="en-US" dirty="0">
              <a:latin typeface="+mn-lt"/>
            </a:endParaRPr>
          </a:p>
        </p:txBody>
      </p:sp>
      <p:sp>
        <p:nvSpPr>
          <p:cNvPr id="23" name="TextBox 22"/>
          <p:cNvSpPr txBox="1"/>
          <p:nvPr/>
        </p:nvSpPr>
        <p:spPr>
          <a:xfrm>
            <a:off x="2425700" y="2768600"/>
            <a:ext cx="1202573" cy="369332"/>
          </a:xfrm>
          <a:prstGeom prst="rect">
            <a:avLst/>
          </a:prstGeom>
          <a:noFill/>
        </p:spPr>
        <p:txBody>
          <a:bodyPr wrap="none" rtlCol="0">
            <a:spAutoFit/>
          </a:bodyPr>
          <a:lstStyle/>
          <a:p>
            <a:r>
              <a:rPr lang="en-US" dirty="0" smtClean="0">
                <a:latin typeface="+mn-lt"/>
              </a:rPr>
              <a:t>2</a:t>
            </a:r>
            <a:r>
              <a:rPr lang="en-US" baseline="30000" dirty="0" smtClean="0">
                <a:latin typeface="+mn-lt"/>
              </a:rPr>
              <a:t>nd</a:t>
            </a:r>
            <a:r>
              <a:rPr lang="en-US" dirty="0" smtClean="0">
                <a:latin typeface="+mn-lt"/>
              </a:rPr>
              <a:t> Priority</a:t>
            </a:r>
            <a:endParaRPr lang="en-US" dirty="0">
              <a:latin typeface="+mn-lt"/>
            </a:endParaRPr>
          </a:p>
        </p:txBody>
      </p:sp>
      <p:sp>
        <p:nvSpPr>
          <p:cNvPr id="31" name="TextBox 30"/>
          <p:cNvSpPr txBox="1"/>
          <p:nvPr/>
        </p:nvSpPr>
        <p:spPr>
          <a:xfrm>
            <a:off x="2440383" y="3270250"/>
            <a:ext cx="1173206" cy="369332"/>
          </a:xfrm>
          <a:prstGeom prst="rect">
            <a:avLst/>
          </a:prstGeom>
          <a:noFill/>
        </p:spPr>
        <p:txBody>
          <a:bodyPr wrap="none" rtlCol="0">
            <a:spAutoFit/>
          </a:bodyPr>
          <a:lstStyle/>
          <a:p>
            <a:r>
              <a:rPr lang="en-US" dirty="0" smtClean="0">
                <a:latin typeface="+mn-lt"/>
              </a:rPr>
              <a:t>3</a:t>
            </a:r>
            <a:r>
              <a:rPr lang="en-US" baseline="30000" dirty="0" smtClean="0">
                <a:latin typeface="+mn-lt"/>
              </a:rPr>
              <a:t>rd</a:t>
            </a:r>
            <a:r>
              <a:rPr lang="en-US" dirty="0" smtClean="0">
                <a:latin typeface="+mn-lt"/>
              </a:rPr>
              <a:t> Priority</a:t>
            </a:r>
            <a:endParaRPr lang="en-US" dirty="0">
              <a:latin typeface="+mn-lt"/>
            </a:endParaRPr>
          </a:p>
        </p:txBody>
      </p:sp>
      <p:pic>
        <p:nvPicPr>
          <p:cNvPr id="1026"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1847850" y="2584450"/>
            <a:ext cx="603250" cy="603250"/>
          </a:xfrm>
          <a:prstGeom prst="rect">
            <a:avLst/>
          </a:prstGeom>
          <a:noFill/>
        </p:spPr>
      </p:pic>
      <p:pic>
        <p:nvPicPr>
          <p:cNvPr id="32"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1847850" y="3070225"/>
            <a:ext cx="603250" cy="603250"/>
          </a:xfrm>
          <a:prstGeom prst="rect">
            <a:avLst/>
          </a:prstGeom>
          <a:noFill/>
        </p:spPr>
      </p:pic>
      <p:pic>
        <p:nvPicPr>
          <p:cNvPr id="33"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1847850" y="3556000"/>
            <a:ext cx="603250" cy="603250"/>
          </a:xfrm>
          <a:prstGeom prst="rect">
            <a:avLst/>
          </a:prstGeom>
          <a:noFill/>
        </p:spPr>
      </p:pic>
      <p:sp>
        <p:nvSpPr>
          <p:cNvPr id="36" name="TextBox 35"/>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marL="342900" indent="-342900"/>
            <a:r>
              <a:rPr lang="en-US" dirty="0" smtClean="0"/>
              <a:t>2. How might we pair up teaching teams in mentor relationships?</a:t>
            </a:r>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463715"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417551" y="2713576"/>
            <a:ext cx="447559" cy="338554"/>
          </a:xfrm>
          <a:prstGeom prst="rect">
            <a:avLst/>
          </a:prstGeom>
          <a:noFill/>
        </p:spPr>
        <p:txBody>
          <a:bodyPr wrap="none" rtlCol="0">
            <a:spAutoFit/>
          </a:bodyPr>
          <a:lstStyle/>
          <a:p>
            <a:pPr algn="ctr"/>
            <a:r>
              <a:rPr lang="en-US" sz="1600" b="1" dirty="0" smtClean="0"/>
              <a:t>3.4</a:t>
            </a:r>
            <a:endParaRPr lang="en-US" sz="1600" b="1" dirty="0"/>
          </a:p>
        </p:txBody>
      </p:sp>
      <p:cxnSp>
        <p:nvCxnSpPr>
          <p:cNvPr id="27" name="Straight Connector 26"/>
          <p:cNvCxnSpPr/>
          <p:nvPr/>
        </p:nvCxnSpPr>
        <p:spPr>
          <a:xfrm>
            <a:off x="712787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27</a:t>
            </a:r>
            <a:endParaRPr lang="en-US" dirty="0">
              <a:latin typeface="Arial" pitchFamily="34" charset="0"/>
              <a:cs typeface="Arial" pitchFamily="34" charset="0"/>
            </a:endParaRPr>
          </a:p>
        </p:txBody>
      </p:sp>
      <p:sp>
        <p:nvSpPr>
          <p:cNvPr id="29" name="TextBox 28"/>
          <p:cNvSpPr txBox="1"/>
          <p:nvPr/>
        </p:nvSpPr>
        <p:spPr>
          <a:xfrm>
            <a:off x="3698873" y="2200274"/>
            <a:ext cx="879477" cy="369332"/>
          </a:xfrm>
          <a:prstGeom prst="rect">
            <a:avLst/>
          </a:prstGeom>
          <a:solidFill>
            <a:schemeClr val="accent2"/>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29</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30</a:t>
            </a:r>
            <a:endParaRPr lang="en-US" dirty="0">
              <a:latin typeface="Arial" pitchFamily="34" charset="0"/>
              <a:cs typeface="Arial" pitchFamily="34" charset="0"/>
            </a:endParaRPr>
          </a:p>
        </p:txBody>
      </p:sp>
      <p:sp>
        <p:nvSpPr>
          <p:cNvPr id="44" name="Teardrop 43"/>
          <p:cNvSpPr/>
          <p:nvPr/>
        </p:nvSpPr>
        <p:spPr>
          <a:xfrm rot="8100000">
            <a:off x="6263565" y="3228759"/>
            <a:ext cx="368889" cy="368889"/>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217401" y="3234276"/>
            <a:ext cx="447559" cy="338554"/>
          </a:xfrm>
          <a:prstGeom prst="rect">
            <a:avLst/>
          </a:prstGeom>
          <a:noFill/>
        </p:spPr>
        <p:txBody>
          <a:bodyPr wrap="none" rtlCol="0">
            <a:spAutoFit/>
          </a:bodyPr>
          <a:lstStyle/>
          <a:p>
            <a:pPr algn="ctr"/>
            <a:r>
              <a:rPr lang="en-US" sz="1600" b="1" dirty="0" smtClean="0"/>
              <a:t>1.8</a:t>
            </a:r>
            <a:endParaRPr lang="en-US" sz="1600" b="1" dirty="0"/>
          </a:p>
        </p:txBody>
      </p:sp>
      <p:cxnSp>
        <p:nvCxnSpPr>
          <p:cNvPr id="46" name="Straight Connector 45"/>
          <p:cNvCxnSpPr/>
          <p:nvPr/>
        </p:nvCxnSpPr>
        <p:spPr>
          <a:xfrm>
            <a:off x="5927725" y="37023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8054265" y="3724059"/>
            <a:ext cx="368889" cy="368889"/>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001751" y="3729576"/>
            <a:ext cx="447559" cy="338554"/>
          </a:xfrm>
          <a:prstGeom prst="rect">
            <a:avLst/>
          </a:prstGeom>
          <a:noFill/>
        </p:spPr>
        <p:txBody>
          <a:bodyPr wrap="none" rtlCol="0">
            <a:spAutoFit/>
          </a:bodyPr>
          <a:lstStyle/>
          <a:p>
            <a:pPr algn="ctr"/>
            <a:r>
              <a:rPr lang="en-US" sz="1600" b="1" dirty="0" smtClean="0"/>
              <a:t>4.1</a:t>
            </a:r>
            <a:endParaRPr lang="en-US" sz="1600" b="1" dirty="0"/>
          </a:p>
        </p:txBody>
      </p:sp>
      <p:cxnSp>
        <p:nvCxnSpPr>
          <p:cNvPr id="49" name="Straight Connector 48"/>
          <p:cNvCxnSpPr/>
          <p:nvPr/>
        </p:nvCxnSpPr>
        <p:spPr>
          <a:xfrm>
            <a:off x="7686675"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27</a:t>
            </a:r>
            <a:endParaRPr lang="en-US" dirty="0">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29</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30</a:t>
            </a:r>
            <a:endParaRPr lang="en-US" dirty="0">
              <a:latin typeface="Arial" pitchFamily="34" charset="0"/>
              <a:cs typeface="Arial" pitchFamily="34" charset="0"/>
            </a:endParaRPr>
          </a:p>
        </p:txBody>
      </p:sp>
      <p:sp>
        <p:nvSpPr>
          <p:cNvPr id="20" name="TextBox 19"/>
          <p:cNvSpPr txBox="1"/>
          <p:nvPr/>
        </p:nvSpPr>
        <p:spPr>
          <a:xfrm>
            <a:off x="361950" y="4527550"/>
            <a:ext cx="8469384" cy="2308324"/>
          </a:xfrm>
          <a:prstGeom prst="rect">
            <a:avLst/>
          </a:prstGeom>
          <a:noFill/>
        </p:spPr>
        <p:txBody>
          <a:bodyPr wrap="square" rtlCol="0">
            <a:spAutoFit/>
          </a:bodyPr>
          <a:lstStyle/>
          <a:p>
            <a:r>
              <a:rPr lang="en-US" dirty="0" smtClean="0">
                <a:latin typeface="+mn-lt"/>
              </a:rPr>
              <a:t>Pairing up teaching teams with relative strengths with those of relative weaknesses may help your school’s ability to meet the needs of all students.</a:t>
            </a:r>
          </a:p>
          <a:p>
            <a:endParaRPr lang="en-US" dirty="0" smtClean="0">
              <a:latin typeface="+mn-lt"/>
            </a:endParaRPr>
          </a:p>
          <a:p>
            <a:r>
              <a:rPr lang="en-US" dirty="0" smtClean="0">
                <a:latin typeface="+mn-lt"/>
              </a:rPr>
              <a:t>In this case, grade 5 seems to be the strongest performer in math. If faced with a similar student population, the grade 4 team may be able to strategize with the grade 5 team to make more academic growth with the 4</a:t>
            </a:r>
            <a:r>
              <a:rPr lang="en-US" baseline="30000" dirty="0" smtClean="0">
                <a:latin typeface="+mn-lt"/>
              </a:rPr>
              <a:t>th</a:t>
            </a:r>
            <a:r>
              <a:rPr lang="en-US" dirty="0" smtClean="0">
                <a:latin typeface="+mn-lt"/>
              </a:rPr>
              <a:t> grade students.</a:t>
            </a:r>
          </a:p>
          <a:p>
            <a:endParaRPr lang="en-US" dirty="0" smtClean="0">
              <a:latin typeface="+mn-lt"/>
            </a:endParaRPr>
          </a:p>
          <a:p>
            <a:r>
              <a:rPr lang="en-US" dirty="0" smtClean="0">
                <a:latin typeface="+mn-lt"/>
              </a:rPr>
              <a:t>If 3</a:t>
            </a:r>
            <a:r>
              <a:rPr lang="en-US" baseline="30000" dirty="0" smtClean="0">
                <a:latin typeface="+mn-lt"/>
              </a:rPr>
              <a:t>rd</a:t>
            </a:r>
            <a:r>
              <a:rPr lang="en-US" dirty="0" smtClean="0">
                <a:latin typeface="+mn-lt"/>
              </a:rPr>
              <a:t> grade’s student population was more similar, this would be another pairing option.</a:t>
            </a:r>
          </a:p>
        </p:txBody>
      </p:sp>
      <p:sp>
        <p:nvSpPr>
          <p:cNvPr id="21" name="TextBox 20"/>
          <p:cNvSpPr txBox="1"/>
          <p:nvPr/>
        </p:nvSpPr>
        <p:spPr>
          <a:xfrm>
            <a:off x="1864486" y="3771900"/>
            <a:ext cx="1803635" cy="369332"/>
          </a:xfrm>
          <a:prstGeom prst="rect">
            <a:avLst/>
          </a:prstGeom>
          <a:noFill/>
        </p:spPr>
        <p:txBody>
          <a:bodyPr wrap="none" rtlCol="0">
            <a:spAutoFit/>
          </a:bodyPr>
          <a:lstStyle/>
          <a:p>
            <a:r>
              <a:rPr lang="en-US" dirty="0" smtClean="0">
                <a:latin typeface="+mn-lt"/>
              </a:rPr>
              <a:t>Pair with Grade 4</a:t>
            </a:r>
            <a:endParaRPr lang="en-US" dirty="0">
              <a:latin typeface="+mn-lt"/>
            </a:endParaRPr>
          </a:p>
        </p:txBody>
      </p:sp>
      <p:sp>
        <p:nvSpPr>
          <p:cNvPr id="31" name="TextBox 30"/>
          <p:cNvSpPr txBox="1"/>
          <p:nvPr/>
        </p:nvSpPr>
        <p:spPr>
          <a:xfrm>
            <a:off x="1854258" y="3270250"/>
            <a:ext cx="1803635" cy="369332"/>
          </a:xfrm>
          <a:prstGeom prst="rect">
            <a:avLst/>
          </a:prstGeom>
          <a:noFill/>
        </p:spPr>
        <p:txBody>
          <a:bodyPr wrap="none" rtlCol="0">
            <a:spAutoFit/>
          </a:bodyPr>
          <a:lstStyle/>
          <a:p>
            <a:r>
              <a:rPr lang="en-US" dirty="0" smtClean="0">
                <a:latin typeface="+mn-lt"/>
              </a:rPr>
              <a:t>Pair with Grade 5</a:t>
            </a:r>
            <a:endParaRPr lang="en-US" dirty="0">
              <a:latin typeface="+mn-lt"/>
            </a:endParaRPr>
          </a:p>
        </p:txBody>
      </p:sp>
      <p:pic>
        <p:nvPicPr>
          <p:cNvPr id="32"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1261725" y="3070225"/>
            <a:ext cx="603250" cy="603250"/>
          </a:xfrm>
          <a:prstGeom prst="rect">
            <a:avLst/>
          </a:prstGeom>
          <a:noFill/>
        </p:spPr>
      </p:pic>
      <p:pic>
        <p:nvPicPr>
          <p:cNvPr id="33"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1261725" y="3556000"/>
            <a:ext cx="603250" cy="603250"/>
          </a:xfrm>
          <a:prstGeom prst="rect">
            <a:avLst/>
          </a:prstGeom>
          <a:noFill/>
        </p:spPr>
      </p:pic>
      <p:sp>
        <p:nvSpPr>
          <p:cNvPr id="36" name="TextBox 35"/>
          <p:cNvSpPr txBox="1"/>
          <p:nvPr/>
        </p:nvSpPr>
        <p:spPr>
          <a:xfrm>
            <a:off x="3698873" y="2200274"/>
            <a:ext cx="879477" cy="369332"/>
          </a:xfrm>
          <a:prstGeom prst="rect">
            <a:avLst/>
          </a:prstGeom>
          <a:solidFill>
            <a:schemeClr val="accent2"/>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38" name="Title 1"/>
          <p:cNvSpPr>
            <a:spLocks noGrp="1"/>
          </p:cNvSpPr>
          <p:nvPr>
            <p:ph type="title"/>
          </p:nvPr>
        </p:nvSpPr>
        <p:spPr/>
        <p:txBody>
          <a:bodyPr>
            <a:normAutofit fontScale="90000"/>
          </a:bodyPr>
          <a:lstStyle/>
          <a:p>
            <a:pPr marL="342900" indent="-342900"/>
            <a:r>
              <a:rPr lang="en-US" dirty="0" smtClean="0"/>
              <a:t>2. How might we pair up teaching teams in mentor relationships?</a:t>
            </a:r>
          </a:p>
        </p:txBody>
      </p:sp>
      <p:sp>
        <p:nvSpPr>
          <p:cNvPr id="40" name="Teardrop 39"/>
          <p:cNvSpPr/>
          <p:nvPr/>
        </p:nvSpPr>
        <p:spPr>
          <a:xfrm rot="8100000">
            <a:off x="7463715"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417551" y="2713576"/>
            <a:ext cx="447559" cy="338554"/>
          </a:xfrm>
          <a:prstGeom prst="rect">
            <a:avLst/>
          </a:prstGeom>
          <a:noFill/>
        </p:spPr>
        <p:txBody>
          <a:bodyPr wrap="none" rtlCol="0">
            <a:spAutoFit/>
          </a:bodyPr>
          <a:lstStyle/>
          <a:p>
            <a:pPr algn="ctr"/>
            <a:r>
              <a:rPr lang="en-US" sz="1600" b="1" dirty="0" smtClean="0"/>
              <a:t>3.4</a:t>
            </a:r>
            <a:endParaRPr lang="en-US" sz="1600" b="1" dirty="0"/>
          </a:p>
        </p:txBody>
      </p:sp>
      <p:cxnSp>
        <p:nvCxnSpPr>
          <p:cNvPr id="42" name="Straight Connector 41"/>
          <p:cNvCxnSpPr/>
          <p:nvPr/>
        </p:nvCxnSpPr>
        <p:spPr>
          <a:xfrm>
            <a:off x="712787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ardrop 42"/>
          <p:cNvSpPr/>
          <p:nvPr/>
        </p:nvSpPr>
        <p:spPr>
          <a:xfrm rot="8100000">
            <a:off x="6263565" y="3228759"/>
            <a:ext cx="368889" cy="368889"/>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217401" y="3234276"/>
            <a:ext cx="447559" cy="338554"/>
          </a:xfrm>
          <a:prstGeom prst="rect">
            <a:avLst/>
          </a:prstGeom>
          <a:noFill/>
        </p:spPr>
        <p:txBody>
          <a:bodyPr wrap="none" rtlCol="0">
            <a:spAutoFit/>
          </a:bodyPr>
          <a:lstStyle/>
          <a:p>
            <a:pPr algn="ctr"/>
            <a:r>
              <a:rPr lang="en-US" sz="1600" b="1" dirty="0" smtClean="0"/>
              <a:t>1.8</a:t>
            </a:r>
            <a:endParaRPr lang="en-US" sz="1600" b="1" dirty="0"/>
          </a:p>
        </p:txBody>
      </p:sp>
      <p:cxnSp>
        <p:nvCxnSpPr>
          <p:cNvPr id="51" name="Straight Connector 50"/>
          <p:cNvCxnSpPr/>
          <p:nvPr/>
        </p:nvCxnSpPr>
        <p:spPr>
          <a:xfrm>
            <a:off x="5927725" y="37023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ardrop 51"/>
          <p:cNvSpPr/>
          <p:nvPr/>
        </p:nvSpPr>
        <p:spPr>
          <a:xfrm rot="8100000">
            <a:off x="8054265" y="3724059"/>
            <a:ext cx="368889" cy="368889"/>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8001751" y="3729576"/>
            <a:ext cx="447559" cy="338554"/>
          </a:xfrm>
          <a:prstGeom prst="rect">
            <a:avLst/>
          </a:prstGeom>
          <a:noFill/>
        </p:spPr>
        <p:txBody>
          <a:bodyPr wrap="none" rtlCol="0">
            <a:spAutoFit/>
          </a:bodyPr>
          <a:lstStyle/>
          <a:p>
            <a:pPr algn="ctr"/>
            <a:r>
              <a:rPr lang="en-US" sz="1600" b="1" dirty="0" smtClean="0"/>
              <a:t>4.1</a:t>
            </a:r>
            <a:endParaRPr lang="en-US" sz="1600" b="1" dirty="0"/>
          </a:p>
        </p:txBody>
      </p:sp>
      <p:cxnSp>
        <p:nvCxnSpPr>
          <p:cNvPr id="54" name="Straight Connector 53"/>
          <p:cNvCxnSpPr/>
          <p:nvPr/>
        </p:nvCxnSpPr>
        <p:spPr>
          <a:xfrm>
            <a:off x="7686675"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01956" y="1882111"/>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3. When should I look outside my school for help at improving student learning?</a:t>
            </a:r>
            <a:endParaRPr lang="en-US" dirty="0"/>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6295315" y="2708059"/>
            <a:ext cx="368889" cy="368889"/>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249151" y="2713576"/>
            <a:ext cx="447559" cy="338554"/>
          </a:xfrm>
          <a:prstGeom prst="rect">
            <a:avLst/>
          </a:prstGeom>
          <a:noFill/>
        </p:spPr>
        <p:txBody>
          <a:bodyPr wrap="none" rtlCol="0">
            <a:spAutoFit/>
          </a:bodyPr>
          <a:lstStyle/>
          <a:p>
            <a:pPr algn="ctr"/>
            <a:r>
              <a:rPr lang="en-US" sz="1600" b="1" dirty="0" smtClean="0"/>
              <a:t>1.9</a:t>
            </a:r>
            <a:endParaRPr lang="en-US" sz="1600" b="1" dirty="0"/>
          </a:p>
        </p:txBody>
      </p:sp>
      <p:cxnSp>
        <p:nvCxnSpPr>
          <p:cNvPr id="27" name="Straight Connector 26"/>
          <p:cNvCxnSpPr/>
          <p:nvPr/>
        </p:nvCxnSpPr>
        <p:spPr>
          <a:xfrm>
            <a:off x="595947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39</a:t>
            </a:r>
            <a:endParaRPr lang="en-US" dirty="0">
              <a:latin typeface="Arial" pitchFamily="34" charset="0"/>
              <a:cs typeface="Arial" pitchFamily="34" charset="0"/>
            </a:endParaRPr>
          </a:p>
        </p:txBody>
      </p:sp>
      <p:sp>
        <p:nvSpPr>
          <p:cNvPr id="29" name="TextBox 28"/>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42</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38</a:t>
            </a:r>
            <a:endParaRPr lang="en-US" dirty="0">
              <a:latin typeface="Arial" pitchFamily="34" charset="0"/>
              <a:cs typeface="Arial" pitchFamily="34" charset="0"/>
            </a:endParaRPr>
          </a:p>
        </p:txBody>
      </p:sp>
      <p:sp>
        <p:nvSpPr>
          <p:cNvPr id="44" name="Teardrop 43"/>
          <p:cNvSpPr/>
          <p:nvPr/>
        </p:nvSpPr>
        <p:spPr>
          <a:xfrm rot="8100000">
            <a:off x="5609515" y="3228759"/>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563351" y="3234276"/>
            <a:ext cx="447559" cy="338554"/>
          </a:xfrm>
          <a:prstGeom prst="rect">
            <a:avLst/>
          </a:prstGeom>
          <a:noFill/>
        </p:spPr>
        <p:txBody>
          <a:bodyPr wrap="none" rtlCol="0">
            <a:spAutoFit/>
          </a:bodyPr>
          <a:lstStyle/>
          <a:p>
            <a:pPr algn="ctr"/>
            <a:r>
              <a:rPr lang="en-US" sz="1600" b="1" dirty="0" smtClean="0"/>
              <a:t>0.8</a:t>
            </a:r>
            <a:endParaRPr lang="en-US" sz="1600" b="1" dirty="0"/>
          </a:p>
        </p:txBody>
      </p:sp>
      <p:cxnSp>
        <p:nvCxnSpPr>
          <p:cNvPr id="46" name="Straight Connector 45"/>
          <p:cNvCxnSpPr/>
          <p:nvPr/>
        </p:nvCxnSpPr>
        <p:spPr>
          <a:xfrm>
            <a:off x="5854700" y="3702340"/>
            <a:ext cx="5207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5965115" y="3724059"/>
            <a:ext cx="368889" cy="368889"/>
          </a:xfrm>
          <a:prstGeom prst="teardrop">
            <a:avLst/>
          </a:prstGeom>
          <a:solidFill>
            <a:srgbClr val="C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918951" y="3729576"/>
            <a:ext cx="447559" cy="338554"/>
          </a:xfrm>
          <a:prstGeom prst="rect">
            <a:avLst/>
          </a:prstGeom>
          <a:noFill/>
        </p:spPr>
        <p:txBody>
          <a:bodyPr wrap="none" rtlCol="0">
            <a:spAutoFit/>
          </a:bodyPr>
          <a:lstStyle/>
          <a:p>
            <a:pPr algn="ctr"/>
            <a:r>
              <a:rPr lang="en-US" sz="1600" b="1" dirty="0" smtClean="0"/>
              <a:t>1.3</a:t>
            </a:r>
            <a:endParaRPr lang="en-US" sz="1600" b="1" dirty="0"/>
          </a:p>
        </p:txBody>
      </p:sp>
      <p:cxnSp>
        <p:nvCxnSpPr>
          <p:cNvPr id="49" name="Straight Connector 48"/>
          <p:cNvCxnSpPr/>
          <p:nvPr/>
        </p:nvCxnSpPr>
        <p:spPr>
          <a:xfrm>
            <a:off x="5854700" y="4197640"/>
            <a:ext cx="8763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3. When should I look outside my school for help at improving student learning?</a:t>
            </a:r>
            <a:endParaRPr lang="en-US" dirty="0"/>
          </a:p>
        </p:txBody>
      </p:sp>
      <p:sp>
        <p:nvSpPr>
          <p:cNvPr id="20" name="TextBox 19"/>
          <p:cNvSpPr txBox="1"/>
          <p:nvPr/>
        </p:nvSpPr>
        <p:spPr>
          <a:xfrm>
            <a:off x="361950" y="4527550"/>
            <a:ext cx="8318500" cy="2308324"/>
          </a:xfrm>
          <a:prstGeom prst="rect">
            <a:avLst/>
          </a:prstGeom>
          <a:noFill/>
        </p:spPr>
        <p:txBody>
          <a:bodyPr wrap="square" rtlCol="0">
            <a:spAutoFit/>
          </a:bodyPr>
          <a:lstStyle/>
          <a:p>
            <a:r>
              <a:rPr lang="en-US" dirty="0" smtClean="0">
                <a:latin typeface="+mn-lt"/>
              </a:rPr>
              <a:t>In this situation, it appears that each of the three reading grade-level teams at this school is producing below-average growth with their students.</a:t>
            </a:r>
          </a:p>
          <a:p>
            <a:endParaRPr lang="en-US" dirty="0" smtClean="0">
              <a:latin typeface="+mn-lt"/>
            </a:endParaRPr>
          </a:p>
          <a:p>
            <a:r>
              <a:rPr lang="en-US" dirty="0" smtClean="0">
                <a:latin typeface="+mn-lt"/>
              </a:rPr>
              <a:t>This would be a good opportunity to seek out high performing teachers and grade-level teams in other schools in the same grade level throughout the district or state. Try to find schools serving students with similar achievement levels and other characteristics to maximize the chance that their high Value-Added strategies will be applicable to your students.</a:t>
            </a:r>
            <a:endParaRPr lang="en-US" dirty="0">
              <a:latin typeface="+mn-lt"/>
            </a:endParaRPr>
          </a:p>
        </p:txBody>
      </p:sp>
      <p:pic>
        <p:nvPicPr>
          <p:cNvPr id="1026" name="Picture 2" descr="C:\Users\spmclaughlin\AppData\Local\Microsoft\Windows\Temporary Internet Files\Content.IE5\SA7O4E18\MC900441310[1].png"/>
          <p:cNvPicPr>
            <a:picLocks noChangeAspect="1" noChangeArrowheads="1"/>
          </p:cNvPicPr>
          <p:nvPr/>
        </p:nvPicPr>
        <p:blipFill>
          <a:blip r:embed="rId2" cstate="print"/>
          <a:srcRect/>
          <a:stretch>
            <a:fillRect/>
          </a:stretch>
        </p:blipFill>
        <p:spPr bwMode="auto">
          <a:xfrm>
            <a:off x="2959100" y="2063750"/>
            <a:ext cx="603250" cy="603250"/>
          </a:xfrm>
          <a:prstGeom prst="rect">
            <a:avLst/>
          </a:prstGeom>
          <a:noFill/>
        </p:spPr>
      </p:pic>
      <p:pic>
        <p:nvPicPr>
          <p:cNvPr id="36" name="Picture 35" descr="3-row.png"/>
          <p:cNvPicPr>
            <a:picLocks noChangeAspect="1"/>
          </p:cNvPicPr>
          <p:nvPr/>
        </p:nvPicPr>
        <p:blipFill>
          <a:blip r:embed="rId3" cstate="print"/>
          <a:stretch>
            <a:fillRect/>
          </a:stretch>
        </p:blipFill>
        <p:spPr>
          <a:xfrm>
            <a:off x="3686175" y="1623397"/>
            <a:ext cx="5237696" cy="2649402"/>
          </a:xfrm>
          <a:prstGeom prst="rect">
            <a:avLst/>
          </a:prstGeom>
        </p:spPr>
      </p:pic>
      <p:sp>
        <p:nvSpPr>
          <p:cNvPr id="37" name="TextBox 36"/>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38" name="Teardrop 37"/>
          <p:cNvSpPr/>
          <p:nvPr/>
        </p:nvSpPr>
        <p:spPr>
          <a:xfrm rot="8100000">
            <a:off x="6295315" y="2708059"/>
            <a:ext cx="368889" cy="368889"/>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249151" y="2713576"/>
            <a:ext cx="447559" cy="338554"/>
          </a:xfrm>
          <a:prstGeom prst="rect">
            <a:avLst/>
          </a:prstGeom>
          <a:noFill/>
        </p:spPr>
        <p:txBody>
          <a:bodyPr wrap="none" rtlCol="0">
            <a:spAutoFit/>
          </a:bodyPr>
          <a:lstStyle/>
          <a:p>
            <a:pPr algn="ctr"/>
            <a:r>
              <a:rPr lang="en-US" sz="1600" b="1" dirty="0" smtClean="0"/>
              <a:t>1.9</a:t>
            </a:r>
            <a:endParaRPr lang="en-US" sz="1600" b="1" dirty="0"/>
          </a:p>
        </p:txBody>
      </p:sp>
      <p:cxnSp>
        <p:nvCxnSpPr>
          <p:cNvPr id="41" name="Straight Connector 40"/>
          <p:cNvCxnSpPr/>
          <p:nvPr/>
        </p:nvCxnSpPr>
        <p:spPr>
          <a:xfrm>
            <a:off x="595947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39</a:t>
            </a:r>
            <a:endParaRPr lang="en-US" dirty="0">
              <a:latin typeface="Arial" pitchFamily="34" charset="0"/>
              <a:cs typeface="Arial" pitchFamily="34" charset="0"/>
            </a:endParaRPr>
          </a:p>
        </p:txBody>
      </p:sp>
      <p:sp>
        <p:nvSpPr>
          <p:cNvPr id="43" name="TextBox 42"/>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50" name="TextBox 4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51" name="TextBox 50"/>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42</a:t>
            </a:r>
            <a:endParaRPr lang="en-US" dirty="0">
              <a:latin typeface="Arial" pitchFamily="34" charset="0"/>
              <a:cs typeface="Arial" pitchFamily="34" charset="0"/>
            </a:endParaRPr>
          </a:p>
        </p:txBody>
      </p:sp>
      <p:sp>
        <p:nvSpPr>
          <p:cNvPr id="52" name="TextBox 51"/>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53" name="TextBox 52"/>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38</a:t>
            </a:r>
            <a:endParaRPr lang="en-US" dirty="0">
              <a:latin typeface="Arial" pitchFamily="34" charset="0"/>
              <a:cs typeface="Arial" pitchFamily="34" charset="0"/>
            </a:endParaRPr>
          </a:p>
        </p:txBody>
      </p:sp>
      <p:sp>
        <p:nvSpPr>
          <p:cNvPr id="54" name="Teardrop 53"/>
          <p:cNvSpPr/>
          <p:nvPr/>
        </p:nvSpPr>
        <p:spPr>
          <a:xfrm rot="8100000">
            <a:off x="5609515" y="3228759"/>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563351" y="3234276"/>
            <a:ext cx="447559" cy="338554"/>
          </a:xfrm>
          <a:prstGeom prst="rect">
            <a:avLst/>
          </a:prstGeom>
          <a:noFill/>
        </p:spPr>
        <p:txBody>
          <a:bodyPr wrap="none" rtlCol="0">
            <a:spAutoFit/>
          </a:bodyPr>
          <a:lstStyle/>
          <a:p>
            <a:pPr algn="ctr"/>
            <a:r>
              <a:rPr lang="en-US" sz="1600" b="1" dirty="0" smtClean="0"/>
              <a:t>0.8</a:t>
            </a:r>
            <a:endParaRPr lang="en-US" sz="1600" b="1" dirty="0"/>
          </a:p>
        </p:txBody>
      </p:sp>
      <p:cxnSp>
        <p:nvCxnSpPr>
          <p:cNvPr id="56" name="Straight Connector 55"/>
          <p:cNvCxnSpPr/>
          <p:nvPr/>
        </p:nvCxnSpPr>
        <p:spPr>
          <a:xfrm>
            <a:off x="5854700" y="3702340"/>
            <a:ext cx="5207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ardrop 56"/>
          <p:cNvSpPr/>
          <p:nvPr/>
        </p:nvSpPr>
        <p:spPr>
          <a:xfrm rot="8100000">
            <a:off x="5965115" y="3724059"/>
            <a:ext cx="368889" cy="368889"/>
          </a:xfrm>
          <a:prstGeom prst="teardrop">
            <a:avLst/>
          </a:prstGeom>
          <a:solidFill>
            <a:srgbClr val="C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5918951" y="3729576"/>
            <a:ext cx="447559" cy="338554"/>
          </a:xfrm>
          <a:prstGeom prst="rect">
            <a:avLst/>
          </a:prstGeom>
          <a:noFill/>
        </p:spPr>
        <p:txBody>
          <a:bodyPr wrap="none" rtlCol="0">
            <a:spAutoFit/>
          </a:bodyPr>
          <a:lstStyle/>
          <a:p>
            <a:pPr algn="ctr"/>
            <a:r>
              <a:rPr lang="en-US" sz="1600" b="1" dirty="0" smtClean="0"/>
              <a:t>1.3</a:t>
            </a:r>
            <a:endParaRPr lang="en-US" sz="1600" b="1" dirty="0"/>
          </a:p>
        </p:txBody>
      </p:sp>
      <p:cxnSp>
        <p:nvCxnSpPr>
          <p:cNvPr id="59" name="Straight Connector 58"/>
          <p:cNvCxnSpPr/>
          <p:nvPr/>
        </p:nvCxnSpPr>
        <p:spPr>
          <a:xfrm>
            <a:off x="5854700" y="4197640"/>
            <a:ext cx="8763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01956" y="1882111"/>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marL="342900" indent="-342900"/>
            <a:r>
              <a:rPr lang="en-US" sz="4000" dirty="0" smtClean="0"/>
              <a:t>4. How can I prioritize resources if my value-added results are unclear?</a:t>
            </a:r>
          </a:p>
        </p:txBody>
      </p:sp>
      <p:pic>
        <p:nvPicPr>
          <p:cNvPr id="20" name="Picture 19" descr="3-row.png"/>
          <p:cNvPicPr>
            <a:picLocks noChangeAspect="1"/>
          </p:cNvPicPr>
          <p:nvPr/>
        </p:nvPicPr>
        <p:blipFill>
          <a:blip r:embed="rId2" cstate="print"/>
          <a:stretch>
            <a:fillRect/>
          </a:stretch>
        </p:blipFill>
        <p:spPr>
          <a:xfrm>
            <a:off x="1819275" y="1979175"/>
            <a:ext cx="3756025" cy="1899923"/>
          </a:xfrm>
          <a:prstGeom prst="rect">
            <a:avLst/>
          </a:prstGeom>
        </p:spPr>
      </p:pic>
      <p:sp>
        <p:nvSpPr>
          <p:cNvPr id="23" name="TextBox 22"/>
          <p:cNvSpPr txBox="1"/>
          <p:nvPr/>
        </p:nvSpPr>
        <p:spPr>
          <a:xfrm>
            <a:off x="2787650" y="1695450"/>
            <a:ext cx="27813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Past Academic Year</a:t>
            </a:r>
            <a:endParaRPr lang="en-US" sz="1200" dirty="0"/>
          </a:p>
        </p:txBody>
      </p:sp>
      <p:sp>
        <p:nvSpPr>
          <p:cNvPr id="31" name="TextBox 30"/>
          <p:cNvSpPr txBox="1"/>
          <p:nvPr/>
        </p:nvSpPr>
        <p:spPr>
          <a:xfrm>
            <a:off x="1841910" y="27722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5</a:t>
            </a:r>
            <a:endParaRPr lang="en-US" sz="1400" dirty="0">
              <a:latin typeface="Arial" pitchFamily="34" charset="0"/>
              <a:cs typeface="Arial" pitchFamily="34" charset="0"/>
            </a:endParaRPr>
          </a:p>
        </p:txBody>
      </p:sp>
      <p:sp>
        <p:nvSpPr>
          <p:cNvPr id="37" name="TextBox 36"/>
          <p:cNvSpPr txBox="1"/>
          <p:nvPr/>
        </p:nvSpPr>
        <p:spPr>
          <a:xfrm>
            <a:off x="2919294" y="2771191"/>
            <a:ext cx="243978" cy="307777"/>
          </a:xfrm>
          <a:prstGeom prst="rect">
            <a:avLst/>
          </a:prstGeom>
          <a:noFill/>
        </p:spPr>
        <p:txBody>
          <a:bodyPr wrap="none" rtlCol="0">
            <a:spAutoFit/>
          </a:bodyPr>
          <a:lstStyle/>
          <a:p>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38" name="TextBox 37"/>
          <p:cNvSpPr txBox="1"/>
          <p:nvPr/>
        </p:nvSpPr>
        <p:spPr>
          <a:xfrm>
            <a:off x="1825623" y="2392275"/>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40" name="Teardrop 39"/>
          <p:cNvSpPr/>
          <p:nvPr/>
        </p:nvSpPr>
        <p:spPr>
          <a:xfrm rot="8100000">
            <a:off x="3929754" y="31337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74561" y="3119976"/>
            <a:ext cx="383438" cy="276999"/>
          </a:xfrm>
          <a:prstGeom prst="rect">
            <a:avLst/>
          </a:prstGeom>
          <a:noFill/>
        </p:spPr>
        <p:txBody>
          <a:bodyPr wrap="none" rtlCol="0">
            <a:spAutoFit/>
          </a:bodyPr>
          <a:lstStyle/>
          <a:p>
            <a:pPr algn="ctr"/>
            <a:r>
              <a:rPr lang="en-US" sz="1200" b="1" dirty="0" smtClean="0"/>
              <a:t>2.3</a:t>
            </a:r>
            <a:endParaRPr lang="en-US" sz="1200" b="1" dirty="0"/>
          </a:p>
        </p:txBody>
      </p:sp>
      <p:cxnSp>
        <p:nvCxnSpPr>
          <p:cNvPr id="42" name="Straight Connector 41"/>
          <p:cNvCxnSpPr/>
          <p:nvPr/>
        </p:nvCxnSpPr>
        <p:spPr>
          <a:xfrm>
            <a:off x="3676650" y="3480090"/>
            <a:ext cx="742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29210" y="31405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6</a:t>
            </a:r>
            <a:endParaRPr lang="en-US" sz="1400" dirty="0">
              <a:latin typeface="Arial" pitchFamily="34" charset="0"/>
              <a:cs typeface="Arial" pitchFamily="34" charset="0"/>
            </a:endParaRPr>
          </a:p>
        </p:txBody>
      </p:sp>
      <p:sp>
        <p:nvSpPr>
          <p:cNvPr id="50" name="TextBox 49"/>
          <p:cNvSpPr txBox="1"/>
          <p:nvPr/>
        </p:nvSpPr>
        <p:spPr>
          <a:xfrm>
            <a:off x="1829210" y="34961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7</a:t>
            </a:r>
            <a:endParaRPr lang="en-US" sz="1400" dirty="0">
              <a:latin typeface="Arial" pitchFamily="34" charset="0"/>
              <a:cs typeface="Arial" pitchFamily="34" charset="0"/>
            </a:endParaRPr>
          </a:p>
        </p:txBody>
      </p:sp>
      <p:sp>
        <p:nvSpPr>
          <p:cNvPr id="51" name="TextBox 50"/>
          <p:cNvSpPr txBox="1"/>
          <p:nvPr/>
        </p:nvSpPr>
        <p:spPr>
          <a:xfrm>
            <a:off x="2855794" y="31458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35</a:t>
            </a:r>
            <a:endParaRPr lang="en-US" sz="1400" dirty="0">
              <a:latin typeface="Arial" pitchFamily="34" charset="0"/>
              <a:cs typeface="Arial" pitchFamily="34" charset="0"/>
            </a:endParaRPr>
          </a:p>
        </p:txBody>
      </p:sp>
      <p:sp>
        <p:nvSpPr>
          <p:cNvPr id="52" name="TextBox 51"/>
          <p:cNvSpPr txBox="1"/>
          <p:nvPr/>
        </p:nvSpPr>
        <p:spPr>
          <a:xfrm>
            <a:off x="2849444" y="34950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13</a:t>
            </a:r>
            <a:endParaRPr lang="en-US" sz="1400" dirty="0">
              <a:latin typeface="Arial" pitchFamily="34" charset="0"/>
              <a:cs typeface="Arial" pitchFamily="34" charset="0"/>
            </a:endParaRPr>
          </a:p>
        </p:txBody>
      </p:sp>
      <p:sp>
        <p:nvSpPr>
          <p:cNvPr id="53" name="Teardrop 52"/>
          <p:cNvSpPr/>
          <p:nvPr/>
        </p:nvSpPr>
        <p:spPr>
          <a:xfrm rot="8100000">
            <a:off x="3574154" y="34956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518961" y="3481926"/>
            <a:ext cx="383438" cy="276999"/>
          </a:xfrm>
          <a:prstGeom prst="rect">
            <a:avLst/>
          </a:prstGeom>
          <a:noFill/>
        </p:spPr>
        <p:txBody>
          <a:bodyPr wrap="none" rtlCol="0">
            <a:spAutoFit/>
          </a:bodyPr>
          <a:lstStyle/>
          <a:p>
            <a:pPr algn="ctr"/>
            <a:r>
              <a:rPr lang="en-US" sz="1200" b="1" dirty="0" smtClean="0"/>
              <a:t>1.7</a:t>
            </a:r>
            <a:endParaRPr lang="en-US" sz="1200" b="1" dirty="0"/>
          </a:p>
        </p:txBody>
      </p:sp>
      <p:cxnSp>
        <p:nvCxnSpPr>
          <p:cNvPr id="55" name="Straight Connector 54"/>
          <p:cNvCxnSpPr/>
          <p:nvPr/>
        </p:nvCxnSpPr>
        <p:spPr>
          <a:xfrm>
            <a:off x="3378200" y="3842040"/>
            <a:ext cx="135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72260" y="2803999"/>
            <a:ext cx="215224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Insufficient Data</a:t>
            </a:r>
            <a:endParaRPr lang="en-US" sz="1100" dirty="0">
              <a:latin typeface="Arial" pitchFamily="34" charset="0"/>
              <a:cs typeface="Arial" pitchFamily="34" charset="0"/>
            </a:endParaRPr>
          </a:p>
        </p:txBody>
      </p:sp>
      <p:sp>
        <p:nvSpPr>
          <p:cNvPr id="61" name="TextBox 60"/>
          <p:cNvSpPr txBox="1"/>
          <p:nvPr/>
        </p:nvSpPr>
        <p:spPr>
          <a:xfrm>
            <a:off x="361950" y="3987800"/>
            <a:ext cx="8318500" cy="646331"/>
          </a:xfrm>
          <a:prstGeom prst="rect">
            <a:avLst/>
          </a:prstGeom>
          <a:noFill/>
        </p:spPr>
        <p:txBody>
          <a:bodyPr wrap="square" rtlCol="0">
            <a:spAutoFit/>
          </a:bodyPr>
          <a:lstStyle/>
          <a:p>
            <a:r>
              <a:rPr lang="en-US" dirty="0" smtClean="0">
                <a:latin typeface="+mn-lt"/>
              </a:rPr>
              <a:t>If you could only provide a teaching coach to one grade at your school, which one would you choose?</a:t>
            </a:r>
          </a:p>
        </p:txBody>
      </p:sp>
      <p:sp>
        <p:nvSpPr>
          <p:cNvPr id="21" name="TextBox 20"/>
          <p:cNvSpPr txBox="1"/>
          <p:nvPr/>
        </p:nvSpPr>
        <p:spPr>
          <a:xfrm>
            <a:off x="4021136" y="2163992"/>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marL="342900" indent="-342900"/>
            <a:r>
              <a:rPr lang="en-US" sz="4000" dirty="0" smtClean="0"/>
              <a:t>4. How can I prioritize resources if my value-added results are unclear?</a:t>
            </a:r>
          </a:p>
        </p:txBody>
      </p:sp>
      <p:pic>
        <p:nvPicPr>
          <p:cNvPr id="20" name="Picture 19" descr="3-row.png"/>
          <p:cNvPicPr>
            <a:picLocks noChangeAspect="1"/>
          </p:cNvPicPr>
          <p:nvPr/>
        </p:nvPicPr>
        <p:blipFill>
          <a:blip r:embed="rId2" cstate="print"/>
          <a:stretch>
            <a:fillRect/>
          </a:stretch>
        </p:blipFill>
        <p:spPr>
          <a:xfrm>
            <a:off x="1819275" y="1979175"/>
            <a:ext cx="3756025" cy="1899923"/>
          </a:xfrm>
          <a:prstGeom prst="rect">
            <a:avLst/>
          </a:prstGeom>
        </p:spPr>
      </p:pic>
      <p:sp>
        <p:nvSpPr>
          <p:cNvPr id="23" name="TextBox 22"/>
          <p:cNvSpPr txBox="1"/>
          <p:nvPr/>
        </p:nvSpPr>
        <p:spPr>
          <a:xfrm>
            <a:off x="2787650" y="1695450"/>
            <a:ext cx="27813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Past Academic Year</a:t>
            </a:r>
            <a:endParaRPr lang="en-US" sz="1200" dirty="0"/>
          </a:p>
        </p:txBody>
      </p:sp>
      <p:sp>
        <p:nvSpPr>
          <p:cNvPr id="31" name="TextBox 30"/>
          <p:cNvSpPr txBox="1"/>
          <p:nvPr/>
        </p:nvSpPr>
        <p:spPr>
          <a:xfrm>
            <a:off x="1841910" y="27722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5</a:t>
            </a:r>
            <a:endParaRPr lang="en-US" sz="1400" dirty="0">
              <a:latin typeface="Arial" pitchFamily="34" charset="0"/>
              <a:cs typeface="Arial" pitchFamily="34" charset="0"/>
            </a:endParaRPr>
          </a:p>
        </p:txBody>
      </p:sp>
      <p:sp>
        <p:nvSpPr>
          <p:cNvPr id="37" name="TextBox 36"/>
          <p:cNvSpPr txBox="1"/>
          <p:nvPr/>
        </p:nvSpPr>
        <p:spPr>
          <a:xfrm>
            <a:off x="2919294" y="2771191"/>
            <a:ext cx="243978" cy="307777"/>
          </a:xfrm>
          <a:prstGeom prst="rect">
            <a:avLst/>
          </a:prstGeom>
          <a:noFill/>
        </p:spPr>
        <p:txBody>
          <a:bodyPr wrap="none" rtlCol="0">
            <a:spAutoFit/>
          </a:bodyPr>
          <a:lstStyle/>
          <a:p>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38" name="TextBox 37"/>
          <p:cNvSpPr txBox="1"/>
          <p:nvPr/>
        </p:nvSpPr>
        <p:spPr>
          <a:xfrm>
            <a:off x="1825623" y="2392275"/>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40" name="Teardrop 39"/>
          <p:cNvSpPr/>
          <p:nvPr/>
        </p:nvSpPr>
        <p:spPr>
          <a:xfrm rot="8100000">
            <a:off x="3929754" y="31337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74561" y="3119976"/>
            <a:ext cx="383438" cy="276999"/>
          </a:xfrm>
          <a:prstGeom prst="rect">
            <a:avLst/>
          </a:prstGeom>
          <a:noFill/>
        </p:spPr>
        <p:txBody>
          <a:bodyPr wrap="none" rtlCol="0">
            <a:spAutoFit/>
          </a:bodyPr>
          <a:lstStyle/>
          <a:p>
            <a:pPr algn="ctr"/>
            <a:r>
              <a:rPr lang="en-US" sz="1200" b="1" dirty="0" smtClean="0"/>
              <a:t>2.3</a:t>
            </a:r>
            <a:endParaRPr lang="en-US" sz="1200" b="1" dirty="0"/>
          </a:p>
        </p:txBody>
      </p:sp>
      <p:cxnSp>
        <p:nvCxnSpPr>
          <p:cNvPr id="42" name="Straight Connector 41"/>
          <p:cNvCxnSpPr/>
          <p:nvPr/>
        </p:nvCxnSpPr>
        <p:spPr>
          <a:xfrm>
            <a:off x="3676650" y="3480090"/>
            <a:ext cx="742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29210" y="31405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6</a:t>
            </a:r>
            <a:endParaRPr lang="en-US" sz="1400" dirty="0">
              <a:latin typeface="Arial" pitchFamily="34" charset="0"/>
              <a:cs typeface="Arial" pitchFamily="34" charset="0"/>
            </a:endParaRPr>
          </a:p>
        </p:txBody>
      </p:sp>
      <p:sp>
        <p:nvSpPr>
          <p:cNvPr id="50" name="TextBox 49"/>
          <p:cNvSpPr txBox="1"/>
          <p:nvPr/>
        </p:nvSpPr>
        <p:spPr>
          <a:xfrm>
            <a:off x="1829210" y="34961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7</a:t>
            </a:r>
            <a:endParaRPr lang="en-US" sz="1400" dirty="0">
              <a:latin typeface="Arial" pitchFamily="34" charset="0"/>
              <a:cs typeface="Arial" pitchFamily="34" charset="0"/>
            </a:endParaRPr>
          </a:p>
        </p:txBody>
      </p:sp>
      <p:sp>
        <p:nvSpPr>
          <p:cNvPr id="51" name="TextBox 50"/>
          <p:cNvSpPr txBox="1"/>
          <p:nvPr/>
        </p:nvSpPr>
        <p:spPr>
          <a:xfrm>
            <a:off x="2855794" y="31458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35</a:t>
            </a:r>
            <a:endParaRPr lang="en-US" sz="1400" dirty="0">
              <a:latin typeface="Arial" pitchFamily="34" charset="0"/>
              <a:cs typeface="Arial" pitchFamily="34" charset="0"/>
            </a:endParaRPr>
          </a:p>
        </p:txBody>
      </p:sp>
      <p:sp>
        <p:nvSpPr>
          <p:cNvPr id="52" name="TextBox 51"/>
          <p:cNvSpPr txBox="1"/>
          <p:nvPr/>
        </p:nvSpPr>
        <p:spPr>
          <a:xfrm>
            <a:off x="2849444" y="34950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13</a:t>
            </a:r>
            <a:endParaRPr lang="en-US" sz="1400" dirty="0">
              <a:latin typeface="Arial" pitchFamily="34" charset="0"/>
              <a:cs typeface="Arial" pitchFamily="34" charset="0"/>
            </a:endParaRPr>
          </a:p>
        </p:txBody>
      </p:sp>
      <p:sp>
        <p:nvSpPr>
          <p:cNvPr id="53" name="Teardrop 52"/>
          <p:cNvSpPr/>
          <p:nvPr/>
        </p:nvSpPr>
        <p:spPr>
          <a:xfrm rot="8100000">
            <a:off x="3574154" y="34956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518961" y="3481926"/>
            <a:ext cx="383438" cy="276999"/>
          </a:xfrm>
          <a:prstGeom prst="rect">
            <a:avLst/>
          </a:prstGeom>
          <a:noFill/>
        </p:spPr>
        <p:txBody>
          <a:bodyPr wrap="none" rtlCol="0">
            <a:spAutoFit/>
          </a:bodyPr>
          <a:lstStyle/>
          <a:p>
            <a:pPr algn="ctr"/>
            <a:r>
              <a:rPr lang="en-US" sz="1200" b="1" dirty="0" smtClean="0"/>
              <a:t>1.7</a:t>
            </a:r>
            <a:endParaRPr lang="en-US" sz="1200" b="1" dirty="0"/>
          </a:p>
        </p:txBody>
      </p:sp>
      <p:cxnSp>
        <p:nvCxnSpPr>
          <p:cNvPr id="55" name="Straight Connector 54"/>
          <p:cNvCxnSpPr/>
          <p:nvPr/>
        </p:nvCxnSpPr>
        <p:spPr>
          <a:xfrm>
            <a:off x="3378200" y="3842040"/>
            <a:ext cx="135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72260" y="2803999"/>
            <a:ext cx="215224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Insufficient Data</a:t>
            </a:r>
            <a:endParaRPr lang="en-US" sz="1100" dirty="0">
              <a:latin typeface="Arial" pitchFamily="34" charset="0"/>
              <a:cs typeface="Arial" pitchFamily="34" charset="0"/>
            </a:endParaRPr>
          </a:p>
        </p:txBody>
      </p:sp>
      <p:sp>
        <p:nvSpPr>
          <p:cNvPr id="61" name="TextBox 60"/>
          <p:cNvSpPr txBox="1"/>
          <p:nvPr/>
        </p:nvSpPr>
        <p:spPr>
          <a:xfrm>
            <a:off x="361950" y="3987800"/>
            <a:ext cx="8318500" cy="2862322"/>
          </a:xfrm>
          <a:prstGeom prst="rect">
            <a:avLst/>
          </a:prstGeom>
          <a:noFill/>
        </p:spPr>
        <p:txBody>
          <a:bodyPr wrap="square" rtlCol="0">
            <a:spAutoFit/>
          </a:bodyPr>
          <a:lstStyle/>
          <a:p>
            <a:r>
              <a:rPr lang="en-US" dirty="0" smtClean="0">
                <a:latin typeface="+mn-lt"/>
              </a:rPr>
              <a:t>If you could only provide a teaching coach to one grade at your school, which one would you choose?</a:t>
            </a:r>
          </a:p>
          <a:p>
            <a:endParaRPr lang="en-US" dirty="0" smtClean="0">
              <a:latin typeface="+mn-lt"/>
            </a:endParaRPr>
          </a:p>
          <a:p>
            <a:r>
              <a:rPr lang="en-US" dirty="0" smtClean="0">
                <a:latin typeface="+mn-lt"/>
              </a:rPr>
              <a:t>Grade 5 has no information at all here.</a:t>
            </a:r>
          </a:p>
          <a:p>
            <a:r>
              <a:rPr lang="en-US" dirty="0" smtClean="0">
                <a:latin typeface="+mn-lt"/>
              </a:rPr>
              <a:t>Grade 6 is yellow (below predicted), but just barely.</a:t>
            </a:r>
          </a:p>
          <a:p>
            <a:r>
              <a:rPr lang="en-US" dirty="0" smtClean="0">
                <a:latin typeface="+mn-lt"/>
              </a:rPr>
              <a:t>Grade 7’s best estimate is 1.7, lower than Grade 6. However, the color is gray due to a large confidence interval based on very few students (only 13).</a:t>
            </a:r>
          </a:p>
          <a:p>
            <a:endParaRPr lang="en-US" dirty="0" smtClean="0">
              <a:latin typeface="+mn-lt"/>
            </a:endParaRPr>
          </a:p>
          <a:p>
            <a:r>
              <a:rPr lang="en-US" dirty="0" smtClean="0">
                <a:latin typeface="+mn-lt"/>
              </a:rPr>
              <a:t>In cases like this, it is very important to look at other data. Let’s add in the Value-Added 3 year average to try to better understand the situation.</a:t>
            </a:r>
          </a:p>
        </p:txBody>
      </p:sp>
      <p:sp>
        <p:nvSpPr>
          <p:cNvPr id="21" name="TextBox 20"/>
          <p:cNvSpPr txBox="1"/>
          <p:nvPr/>
        </p:nvSpPr>
        <p:spPr>
          <a:xfrm>
            <a:off x="838200" y="2590800"/>
            <a:ext cx="749300" cy="1200329"/>
          </a:xfrm>
          <a:prstGeom prst="rect">
            <a:avLst/>
          </a:prstGeom>
          <a:noFill/>
        </p:spPr>
        <p:txBody>
          <a:bodyPr wrap="square" rtlCol="0">
            <a:spAutoFit/>
          </a:bodyPr>
          <a:lstStyle/>
          <a:p>
            <a:r>
              <a:rPr lang="en-US" sz="7200" b="1" dirty="0" smtClean="0">
                <a:ln w="18000">
                  <a:solidFill>
                    <a:srgbClr val="7030A0"/>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a:t>
            </a:r>
            <a:endParaRPr lang="en-US" sz="7200" b="1" dirty="0">
              <a:ln w="18000">
                <a:solidFill>
                  <a:srgbClr val="7030A0"/>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22" name="TextBox 21"/>
          <p:cNvSpPr txBox="1"/>
          <p:nvPr/>
        </p:nvSpPr>
        <p:spPr>
          <a:xfrm>
            <a:off x="4021136" y="2163992"/>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3-row.png"/>
          <p:cNvPicPr>
            <a:picLocks noChangeAspect="1"/>
          </p:cNvPicPr>
          <p:nvPr/>
        </p:nvPicPr>
        <p:blipFill>
          <a:blip r:embed="rId2" cstate="print"/>
          <a:stretch>
            <a:fillRect/>
          </a:stretch>
        </p:blipFill>
        <p:spPr>
          <a:xfrm>
            <a:off x="4829175" y="1979175"/>
            <a:ext cx="3756025" cy="1899923"/>
          </a:xfrm>
          <a:prstGeom prst="rect">
            <a:avLst/>
          </a:prstGeom>
        </p:spPr>
      </p:pic>
      <p:pic>
        <p:nvPicPr>
          <p:cNvPr id="20" name="Picture 19" descr="3-row.png"/>
          <p:cNvPicPr>
            <a:picLocks noChangeAspect="1"/>
          </p:cNvPicPr>
          <p:nvPr/>
        </p:nvPicPr>
        <p:blipFill>
          <a:blip r:embed="rId2" cstate="print"/>
          <a:stretch>
            <a:fillRect/>
          </a:stretch>
        </p:blipFill>
        <p:spPr>
          <a:xfrm>
            <a:off x="1819275" y="1979175"/>
            <a:ext cx="3756025" cy="1899923"/>
          </a:xfrm>
          <a:prstGeom prst="rect">
            <a:avLst/>
          </a:prstGeom>
        </p:spPr>
      </p:pic>
      <p:sp>
        <p:nvSpPr>
          <p:cNvPr id="23" name="TextBox 22"/>
          <p:cNvSpPr txBox="1"/>
          <p:nvPr/>
        </p:nvSpPr>
        <p:spPr>
          <a:xfrm>
            <a:off x="2787650" y="1695450"/>
            <a:ext cx="28956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Past Academic Year</a:t>
            </a:r>
            <a:endParaRPr lang="en-US" sz="1200" dirty="0"/>
          </a:p>
        </p:txBody>
      </p:sp>
      <p:sp>
        <p:nvSpPr>
          <p:cNvPr id="31" name="TextBox 30"/>
          <p:cNvSpPr txBox="1"/>
          <p:nvPr/>
        </p:nvSpPr>
        <p:spPr>
          <a:xfrm>
            <a:off x="1841910" y="27722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5</a:t>
            </a:r>
            <a:endParaRPr lang="en-US" sz="1400" dirty="0">
              <a:latin typeface="Arial" pitchFamily="34" charset="0"/>
              <a:cs typeface="Arial" pitchFamily="34" charset="0"/>
            </a:endParaRPr>
          </a:p>
        </p:txBody>
      </p:sp>
      <p:sp>
        <p:nvSpPr>
          <p:cNvPr id="37" name="TextBox 36"/>
          <p:cNvSpPr txBox="1"/>
          <p:nvPr/>
        </p:nvSpPr>
        <p:spPr>
          <a:xfrm>
            <a:off x="2919294" y="2771191"/>
            <a:ext cx="243978" cy="307777"/>
          </a:xfrm>
          <a:prstGeom prst="rect">
            <a:avLst/>
          </a:prstGeom>
          <a:noFill/>
        </p:spPr>
        <p:txBody>
          <a:bodyPr wrap="none" rtlCol="0">
            <a:spAutoFit/>
          </a:bodyPr>
          <a:lstStyle/>
          <a:p>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38" name="TextBox 37"/>
          <p:cNvSpPr txBox="1"/>
          <p:nvPr/>
        </p:nvSpPr>
        <p:spPr>
          <a:xfrm>
            <a:off x="1825623" y="2392275"/>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40" name="Teardrop 39"/>
          <p:cNvSpPr/>
          <p:nvPr/>
        </p:nvSpPr>
        <p:spPr>
          <a:xfrm rot="8100000">
            <a:off x="3929754" y="31337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74561" y="3119976"/>
            <a:ext cx="383438" cy="276999"/>
          </a:xfrm>
          <a:prstGeom prst="rect">
            <a:avLst/>
          </a:prstGeom>
          <a:noFill/>
        </p:spPr>
        <p:txBody>
          <a:bodyPr wrap="none" rtlCol="0">
            <a:spAutoFit/>
          </a:bodyPr>
          <a:lstStyle/>
          <a:p>
            <a:pPr algn="ctr"/>
            <a:r>
              <a:rPr lang="en-US" sz="1200" b="1" dirty="0" smtClean="0"/>
              <a:t>2.3</a:t>
            </a:r>
            <a:endParaRPr lang="en-US" sz="1200" b="1" dirty="0"/>
          </a:p>
        </p:txBody>
      </p:sp>
      <p:cxnSp>
        <p:nvCxnSpPr>
          <p:cNvPr id="42" name="Straight Connector 41"/>
          <p:cNvCxnSpPr/>
          <p:nvPr/>
        </p:nvCxnSpPr>
        <p:spPr>
          <a:xfrm>
            <a:off x="3676650" y="3480090"/>
            <a:ext cx="742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29210" y="31405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6</a:t>
            </a:r>
            <a:endParaRPr lang="en-US" sz="1400" dirty="0">
              <a:latin typeface="Arial" pitchFamily="34" charset="0"/>
              <a:cs typeface="Arial" pitchFamily="34" charset="0"/>
            </a:endParaRPr>
          </a:p>
        </p:txBody>
      </p:sp>
      <p:sp>
        <p:nvSpPr>
          <p:cNvPr id="50" name="TextBox 49"/>
          <p:cNvSpPr txBox="1"/>
          <p:nvPr/>
        </p:nvSpPr>
        <p:spPr>
          <a:xfrm>
            <a:off x="1829210" y="34961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7</a:t>
            </a:r>
            <a:endParaRPr lang="en-US" sz="1400" dirty="0">
              <a:latin typeface="Arial" pitchFamily="34" charset="0"/>
              <a:cs typeface="Arial" pitchFamily="34" charset="0"/>
            </a:endParaRPr>
          </a:p>
        </p:txBody>
      </p:sp>
      <p:sp>
        <p:nvSpPr>
          <p:cNvPr id="51" name="TextBox 50"/>
          <p:cNvSpPr txBox="1"/>
          <p:nvPr/>
        </p:nvSpPr>
        <p:spPr>
          <a:xfrm>
            <a:off x="2855794" y="31458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35</a:t>
            </a:r>
            <a:endParaRPr lang="en-US" sz="1400" dirty="0">
              <a:latin typeface="Arial" pitchFamily="34" charset="0"/>
              <a:cs typeface="Arial" pitchFamily="34" charset="0"/>
            </a:endParaRPr>
          </a:p>
        </p:txBody>
      </p:sp>
      <p:sp>
        <p:nvSpPr>
          <p:cNvPr id="52" name="TextBox 51"/>
          <p:cNvSpPr txBox="1"/>
          <p:nvPr/>
        </p:nvSpPr>
        <p:spPr>
          <a:xfrm>
            <a:off x="2849444" y="34950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13</a:t>
            </a:r>
            <a:endParaRPr lang="en-US" sz="1400" dirty="0">
              <a:latin typeface="Arial" pitchFamily="34" charset="0"/>
              <a:cs typeface="Arial" pitchFamily="34" charset="0"/>
            </a:endParaRPr>
          </a:p>
        </p:txBody>
      </p:sp>
      <p:sp>
        <p:nvSpPr>
          <p:cNvPr id="53" name="Teardrop 52"/>
          <p:cNvSpPr/>
          <p:nvPr/>
        </p:nvSpPr>
        <p:spPr>
          <a:xfrm rot="8100000">
            <a:off x="3574154" y="34956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518961" y="3481926"/>
            <a:ext cx="383438" cy="276999"/>
          </a:xfrm>
          <a:prstGeom prst="rect">
            <a:avLst/>
          </a:prstGeom>
          <a:noFill/>
        </p:spPr>
        <p:txBody>
          <a:bodyPr wrap="none" rtlCol="0">
            <a:spAutoFit/>
          </a:bodyPr>
          <a:lstStyle/>
          <a:p>
            <a:pPr algn="ctr"/>
            <a:r>
              <a:rPr lang="en-US" sz="1200" b="1" dirty="0" smtClean="0"/>
              <a:t>1.7</a:t>
            </a:r>
            <a:endParaRPr lang="en-US" sz="1200" b="1" dirty="0"/>
          </a:p>
        </p:txBody>
      </p:sp>
      <p:cxnSp>
        <p:nvCxnSpPr>
          <p:cNvPr id="55" name="Straight Connector 54"/>
          <p:cNvCxnSpPr/>
          <p:nvPr/>
        </p:nvCxnSpPr>
        <p:spPr>
          <a:xfrm>
            <a:off x="3378200" y="3842040"/>
            <a:ext cx="135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72260" y="2803999"/>
            <a:ext cx="215224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Insufficient Data</a:t>
            </a:r>
            <a:endParaRPr lang="en-US" sz="1100" dirty="0">
              <a:latin typeface="Arial" pitchFamily="34" charset="0"/>
              <a:cs typeface="Arial" pitchFamily="34" charset="0"/>
            </a:endParaRPr>
          </a:p>
        </p:txBody>
      </p:sp>
      <p:sp>
        <p:nvSpPr>
          <p:cNvPr id="61" name="TextBox 60"/>
          <p:cNvSpPr txBox="1"/>
          <p:nvPr/>
        </p:nvSpPr>
        <p:spPr>
          <a:xfrm>
            <a:off x="361950" y="3987800"/>
            <a:ext cx="8318500" cy="646331"/>
          </a:xfrm>
          <a:prstGeom prst="rect">
            <a:avLst/>
          </a:prstGeom>
          <a:noFill/>
        </p:spPr>
        <p:txBody>
          <a:bodyPr wrap="square" rtlCol="0">
            <a:spAutoFit/>
          </a:bodyPr>
          <a:lstStyle/>
          <a:p>
            <a:r>
              <a:rPr lang="en-US" dirty="0" smtClean="0">
                <a:latin typeface="+mn-lt"/>
              </a:rPr>
              <a:t>If you could only provide a teaching coach to one grade at your school, which one would you choose?</a:t>
            </a:r>
          </a:p>
        </p:txBody>
      </p:sp>
      <p:cxnSp>
        <p:nvCxnSpPr>
          <p:cNvPr id="44" name="Straight Connector 43"/>
          <p:cNvCxnSpPr/>
          <p:nvPr/>
        </p:nvCxnSpPr>
        <p:spPr>
          <a:xfrm>
            <a:off x="5715000" y="2324100"/>
            <a:ext cx="0" cy="16002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89600" y="1695450"/>
            <a:ext cx="28956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3-Year Average</a:t>
            </a:r>
            <a:endParaRPr lang="en-US" sz="1200" dirty="0"/>
          </a:p>
        </p:txBody>
      </p:sp>
      <p:sp>
        <p:nvSpPr>
          <p:cNvPr id="46" name="TextBox 45"/>
          <p:cNvSpPr txBox="1"/>
          <p:nvPr/>
        </p:nvSpPr>
        <p:spPr>
          <a:xfrm>
            <a:off x="5865694" y="27775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23</a:t>
            </a:r>
            <a:endParaRPr lang="en-US" sz="1400" dirty="0">
              <a:latin typeface="Arial" pitchFamily="34" charset="0"/>
              <a:cs typeface="Arial" pitchFamily="34" charset="0"/>
            </a:endParaRPr>
          </a:p>
        </p:txBody>
      </p:sp>
      <p:sp>
        <p:nvSpPr>
          <p:cNvPr id="47" name="TextBox 46"/>
          <p:cNvSpPr txBox="1"/>
          <p:nvPr/>
        </p:nvSpPr>
        <p:spPr>
          <a:xfrm>
            <a:off x="5808544" y="315219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105</a:t>
            </a:r>
            <a:endParaRPr lang="en-US" sz="1400" dirty="0">
              <a:latin typeface="Arial" pitchFamily="34" charset="0"/>
              <a:cs typeface="Arial" pitchFamily="34" charset="0"/>
            </a:endParaRPr>
          </a:p>
        </p:txBody>
      </p:sp>
      <p:sp>
        <p:nvSpPr>
          <p:cNvPr id="48" name="TextBox 47"/>
          <p:cNvSpPr txBox="1"/>
          <p:nvPr/>
        </p:nvSpPr>
        <p:spPr>
          <a:xfrm>
            <a:off x="5859344" y="35014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43</a:t>
            </a:r>
            <a:endParaRPr lang="en-US" sz="1400" dirty="0">
              <a:latin typeface="Arial" pitchFamily="34" charset="0"/>
              <a:cs typeface="Arial" pitchFamily="34" charset="0"/>
            </a:endParaRPr>
          </a:p>
        </p:txBody>
      </p:sp>
      <p:sp>
        <p:nvSpPr>
          <p:cNvPr id="49" name="Teardrop 48"/>
          <p:cNvSpPr/>
          <p:nvPr/>
        </p:nvSpPr>
        <p:spPr>
          <a:xfrm rot="8100000">
            <a:off x="7981053" y="2759092"/>
            <a:ext cx="274008" cy="274008"/>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905947" y="2738976"/>
            <a:ext cx="397866" cy="276999"/>
          </a:xfrm>
          <a:prstGeom prst="rect">
            <a:avLst/>
          </a:prstGeom>
          <a:noFill/>
        </p:spPr>
        <p:txBody>
          <a:bodyPr wrap="none" rtlCol="0">
            <a:spAutoFit/>
          </a:bodyPr>
          <a:lstStyle/>
          <a:p>
            <a:pPr algn="ctr"/>
            <a:r>
              <a:rPr lang="en-US" sz="1200" b="1" dirty="0" smtClean="0"/>
              <a:t>4.2</a:t>
            </a:r>
            <a:endParaRPr lang="en-US" sz="1200" b="1" dirty="0"/>
          </a:p>
        </p:txBody>
      </p:sp>
      <p:cxnSp>
        <p:nvCxnSpPr>
          <p:cNvPr id="58" name="Straight Connector 57"/>
          <p:cNvCxnSpPr/>
          <p:nvPr/>
        </p:nvCxnSpPr>
        <p:spPr>
          <a:xfrm>
            <a:off x="7664450" y="3105440"/>
            <a:ext cx="876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ardrop 58"/>
          <p:cNvSpPr/>
          <p:nvPr/>
        </p:nvSpPr>
        <p:spPr>
          <a:xfrm rot="8100000">
            <a:off x="6711054" y="31210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655861" y="3107276"/>
            <a:ext cx="383438" cy="276999"/>
          </a:xfrm>
          <a:prstGeom prst="rect">
            <a:avLst/>
          </a:prstGeom>
          <a:noFill/>
        </p:spPr>
        <p:txBody>
          <a:bodyPr wrap="none" rtlCol="0">
            <a:spAutoFit/>
          </a:bodyPr>
          <a:lstStyle/>
          <a:p>
            <a:pPr algn="ctr"/>
            <a:r>
              <a:rPr lang="en-US" sz="1200" b="1" dirty="0" smtClean="0"/>
              <a:t>1.9</a:t>
            </a:r>
            <a:endParaRPr lang="en-US" sz="1200" b="1" dirty="0"/>
          </a:p>
        </p:txBody>
      </p:sp>
      <p:cxnSp>
        <p:nvCxnSpPr>
          <p:cNvPr id="62" name="Straight Connector 61"/>
          <p:cNvCxnSpPr/>
          <p:nvPr/>
        </p:nvCxnSpPr>
        <p:spPr>
          <a:xfrm>
            <a:off x="6661150" y="3467390"/>
            <a:ext cx="374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ardrop 62"/>
          <p:cNvSpPr/>
          <p:nvPr/>
        </p:nvSpPr>
        <p:spPr>
          <a:xfrm rot="8100000">
            <a:off x="7409554" y="34829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354361" y="3469226"/>
            <a:ext cx="383438" cy="276999"/>
          </a:xfrm>
          <a:prstGeom prst="rect">
            <a:avLst/>
          </a:prstGeom>
          <a:noFill/>
        </p:spPr>
        <p:txBody>
          <a:bodyPr wrap="none" rtlCol="0">
            <a:spAutoFit/>
          </a:bodyPr>
          <a:lstStyle/>
          <a:p>
            <a:pPr algn="ctr"/>
            <a:r>
              <a:rPr lang="en-US" sz="1200" b="1" dirty="0" smtClean="0"/>
              <a:t>3.1</a:t>
            </a:r>
            <a:endParaRPr lang="en-US" sz="1200" b="1" dirty="0"/>
          </a:p>
        </p:txBody>
      </p:sp>
      <p:cxnSp>
        <p:nvCxnSpPr>
          <p:cNvPr id="65" name="Straight Connector 64"/>
          <p:cNvCxnSpPr/>
          <p:nvPr/>
        </p:nvCxnSpPr>
        <p:spPr>
          <a:xfrm>
            <a:off x="7270750" y="3829340"/>
            <a:ext cx="546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021136" y="2163992"/>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67" name="TextBox 66"/>
          <p:cNvSpPr txBox="1"/>
          <p:nvPr/>
        </p:nvSpPr>
        <p:spPr>
          <a:xfrm>
            <a:off x="7031036" y="2163996"/>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70" name="Title 1"/>
          <p:cNvSpPr>
            <a:spLocks noGrp="1"/>
          </p:cNvSpPr>
          <p:nvPr>
            <p:ph type="title"/>
          </p:nvPr>
        </p:nvSpPr>
        <p:spPr>
          <a:xfrm>
            <a:off x="612648" y="228600"/>
            <a:ext cx="8153400" cy="990600"/>
          </a:xfrm>
        </p:spPr>
        <p:txBody>
          <a:bodyPr>
            <a:noAutofit/>
          </a:bodyPr>
          <a:lstStyle/>
          <a:p>
            <a:pPr marL="342900" indent="-342900"/>
            <a:r>
              <a:rPr lang="en-US" sz="4000" dirty="0" smtClean="0"/>
              <a:t>4. How can I prioritize resources if my value-added results are unclear?</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3-row.png"/>
          <p:cNvPicPr>
            <a:picLocks noChangeAspect="1"/>
          </p:cNvPicPr>
          <p:nvPr/>
        </p:nvPicPr>
        <p:blipFill>
          <a:blip r:embed="rId2" cstate="print"/>
          <a:stretch>
            <a:fillRect/>
          </a:stretch>
        </p:blipFill>
        <p:spPr>
          <a:xfrm>
            <a:off x="4829175" y="1979175"/>
            <a:ext cx="3756025" cy="1899923"/>
          </a:xfrm>
          <a:prstGeom prst="rect">
            <a:avLst/>
          </a:prstGeom>
        </p:spPr>
      </p:pic>
      <p:pic>
        <p:nvPicPr>
          <p:cNvPr id="20" name="Picture 19" descr="3-row.png"/>
          <p:cNvPicPr>
            <a:picLocks noChangeAspect="1"/>
          </p:cNvPicPr>
          <p:nvPr/>
        </p:nvPicPr>
        <p:blipFill>
          <a:blip r:embed="rId2" cstate="print"/>
          <a:stretch>
            <a:fillRect/>
          </a:stretch>
        </p:blipFill>
        <p:spPr>
          <a:xfrm>
            <a:off x="1819275" y="1979175"/>
            <a:ext cx="3756025" cy="1899923"/>
          </a:xfrm>
          <a:prstGeom prst="rect">
            <a:avLst/>
          </a:prstGeom>
        </p:spPr>
      </p:pic>
      <p:sp>
        <p:nvSpPr>
          <p:cNvPr id="23" name="TextBox 22"/>
          <p:cNvSpPr txBox="1"/>
          <p:nvPr/>
        </p:nvSpPr>
        <p:spPr>
          <a:xfrm>
            <a:off x="2787650" y="1695450"/>
            <a:ext cx="28956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Past Academic Year</a:t>
            </a:r>
            <a:endParaRPr lang="en-US" sz="1200" dirty="0"/>
          </a:p>
        </p:txBody>
      </p:sp>
      <p:sp>
        <p:nvSpPr>
          <p:cNvPr id="31" name="TextBox 30"/>
          <p:cNvSpPr txBox="1"/>
          <p:nvPr/>
        </p:nvSpPr>
        <p:spPr>
          <a:xfrm>
            <a:off x="1841910" y="27722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5</a:t>
            </a:r>
            <a:endParaRPr lang="en-US" sz="1400" dirty="0">
              <a:latin typeface="Arial" pitchFamily="34" charset="0"/>
              <a:cs typeface="Arial" pitchFamily="34" charset="0"/>
            </a:endParaRPr>
          </a:p>
        </p:txBody>
      </p:sp>
      <p:sp>
        <p:nvSpPr>
          <p:cNvPr id="37" name="TextBox 36"/>
          <p:cNvSpPr txBox="1"/>
          <p:nvPr/>
        </p:nvSpPr>
        <p:spPr>
          <a:xfrm>
            <a:off x="2919294" y="2771191"/>
            <a:ext cx="243978" cy="307777"/>
          </a:xfrm>
          <a:prstGeom prst="rect">
            <a:avLst/>
          </a:prstGeom>
          <a:noFill/>
        </p:spPr>
        <p:txBody>
          <a:bodyPr wrap="none" rtlCol="0">
            <a:spAutoFit/>
          </a:bodyPr>
          <a:lstStyle/>
          <a:p>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38" name="TextBox 37"/>
          <p:cNvSpPr txBox="1"/>
          <p:nvPr/>
        </p:nvSpPr>
        <p:spPr>
          <a:xfrm>
            <a:off x="1825623" y="2392275"/>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40" name="Teardrop 39"/>
          <p:cNvSpPr/>
          <p:nvPr/>
        </p:nvSpPr>
        <p:spPr>
          <a:xfrm rot="8100000">
            <a:off x="3929754" y="31337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74561" y="3119976"/>
            <a:ext cx="383438" cy="276999"/>
          </a:xfrm>
          <a:prstGeom prst="rect">
            <a:avLst/>
          </a:prstGeom>
          <a:noFill/>
        </p:spPr>
        <p:txBody>
          <a:bodyPr wrap="none" rtlCol="0">
            <a:spAutoFit/>
          </a:bodyPr>
          <a:lstStyle/>
          <a:p>
            <a:pPr algn="ctr"/>
            <a:r>
              <a:rPr lang="en-US" sz="1200" b="1" dirty="0" smtClean="0"/>
              <a:t>2.3</a:t>
            </a:r>
            <a:endParaRPr lang="en-US" sz="1200" b="1" dirty="0"/>
          </a:p>
        </p:txBody>
      </p:sp>
      <p:cxnSp>
        <p:nvCxnSpPr>
          <p:cNvPr id="42" name="Straight Connector 41"/>
          <p:cNvCxnSpPr/>
          <p:nvPr/>
        </p:nvCxnSpPr>
        <p:spPr>
          <a:xfrm>
            <a:off x="3676650" y="3480090"/>
            <a:ext cx="742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29210" y="31405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6</a:t>
            </a:r>
            <a:endParaRPr lang="en-US" sz="1400" dirty="0">
              <a:latin typeface="Arial" pitchFamily="34" charset="0"/>
              <a:cs typeface="Arial" pitchFamily="34" charset="0"/>
            </a:endParaRPr>
          </a:p>
        </p:txBody>
      </p:sp>
      <p:sp>
        <p:nvSpPr>
          <p:cNvPr id="50" name="TextBox 49"/>
          <p:cNvSpPr txBox="1"/>
          <p:nvPr/>
        </p:nvSpPr>
        <p:spPr>
          <a:xfrm>
            <a:off x="1829210" y="34961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7</a:t>
            </a:r>
            <a:endParaRPr lang="en-US" sz="1400" dirty="0">
              <a:latin typeface="Arial" pitchFamily="34" charset="0"/>
              <a:cs typeface="Arial" pitchFamily="34" charset="0"/>
            </a:endParaRPr>
          </a:p>
        </p:txBody>
      </p:sp>
      <p:sp>
        <p:nvSpPr>
          <p:cNvPr id="51" name="TextBox 50"/>
          <p:cNvSpPr txBox="1"/>
          <p:nvPr/>
        </p:nvSpPr>
        <p:spPr>
          <a:xfrm>
            <a:off x="2855794" y="31458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35</a:t>
            </a:r>
            <a:endParaRPr lang="en-US" sz="1400" dirty="0">
              <a:latin typeface="Arial" pitchFamily="34" charset="0"/>
              <a:cs typeface="Arial" pitchFamily="34" charset="0"/>
            </a:endParaRPr>
          </a:p>
        </p:txBody>
      </p:sp>
      <p:sp>
        <p:nvSpPr>
          <p:cNvPr id="52" name="TextBox 51"/>
          <p:cNvSpPr txBox="1"/>
          <p:nvPr/>
        </p:nvSpPr>
        <p:spPr>
          <a:xfrm>
            <a:off x="2849444" y="34950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13</a:t>
            </a:r>
            <a:endParaRPr lang="en-US" sz="1400" dirty="0">
              <a:latin typeface="Arial" pitchFamily="34" charset="0"/>
              <a:cs typeface="Arial" pitchFamily="34" charset="0"/>
            </a:endParaRPr>
          </a:p>
        </p:txBody>
      </p:sp>
      <p:sp>
        <p:nvSpPr>
          <p:cNvPr id="53" name="Teardrop 52"/>
          <p:cNvSpPr/>
          <p:nvPr/>
        </p:nvSpPr>
        <p:spPr>
          <a:xfrm rot="8100000">
            <a:off x="3574154" y="34956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518961" y="3481926"/>
            <a:ext cx="383438" cy="276999"/>
          </a:xfrm>
          <a:prstGeom prst="rect">
            <a:avLst/>
          </a:prstGeom>
          <a:noFill/>
        </p:spPr>
        <p:txBody>
          <a:bodyPr wrap="none" rtlCol="0">
            <a:spAutoFit/>
          </a:bodyPr>
          <a:lstStyle/>
          <a:p>
            <a:pPr algn="ctr"/>
            <a:r>
              <a:rPr lang="en-US" sz="1200" b="1" dirty="0" smtClean="0"/>
              <a:t>1.7</a:t>
            </a:r>
            <a:endParaRPr lang="en-US" sz="1200" b="1" dirty="0"/>
          </a:p>
        </p:txBody>
      </p:sp>
      <p:cxnSp>
        <p:nvCxnSpPr>
          <p:cNvPr id="55" name="Straight Connector 54"/>
          <p:cNvCxnSpPr/>
          <p:nvPr/>
        </p:nvCxnSpPr>
        <p:spPr>
          <a:xfrm>
            <a:off x="3378200" y="3842040"/>
            <a:ext cx="135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72260" y="2803999"/>
            <a:ext cx="215224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Insufficient Data</a:t>
            </a:r>
            <a:endParaRPr lang="en-US" sz="1100" dirty="0">
              <a:latin typeface="Arial" pitchFamily="34" charset="0"/>
              <a:cs typeface="Arial" pitchFamily="34" charset="0"/>
            </a:endParaRPr>
          </a:p>
        </p:txBody>
      </p:sp>
      <p:sp>
        <p:nvSpPr>
          <p:cNvPr id="61" name="TextBox 60"/>
          <p:cNvSpPr txBox="1"/>
          <p:nvPr/>
        </p:nvSpPr>
        <p:spPr>
          <a:xfrm>
            <a:off x="361950" y="3987800"/>
            <a:ext cx="8318500" cy="2862322"/>
          </a:xfrm>
          <a:prstGeom prst="rect">
            <a:avLst/>
          </a:prstGeom>
          <a:noFill/>
        </p:spPr>
        <p:txBody>
          <a:bodyPr wrap="square" rtlCol="0">
            <a:spAutoFit/>
          </a:bodyPr>
          <a:lstStyle/>
          <a:p>
            <a:r>
              <a:rPr lang="en-US" dirty="0" smtClean="0">
                <a:latin typeface="+mn-lt"/>
              </a:rPr>
              <a:t>By considering the 3 year average, we can conclude:</a:t>
            </a:r>
          </a:p>
          <a:p>
            <a:endParaRPr lang="en-US" dirty="0" smtClean="0">
              <a:latin typeface="+mn-lt"/>
            </a:endParaRPr>
          </a:p>
          <a:p>
            <a:r>
              <a:rPr lang="en-US" dirty="0" smtClean="0">
                <a:latin typeface="+mn-lt"/>
              </a:rPr>
              <a:t>The 5</a:t>
            </a:r>
            <a:r>
              <a:rPr lang="en-US" baseline="30000" dirty="0" smtClean="0">
                <a:latin typeface="+mn-lt"/>
              </a:rPr>
              <a:t>th</a:t>
            </a:r>
            <a:r>
              <a:rPr lang="en-US" dirty="0" smtClean="0">
                <a:latin typeface="+mn-lt"/>
              </a:rPr>
              <a:t> grade team has a history of above average growth.</a:t>
            </a:r>
          </a:p>
          <a:p>
            <a:r>
              <a:rPr lang="en-US" dirty="0" smtClean="0">
                <a:latin typeface="+mn-lt"/>
              </a:rPr>
              <a:t>The 6</a:t>
            </a:r>
            <a:r>
              <a:rPr lang="en-US" baseline="30000" dirty="0" smtClean="0">
                <a:latin typeface="+mn-lt"/>
              </a:rPr>
              <a:t>th</a:t>
            </a:r>
            <a:r>
              <a:rPr lang="en-US" dirty="0" smtClean="0">
                <a:latin typeface="+mn-lt"/>
              </a:rPr>
              <a:t> grade team is consistently producing below average student growth.</a:t>
            </a:r>
          </a:p>
          <a:p>
            <a:r>
              <a:rPr lang="en-US" dirty="0" smtClean="0">
                <a:latin typeface="+mn-lt"/>
              </a:rPr>
              <a:t>The 7</a:t>
            </a:r>
            <a:r>
              <a:rPr lang="en-US" baseline="30000" dirty="0" smtClean="0">
                <a:latin typeface="+mn-lt"/>
              </a:rPr>
              <a:t>th</a:t>
            </a:r>
            <a:r>
              <a:rPr lang="en-US" dirty="0" smtClean="0">
                <a:latin typeface="+mn-lt"/>
              </a:rPr>
              <a:t> grade team seems to be on track now that we can see the historic data based on more students (43 instead of just 13).</a:t>
            </a:r>
          </a:p>
          <a:p>
            <a:endParaRPr lang="en-US" dirty="0" smtClean="0">
              <a:latin typeface="+mn-lt"/>
            </a:endParaRPr>
          </a:p>
          <a:p>
            <a:r>
              <a:rPr lang="en-US" dirty="0" smtClean="0">
                <a:latin typeface="+mn-lt"/>
              </a:rPr>
              <a:t>The 6</a:t>
            </a:r>
            <a:r>
              <a:rPr lang="en-US" baseline="30000" dirty="0" smtClean="0">
                <a:latin typeface="+mn-lt"/>
              </a:rPr>
              <a:t>th</a:t>
            </a:r>
            <a:r>
              <a:rPr lang="en-US" dirty="0" smtClean="0">
                <a:latin typeface="+mn-lt"/>
              </a:rPr>
              <a:t> grade team might benefit the most from the teaching coach. As always, consider context and other data. For example, do these teams have different class sizes, or is this just a difference in number of teachers / classrooms per grade?</a:t>
            </a:r>
          </a:p>
        </p:txBody>
      </p:sp>
      <p:cxnSp>
        <p:nvCxnSpPr>
          <p:cNvPr id="44" name="Straight Connector 43"/>
          <p:cNvCxnSpPr/>
          <p:nvPr/>
        </p:nvCxnSpPr>
        <p:spPr>
          <a:xfrm>
            <a:off x="5715000" y="2324100"/>
            <a:ext cx="0" cy="16002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89600" y="1695450"/>
            <a:ext cx="28956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3-Year Average</a:t>
            </a:r>
            <a:endParaRPr lang="en-US" sz="1200" dirty="0"/>
          </a:p>
        </p:txBody>
      </p:sp>
      <p:sp>
        <p:nvSpPr>
          <p:cNvPr id="46" name="TextBox 45"/>
          <p:cNvSpPr txBox="1"/>
          <p:nvPr/>
        </p:nvSpPr>
        <p:spPr>
          <a:xfrm>
            <a:off x="5865694" y="27775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23</a:t>
            </a:r>
            <a:endParaRPr lang="en-US" sz="1400" dirty="0">
              <a:latin typeface="Arial" pitchFamily="34" charset="0"/>
              <a:cs typeface="Arial" pitchFamily="34" charset="0"/>
            </a:endParaRPr>
          </a:p>
        </p:txBody>
      </p:sp>
      <p:sp>
        <p:nvSpPr>
          <p:cNvPr id="47" name="TextBox 46"/>
          <p:cNvSpPr txBox="1"/>
          <p:nvPr/>
        </p:nvSpPr>
        <p:spPr>
          <a:xfrm>
            <a:off x="5808544" y="315219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105</a:t>
            </a:r>
            <a:endParaRPr lang="en-US" sz="1400" dirty="0">
              <a:latin typeface="Arial" pitchFamily="34" charset="0"/>
              <a:cs typeface="Arial" pitchFamily="34" charset="0"/>
            </a:endParaRPr>
          </a:p>
        </p:txBody>
      </p:sp>
      <p:sp>
        <p:nvSpPr>
          <p:cNvPr id="48" name="TextBox 47"/>
          <p:cNvSpPr txBox="1"/>
          <p:nvPr/>
        </p:nvSpPr>
        <p:spPr>
          <a:xfrm>
            <a:off x="5859344" y="35014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43</a:t>
            </a:r>
            <a:endParaRPr lang="en-US" sz="1400" dirty="0">
              <a:latin typeface="Arial" pitchFamily="34" charset="0"/>
              <a:cs typeface="Arial" pitchFamily="34" charset="0"/>
            </a:endParaRPr>
          </a:p>
        </p:txBody>
      </p:sp>
      <p:sp>
        <p:nvSpPr>
          <p:cNvPr id="49" name="Teardrop 48"/>
          <p:cNvSpPr/>
          <p:nvPr/>
        </p:nvSpPr>
        <p:spPr>
          <a:xfrm rot="8100000">
            <a:off x="7981053" y="2759092"/>
            <a:ext cx="274008" cy="274008"/>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905947" y="2738976"/>
            <a:ext cx="397866" cy="276999"/>
          </a:xfrm>
          <a:prstGeom prst="rect">
            <a:avLst/>
          </a:prstGeom>
          <a:noFill/>
        </p:spPr>
        <p:txBody>
          <a:bodyPr wrap="none" rtlCol="0">
            <a:spAutoFit/>
          </a:bodyPr>
          <a:lstStyle/>
          <a:p>
            <a:pPr algn="ctr"/>
            <a:r>
              <a:rPr lang="en-US" sz="1200" b="1" dirty="0" smtClean="0"/>
              <a:t>4.2</a:t>
            </a:r>
            <a:endParaRPr lang="en-US" sz="1200" b="1" dirty="0"/>
          </a:p>
        </p:txBody>
      </p:sp>
      <p:cxnSp>
        <p:nvCxnSpPr>
          <p:cNvPr id="58" name="Straight Connector 57"/>
          <p:cNvCxnSpPr/>
          <p:nvPr/>
        </p:nvCxnSpPr>
        <p:spPr>
          <a:xfrm>
            <a:off x="7664450" y="3105440"/>
            <a:ext cx="876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ardrop 58"/>
          <p:cNvSpPr/>
          <p:nvPr/>
        </p:nvSpPr>
        <p:spPr>
          <a:xfrm rot="8100000">
            <a:off x="6711054" y="31210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655861" y="3107276"/>
            <a:ext cx="383438" cy="276999"/>
          </a:xfrm>
          <a:prstGeom prst="rect">
            <a:avLst/>
          </a:prstGeom>
          <a:noFill/>
        </p:spPr>
        <p:txBody>
          <a:bodyPr wrap="none" rtlCol="0">
            <a:spAutoFit/>
          </a:bodyPr>
          <a:lstStyle/>
          <a:p>
            <a:pPr algn="ctr"/>
            <a:r>
              <a:rPr lang="en-US" sz="1200" b="1" dirty="0" smtClean="0"/>
              <a:t>1.9</a:t>
            </a:r>
            <a:endParaRPr lang="en-US" sz="1200" b="1" dirty="0"/>
          </a:p>
        </p:txBody>
      </p:sp>
      <p:cxnSp>
        <p:nvCxnSpPr>
          <p:cNvPr id="62" name="Straight Connector 61"/>
          <p:cNvCxnSpPr/>
          <p:nvPr/>
        </p:nvCxnSpPr>
        <p:spPr>
          <a:xfrm>
            <a:off x="6661150" y="3467390"/>
            <a:ext cx="374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ardrop 62"/>
          <p:cNvSpPr/>
          <p:nvPr/>
        </p:nvSpPr>
        <p:spPr>
          <a:xfrm rot="8100000">
            <a:off x="7409554" y="34829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354361" y="3469226"/>
            <a:ext cx="383438" cy="276999"/>
          </a:xfrm>
          <a:prstGeom prst="rect">
            <a:avLst/>
          </a:prstGeom>
          <a:noFill/>
        </p:spPr>
        <p:txBody>
          <a:bodyPr wrap="none" rtlCol="0">
            <a:spAutoFit/>
          </a:bodyPr>
          <a:lstStyle/>
          <a:p>
            <a:pPr algn="ctr"/>
            <a:r>
              <a:rPr lang="en-US" sz="1200" b="1" dirty="0" smtClean="0"/>
              <a:t>3.1</a:t>
            </a:r>
            <a:endParaRPr lang="en-US" sz="1200" b="1" dirty="0"/>
          </a:p>
        </p:txBody>
      </p:sp>
      <p:cxnSp>
        <p:nvCxnSpPr>
          <p:cNvPr id="65" name="Straight Connector 64"/>
          <p:cNvCxnSpPr/>
          <p:nvPr/>
        </p:nvCxnSpPr>
        <p:spPr>
          <a:xfrm>
            <a:off x="7270750" y="3829340"/>
            <a:ext cx="546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1568450" y="3079750"/>
            <a:ext cx="393700" cy="393700"/>
          </a:xfrm>
          <a:prstGeom prst="rect">
            <a:avLst/>
          </a:prstGeom>
          <a:noFill/>
        </p:spPr>
      </p:pic>
      <p:pic>
        <p:nvPicPr>
          <p:cNvPr id="36"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5607050" y="3086100"/>
            <a:ext cx="393700" cy="393700"/>
          </a:xfrm>
          <a:prstGeom prst="rect">
            <a:avLst/>
          </a:prstGeom>
          <a:noFill/>
        </p:spPr>
      </p:pic>
      <p:sp>
        <p:nvSpPr>
          <p:cNvPr id="66" name="TextBox 65"/>
          <p:cNvSpPr txBox="1"/>
          <p:nvPr/>
        </p:nvSpPr>
        <p:spPr>
          <a:xfrm>
            <a:off x="4021136" y="2163992"/>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67" name="TextBox 66"/>
          <p:cNvSpPr txBox="1"/>
          <p:nvPr/>
        </p:nvSpPr>
        <p:spPr>
          <a:xfrm>
            <a:off x="7031036" y="2163996"/>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70" name="Title 1"/>
          <p:cNvSpPr>
            <a:spLocks noGrp="1"/>
          </p:cNvSpPr>
          <p:nvPr>
            <p:ph type="title"/>
          </p:nvPr>
        </p:nvSpPr>
        <p:spPr>
          <a:xfrm>
            <a:off x="612648" y="228600"/>
            <a:ext cx="8153400" cy="990600"/>
          </a:xfrm>
        </p:spPr>
        <p:txBody>
          <a:bodyPr>
            <a:noAutofit/>
          </a:bodyPr>
          <a:lstStyle/>
          <a:p>
            <a:pPr marL="342900" indent="-342900"/>
            <a:r>
              <a:rPr lang="en-US" sz="4000" dirty="0" smtClean="0"/>
              <a:t>4. How can I prioritize resources if my value-added results are unclear?</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iVBORw0KGgoAAAANSUhEUgAABAAAAAMACAMAAACNZOU/AAAAAXNSR0IArs4c6QAAAARnQU1BAACxjwv8YQUAAAAgY0hSTQAAeiYAAICEAAD6AAAAgOgAAHUwAADqYAAAOpgAABdwnLpRPAAAAwBQTFRFnr7Jn7/KoL/KocDKosDLo8HMpMLMpcLNp8TOqMTOqcXPqsbPqsbQrMfQrMfRrcjRrsjSsMrTscvUsszUs8zVtMzVtc3Wtc7Wt8/XuM/XudDYutHZvNLZvNLavtPbv9TbwNTcwtbdxNfexNjexdjfx9ngx9rgyNrgydvhytzhy9zizNzizN3jzd7jzt7k0N/k0N/l0ODl0uDm1OLn1ePo1+To1+Tp2OXp2eXq2ebq2+fr3Ofr3Ojr3ejs3unt3+rt4Ort4Oru4uvv4uzv5O3w5u7x5+/y6O/y6PDy6vDz6/L07PL07fP17vT17/T28PX28PX38fb38vb49Pf59Pj59vn69/r6+Pr7+fv8+vz8+/z9/P39/f3+/f7+////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y/UKQAAABh0RVh0U29mdHdhcmUAUGFpbnQuTkVUIHYzLjM2qefiJQAAE5dJREFUeF7t2QVyWFcQRNGJmZmZmZltyczMdva/jKwjdc/TCvr0qOuXNOMRIECAAAECBAgQIECAAAECBAgQIECAAAECBAgQIECAAAECBAgQIECAAAECBAgQIECAAAECBAgQIPD/EPjHI0AgKzDZ5IITIPCPAXAEBMICs8QjQCArYACy1QtOYMkSA+AKCIQFDEC4fNEJGAA3QCAsYADC5YtOYJZ6BAhkBQxAtnrBCSxdagBcAYGwgAEIly86AQPgBgiEBQxAuHzRCcwyjwCBrIAByFYvOIFlywyAKyAQFjAA4fJFJ2AA3ACBsIABCJcvOgED4AYIhAUMQLh80QkYADdAICxgAMLli07AALgBAmEBAxAuX3QCBsANEAgLGIBw+aITMABugEBYYJZ7BAhkBQxAtnrBCSxfbgBcAYGwwKzwCBDIChiAbPWCE1ixwgC4AgJhAQMQLl90AgbADRAICxiAcPmiEzAAboBAWMAAhMsXnYABcAMEwgKz0iNAICtgALLVC05g5UoD4AoIhAUMQLh80QkYADdAICxgAMLli07AALgBAmEBAxAuX3QCBsANEAgLGIBw+aITMABugEBYwACEyxedgAFwAwTCAgYgXL7oBAyAGyAQFphVHgECWQEDkK1ecAKrVhkAV0AgLGAAwuWLTsAAuAECYQEDEC5fdAIGwA0QCAsYgHD5ohMwAG6AQFhgVnsECGQFDEC2esEJrF5tAFwBgbCAAQiXLzoBA+AGCIQFDEC4fNEJzBqPAIGsgAHIVi84gTVrDIArIBAWMADh8kUnYADcAIGwgAEIly86AQPgBgiEBQxAuHzRCRgAN0AgLDBrPQIEsgIGIFu94ATWrjUAroBAWMAAhMsXnYABcAMEwgIGIFy+6ARmnUeAQFbAAGSrF5zAunUGwBUQCAsYgHD5ohMwAG6AQFjAAITLF52AAXADBMICBiBcvugEDIAbIBAWmPUeAQJZAQOQrV5wAuvXGwBXQCAsMBs8AgSyAgYgW73gBDZsMACugEBYwACEyxedgAFwAwTCAgYgXL7oBGajR4BAVsAAZKsXnMDGjQbAFRAICxiAcPmiEzAAboBAWMAAhMsXnYABcAMEwgIGIFy+6AQMgBsgEBaYTR4BAlkBA5CtXnACmzYZAFdAICxgAMLli07AALgBAmEBAxAuX3QCBsANEAgLGIBw+aITMABugEBYwACEyxedgAFwAwTCAgYgXL7oBAyAGyAQFjAA4fJFJ2AA3ACBsMBs9ggQyAoYgGz1ghPYvNkAuAICYQEDEC5fdAIGwA0QCAsYgHD5ohMwAG6AQFjAAITLF52AAXADBMICBiBcvugEDIAbIBAWMADh8kUnMFs8AgSyAgYgW73gBLZsMQCugEBYwACEyxedgAFwAwTCAgYgXL7oBAyAGyAQFjAA4fJFJ2AA3ACBsMBs9QgQyAoYgGz1ghPYutUAuAICYQEDEC5fdAIGwA0QCAsYgHD5ohOYbR4BAlkBA5CtXnAC27YZAFdAICww2z0CBLICBiBbveAEtm83AK6AQFjAAITLF52AAXADBMICBiBcvugEDIAbIBAWMADh8kUnYADcAIGwgAEIly86AQPgBgiEBQxAuHzRCcwOjwCBrIAByFYvOIEdOwyAKyAQFpidHgECWQEDkK1ecAI7dxoAV0AgLGAAwuWLTsAAuAECYQEDEC5fdAIGwA0QCAsYgHD5ohMwAG6AQFjAAITLF52AAXADBMICs9sjQCAr4AsgvP6iE/AFkN1+wQns3j27PAIEsgIGIFu94AR27TIAroBAWMAAhMsXnYABcAMEwgL+C+BPwQTCAgYgXL7oBAyAGyAQFjAA4fJFJ2AA3ACBsIABCJcvOoHZ4xEgkBUwANnqBSewZ48BcAUEwgIGIFy+6AQMgBsgEBYwAOHyRSdgANwAgbCAAQiXLzoBA+AGCIQFDEC4fNEJGAA3QCAsYADC5YtOwAC4AQJhAQMQLl90AgbADRAIC8xejwCBrIAByFYvOIG9ew2AKyAQFjAA4fJFJ2AA3ACBsIABCJcvOgED4AYIhAUMQLh80QkYADdAICww+zwCBLICBiBbveAE9u0zAK6AQFjAAITLF52AAXADBMICBiBcvugEZr9HgEBWwABkqxecwP79BsAVEAgLGIBw+aITMABugEBYwACEyxedgAFwAwTCAgYgXL7oBAyAGyAQFjAA4fJFJ2AA3ACBsIABCJcvOoE54BEgkBUwANnqBSdw4IABcAUEwgIGIFy+6AQMgBsgEBYwAOHyRScwBz0CBLICBiBbveAEDh40AK6AQFjAAITLF52AAXADBMICBiBcvugEDIAbIBAWMADh8kUnYADcAIGwwBzyCBDIChiAbPWCEzh0yAC4AgJhAQMQLl90AgbADRAICxiAcPmiEzAAboBAWMAAhMsXnYABcAMEwgIGIFy+6AQMgBsgEBYwAOHyRSdgANwAgbCAAQiXLzoBA+AGCIQF5rBHgEBWwABkqxecwOHDBsAVEAgLGIBw+aITMABugEBYwACEyxedgAFwAwTCAgYgXL7oBAyAGyAQFjAA4fJFJ2AA3ACBsIABCJcvOgED4AYIhAUMQLh80QkYADdAICwwRzwCBLICBiBbveAEjhwxAK6AQFjAAITLF52AAXADBMICBiBcvugE5qhHgEBWwABkqxecwNGjBsAVEAgLGIBw+aITMABugEBYwACEyxedwBzzCBDIChiAbPWCEzh2zAC4AgJhAQMQLl90AgbADRAICxiAcPmiEzAAboBAWMAAhMsXnYABcAMEwgIGIFy+6AQMgBsgEBYwAOHyRSdgANwAgbDAHPcIEMgK+AIIr7/oBHwBZLdfcALHjxsAV0AgLGAAwuWLTmBOeAQIZAUMQLZ6wQmcOGEAXAGBsMCc9AgQyAoYgGz1ghM4edIAuAICYQEDEC5fdAIGwA0QCAsYgHD5ohMwAG6AQFjAAITLF52AAXADBMICc8ojQCArYACy1QtO4NQpA+AKCIQFDEC4fNEJGAA3QCAsYADC5YtOwAC4AQJhAQMQLl90AgbADRAICxiAcPmiEzAAboBAWMAAhMsXncCc9ggQyAoYgGz1ghM4fdoAuAICYYE54xEgkBUwANnqBSdw5owBcAUEwgIGIFy+6AQMgBsgEBYwAOHyRScwZz0CBLICBiBbveAEzp41AK6AQFjAAITLF52AAXADBMICBiBcvugE5pxHgEBWwABkqxecwLlzBsAVEAgLGIBw+aITMABugEBYwACEyxedgAFwAwTCAgYgXL7oBAyAGyAQFpjzHgECWQEDkK1ecALnzxsAV0AgLGAAwuWLTsAAuAECYQEDEC5fdAIGwA0QCAvMBY8AgayAAchWLziBCxcMgCsgEBYwAOHyRSdgANwAgbCAAQiXLzoBA+AGCIQFDEC4fNEJGAA3QCAsYADC5YtOwAC4AQJhAQMQLl90AnPRI0AgK2AAstULTuDiRQPgCgiEBeaSR4BAVsAAZKsXnMClSwbAFRAIC8xljwCBrIAByFYvOIHLlw2AKyAQFjAA4fJFJ2AA3ACBsIABCJcvOgED4AYIhAUMQLh80QkYADdAICwwVzwCBLICBiBbveAErlwxAK6AQFjAAITLF52AAXADBMICBiBcvugEDIAbIBAWMADh8kUnYADcAIGwgAEIly86AQPgBgiEBQxAuHzRCRgAN0AgLGAAwuWLTsAAuAECYYG56hEgkBUwANnqBSdw9aoBcAUEwgIGIFy+6AQMgBsgEBYwAOHyRSdgANwAgbCAAQiXLzoBA+AGCIQFDEC4fNEJGAA3QCAsYADC5YtOwAC4AQJhAQMQLl90AgbADRAIC8w1jwCBrIAByFYvOIFr1wyAKyAQFjAA4fJFJ2AA3ACBsIABCJcvOgED4AYIhAUMQLh80QkYADdAICww1z0CBLICBiBbveAErl83AK6AQFjAAITLF52AAXADBMICBiBcvugE5oZHgEBWwABkqxecwI0bBsAVEAgLzE2PAIGsgAHIVi84gZs3DYArIBAWMADh8kUnYADcAIGwgAEIly86AQPgBgiEBQxAuHzRCRgAN0AgLDC3PAIEsgIGIFu94ARu3TIAroBAWGBuewQIZAUMQLZ6wQncvm0AXAGBsIABCJcvOgED4AYIhAUMQLh80QkYADdAICxgAMLli07AALgBAmEBAxAuX3QCBsANEAgLGIBw+aITmDseAQJZAQOQrV5wAnfuGABXQCAsYADC5YtOwAC4AQJhAQMQLl90AnPXI0AgK2AAstULTuDuXQPgCgiEBQxAuHzRCRgAN0AgLGAAwuWLTmDueQQIZAUMQLZ6wQncu2cAXAGBsMDc9wgQyAoYgGz1ghO4f98AuAICYQEDEC5fdAIGwA0QCAsYgHD5ohMwAG6AQFjAAITLF52AAXADBMICBiBcvugEDIAbIBAWMADh8kUnMA88AgSyAgYgW73gBB48MACugEBYwACEyxedgAFwAwTCAgYgXL7oBAyAGyAQFjAA4fJFJ2AA3ACBsMA89AgQyAoYgGz1ghN4+NAAuAICYYF55BEgkBUwANnqBSfw6JEBcAUEwgKz4BEgkBUwANnqBSewsGAAXAGBsIABCJcvOgED4AYIhAUMQLh80QkYADdAICxgAMLli07AALgBAmEBAxAuX3QCBsANEAgLGIBw+aITMABugEBYYBYW/RAgUBUYv/8ECHQFZtEjQCArYACy1QtOYHHRALgCAmGBeewRIJAVMADZ6gUn8PixAXAFBMICBiBcvugEDIAbIBAWMADh8kUnYADcAIGwgAEIly86AQPgBgiEBQxAuHzRCRgAN0AgLGAAwuWLTmCeeAQIZAUMQLZ6wQk8eWIAXAGBsIABCJcvOgED4AYIhAUMQLh80QkYADdAICxgAMLli07AALgBAmEBAxAuX3QCBsANEAgLGIBw+aITmKceAQJZAQOQrV5wAk+fGgBXQCAsYADC5YtOwAC4AQJhAQMQLl90AgbADRAICxiAcPmiEzAAboBAWMAAhMsXnYABcAMEwgIGIFy+6AQMgBsgEBYwAOHyRSdgANwAgbCAAQiXLzqBeeYRIJAVMADZ6gUn8OyZAXAFBMIC89wjQCArYACy1QtO4PlzA+AKCIQFDEC4fNEJGAA3QCAsYADC5YtOYF54BAhkBQxAtnrBCbx4YQBcAYGwgAEIly86AQPgBgiEBQxAuHzRCcxLjwCBrIAByFYvOIGXLw2AKyAQFjAA4fJFJ2AA3ACBsIABCJcvOgED4AYIhAUMQLh80QkYADdAICxgAMLli07AALgBAmEBAxAuX3QCBsANEAgLGIBw+aITMABugEBYYF55BAhkBQxAtnrBCbx6ZQBcAYGwgAEIly86AQPgBgiEBQxAuHzRCcxrjwCBrIAByFYvOIHXrw2AKyAQFjAA4fJFJ2AA3ACBsIABCJcvOoF54xEgkBUwANnqBSfw5o0BcAUEwgIGIFy+6AQMgBsgEBYwAOHyRSdgANwAgbCAAQiXLzoBA+AGCIQFDEC4fNEJGAA3QCAsYADC5YtOYN56BAhkBQxAtnrBCbx9awBcAYGwwLzzCBDIChiAbPWCE3j3zgC4AgJhAQMQLl90AgbADRAICxiAcPmiEzAAboBAWMAAhMsXnYABcAMEwgLz3iNAICtgALLVC07g/XsD4AoIhAUMQLh80QkYADdAICxgAMLli05gPngECGQFDEC2esEJfPhgAFwBgbCAAQiXLzoBA+AGCIQFDEC4fNEJzEePAIGsgAHIVi84gY8fDYArIBAWMADh8kUnYADcAIGwgAEIly86gfnkESCQFTAA2eoFJ/DpkwFwBQTCAgYgXL7oBAyAGyAQFjAA4fJFJ2AA3ACBsIABCJcvOgED4AYIhAUMQLh80QkYADdAICxgAMLli07AALgBAmEBAxAuX3QCBsANEAgLzGePAIGsgAHIVi84gc+fDYArIBAWmC8eAQJZAQOQrV5wAl++GABXQCAsYADC5YtOwAC4AQJhAQMQLl90AgbADRAICxiAcPmiEzAAboBAWMAAhMsXnYABcAMEwgIGIFy+6ATmq0eAQFbAAGSrF5zA168GwBUQCAsYgHD5ohMwAG6AQFjAAITLF52AAXADBMICBiBcvugEDIAbIBAWMADh8kUnYADcAIGwgAEIly86gfnmESCQFTAA2eoFJ/DtmwFwBQTCAvPdI0AgK2AAstULTuD7dwPgCgiEBQxAuHzRCRgAN0AgLGAAwuWLTsAAuAECYQEDEC5fdAIGwA0QCAsYgHD5ohMwAG6AQFjAAITLF53A/PAIEMgKGIBs9YIT+PHDALgCAmEBAxAuX3QCBsANEAgLGIBw+aITMABugEBYwACEyxedgAFwAwTCAvPTI0AgK2AAstULTuDnTwPgCgiEBQxAuHzRCRgAN0AgLGAAwuWLTmB+eQQIZAUMQLZ6wQn8+mUAXAGBsIABCJcvOgED4AYIhAUMQLh80QnMb48AgayAAchWLziB378NgCsgEBYwAOHyRSdgANwAgbCAAQiXLzoBA+AGCIQFDEC4fNEJGAA3QCAsMH88AgSyAgYgW73gBP78MQCugEBYYP56BAhkBQxAtnrBCfz9awBcAYGwgAEIly86AQPgBgiEBQxAuHzRCRgAN0AgLGAAwuWLTsAAuAECYQEDEC5fdALzr0eAQFbgPwaneDum4zWeAAAAAElFTkSuQmCC"/>
  <p:tag name="MMPROD_10328PHOTO" val="iVBORw0KGgoAAAANSUhEUgAAAJQAAAA0CAYAAABsIBE6AAAABGdBTUEAALGPC/xhBQAAAAlwSFlzAAAuGwAALhsBhxMGTQAAABl0RVh0U29mdHdhcmUAUGFpbnQuTkVUIHYzLjUuNtCDrVoAABEYSURBVHhe7Zx3VBfHFsf9I++ftJcXjcZEU+w11lheVIqoYEksKIKKiKJoLCiCChYQVBAVC6KiiBUbFmyIFcUeey+xV+y9633znR+77P7azg+XxPPym3P2HIWZO7N3Pnvnzp075CN7sWtARw3k01GWXZRdA2QHyg6BrhoQBurlixe6diwi7NWrl/Tu3VuRqvY6H4gGhIC6cuk89fRrTTsyN/5lw3769AmFh/aipOnj7VD9ZVp//440gbrMYOru24K8WjpQe/f6tGNb3kP1jMEUFtKTvFo5kGcLB0pKiGVQvXv/t7VLyHMNWAWKw9SpBXXp4Egr1jaiwAAnDtX2bRvybGDPnj2lYYN+pw5tHGjRsoYUE1OfQzXTDlWe6VxPwRaBAkz+nZpTF29HStvUiPYcdaPMfa7Un0PlTNu36g8VLJME0+LlDXmfu4+45UA1zW6p9Jz8vJBlFqjLF89RN59smDYbYJIeDlVfJ2rXClCt121MT588pmEDe3DLtGSFASblI1mqxKnj6O1bu6Oum+J1FmQC1KVsmPxgmYxgUkIVlA1VZsb7QyXB5G0BJqnfMWMMy1/i1LF2qHQGQS9x+Zize0ESBsvkb8EyGVsMWCpAheVv25b0XI8HMA1llsnbw7xlUvaL5U+CagaDyl4+PA2oLNTNG1epV9c2BOu0bot6qTMGCv/fvl8J1TqTtzOOXb15/VpVh8M0oLsQTNyfOuxGIyINVmrB3IQPT5v/4BExw/Qcr2+y5N28cc0AVUcxqDIBVT/JUuVAtW/Pdlq1fIFKxVHDg+j582f8Z4BpiARTqqnPZAwwrFNkhAGmhfMS7GGEDxRes0551s0cqNKELJUbhwqO+rYt6yhjUxr7txMtWzxb9dr+LAQRMSSAIJ/DxHymFFGYhhtgWjR/uh2mDxQmsxZKGismvXc3D0PYwIJzrrQi2/e7UXA/Zw6SF3sw+cZA9ejciv8cfhd8ppSVApaJLXMR2TAtTp4hDNPm9DSaHDva5Jk2aRy9evXK6pRsz9hktm3WzRtW271ju8+ESbG87fEjh3I17ffu3KEDf+yhP3bvoA1pq2n1ihRaODeJkqZNNhlTyoJ5tGdnJj24fz9XfRk3up2VRauXp1DsqOE0PCSIIkKDCPrasXUz4eRCpFgNbBqgamsbVIHONDDImUfW161OUY0BQPXu4cTliVimXSqYEoVhQqeYkJrli1GxAh/LT8lCn/GJ0Qo7nDx2hJo41FS1De7VjR4/emRVpwf37ZXbBHTrJKJ/kzrLFyVTtVJFVX3jHWqU/YH69/Sj8dGRNHXiWBo5bBB19mxJlYp9TaUL/5s8mjWgJfPn0MuXL23uF+OGrPJFC1D7Fo1p1LAQGseg6uvvS7WydfjTj4UIOjh94phV+ZpHL1k3r1Mff3Godhxwoy27XJmlcqCN6akmQEVHs0g7s2bmnHzlz4xhIrL96GV7xmYq/tUn8uQ41/hJWNlHDu6X20LBIkc/I4YMlPuqXLwwIeqfm7ImdakKKIdq5eje3TtmRT169JDixkVT2W//w9u41KrEPqadQt3iw4pn1rTU159Tmyb16ezpkybtXjx/TrMS4qlckfxcPur26epD169dMduHJlBodYtBJVmqtdlRc2tAbN1rHqiA7l7csRaCKRw+kyMtTrbNMinfEhC0/bWhPDllvvnC4sQYawfKrlLiG2r4S1V6rbFEoi3qA1ilRczYmLtwyo3r16hEwU9lWVFhoZqApK9ZSbDA6L9skS8J/9cqoyOG8vodWjWVN0uW2mBplaBCm3pVypr9yISA4lBl3RCGChYKS96WDatV4xvUrwuFDXW2ChR2c8M5TCwutWCmkGWwprjF82erJnnpwnlaeua/f/jgPgHARfNmCdWHzwRr+N+KJeT+sETkpjx6+ID3LcE5MWakkJiBAT3kNpWKFaZrVy5bbLd8cTKv+3OZ7+nO7VtC8ufNTJDl9/DxzL2FkloCKr78scNia5YqPcOVA7F39zabgMIyNzzMAFPKwiShl9SqhKWiTPZyAAXCVxAp69kXXvGHgsxveihSnWLY1+5apzpNZsuPBAJ8ISwZtpbcAnVg727VxwMLZK7cZBYQwGGcc2ZMER7emzdvZN/S0ocpbKGUUAV096TOVqDKDVBKmJYuErMKopro1sFDVjSWg3t372o2hXXx9/bQrIcKWO7q1/yJxo4Mp1PMaVX6bTu2bhGSoayUW6AAr3LJbdGwntm+B/bpzutV+P4r4Q9GErQkeQ73oyxZNZuBgmCEA2BFoqLM+0PWgBo2xPySh9AE4lI4+nn82PpuytYZSk1ZqFJ0SvJcqyIQVsBSoFVPEoJdYXHm85w4epj/qF7VcnJ/oYG9bB0u5RYogK0EyrF6BZO+b9/KonJFDQ52N8EPRinkyePHtJSFKywVm4HCuR1iTQCqX28n6uXvRD38ch5/X0fy8XTkvz96aJ+q35FhgRwaqX7fXk48HQYPzgXRFu2QXIdUFr0KAC3/XQFZ2b5tW1gVDQcUy+SdW2K+xfjoEdSgdmXZ3wsfFCj3he2+iFOvh4V69PChCqhWrk4m7zlnxlS5zvTJ4/VSsSzHJqCuXrlIsdFDKGbEIPmJi42kaXHR8jNjyhh+zobn9i11IHDDulRV3XEKWdERwTQk2F9+IEcrXmSLNnr7eecse99i2TO/DYfMyMHBfHcoUrCTbFSnGo1jy51UsMwpLcXuHWpfUktubi1U2qoVqn7NOfN+7dzlOpvXp2kNxebf2wSUzdI/oAbrVquVPT9pusXRIe6TNC1OaPTcZ2LL3ZFD++X68GWqliwiTxwsli0lN0C9ePGcmjjWkvusU7m0SQQdTnXNcj/KdY4dPmjLsITq/mOAevb0KVXO3tnAerRr4WZWQSeOGvyhyxfPCylwwugRBF/lLZssZenTtaM8cbVZKMEWa2srUHCQsXuVrCL6O8H8OuMCqyzFqlD31HHrUW8hBRhV+scAhfcO6tlVVnpJtlO5nXXTRGcApKlTbeH4F+pGhZsGHlNTFqmWH9HoNQZkDNSosBBV+OHpkyd05dJFWr92FcHpr/hDId5X6cJfUL/uvszVyDLLwumTx1Vj+tuBQnamr5cb9fBtyeNR/GEhhMEK3ydyaF/uX00YE0avjfKfcLir9L/w7/CQXirfaVBgFy5XrziUUrNbNqxTKRSBOmWBP9TUqRY/LxMp5/88w0MEOKYxZw3KMl9Nsho4exMtxkDhWAU7swrffcUfbBiUoYn2LRtT4pSJdPXKJatdnDx+VPX+hw+oN02i47NWz2YLtXJZMouCO5K7e0P6uWsg1ejaj+r4dpcfJx9fasrML1JZjM+yECn3be8o7+ywuwsZ6ExDQw0PcrCwy4sZMZDevFEn4+nxsvBtEA6QJtmruXrZu3zpAp+oo4K+BbIK6lUta7LcSWPFsir1Bb/s7Vv1smjpnYyBwkHtg/v36P69u/xRbjAgP3l2opB6jIESOZ4REqyoZDNQaAvrg4kv1SeK8o3MMHlK9B3Df48kOmWxdvSCyHt7dwfq5deGnZjn3S3lwf175yx7hT5nR0o5yx4OQetWKWPTcjdsQF8eFjD3JMSNV1mEQ/v/EJofLR9qV+ZWlVx3N2chuRfOnVW1mzRmlFA7WyrZDBQueuJunkuHDvSviHSbgOrXsz0/p7N0ODwpziX7YiduC9ueXSDy4jszMywue16/ufI8IJFy9fIlbs0Q36pc/BuzD5YnZfhgzIgwEdGagU04+K51q8uySxT8jM6cPKEpm4OqOIbyafOrZhtbK9gEFO7iITnOxdvbIkywWJYsFPKhkL5iLdsgbrIBqry62Im/l6A8wPX8rRHXGXZKpdmBLIATKQgKQs6aFUtpbeoyiw92gBJULrUqC+32tCwUxrfE6NAbyXAipX7NSvJ4kP+EpVTPIgwUYGrHYKqvAROAKtZvHIcCJ/bKIgIUYJOhYhc7bdluiyomIjRYVirOpW7euE4pC+byxDatbE70AevZspEDy2gM1uwSh8ZKKyWSySkCFDY8jtXLy7KRaiNykD04MGfJx7hmTxc/HNZ8WVZBCCjs7mCZ6nt3tGqZJH+qSNAUDtSN6+okLFGgJKiQApM4Tf+LnfuNTuXnJk5lB8FtKbBHFxGdsRjVBZ6vJBIKUGZxYgJjo4Zr9iECFIQYJ+IhG1WrIGqvBPyXSqU0M1HNycRHhdQg4w9eE6htGekyTB9Z8JmUjvmnw5ZT0aB4s0B5ezSgCRNdKH2rq2aSHYcq3oXnVeG2sJ5/1gcRY+VS9JtLHar4fUGhpDQoN358DE/JhRytgjq1KxSXJ9Gt7s+a/qEoUJjUju7NZNnYULzSSAEGAM0b1FVBhY2KrSUxfiJ18mhu8i5WgcJBsGSZPopYb9YBV8L0ZWgytWztSo29WpsFCs58QE925ao1g2RWAyGoJjOoPDlUY3WFSspWlL5WONBPBLIckLONUIF/x7bCcxDS93d5AhGF13KgRYHCAGAtkVcuvUfyrBma49q3Z6cqYo7NxXyBdpJgJB0iXx+ZpcbFIlC4DmUrTK0YTH4dmnGYzC15AAo/Rx1ueUShmmJw1HFbWC9LdYxlWCpNf9f2rTUnAhVmJUzm7QK6+QjVR6VN6WtVfUUOHmC1LXw6ZQpwTOQwq/XXsJsxUqATZ3UiH0Z8bIxqTOgP/p41C4cIPQ7OkQps6cDbLFCACSkqzt4+JGaZ5hNgwgVR3JRZtWIhb3/29HFZEa9fv+KAIsMA8alR4f0NUCWJWap4CSqdshCwXDSoXUVWqkiqb8bG9fxmCICqw3wPKFik4AaOEt4KbHm1FtVew3aNyvoIZ2gVRPelNjiqESmxURGqiDvaO1YrTwlxsTy4e/fObR6n279nFz89wNKNTM9tmy3/5R0ToLZuNlzSdO7IYIrUXubyhxpgwh0+wCQVXPb880xObOTRoweElBTpOAbBy1HhQRyqGaJQTTX4VNPjY3TZ/U0YPZJPAq4h3dK4cwcrobQaaIct+NlTpjdFlJOJbATpKpISEmQDnDt7xmTekeutzFSQ2nTxasV2oJavSME3GhockP0+X/C7fSIF1tO5RkUVwFKfeF/pnWEBvZm/dvH8OatiVUBlMgccRyYIDQjD5A6Y2qpgknpUBifxb+NgJaDC9XQOyUwxSwVHHcvfdAbn+xZcXrx04RxduXxRUxSWIdQ1fp49M1ytt1Rw/GSuHX5m7vIkrIKl+lrBXvweV6pKshMAbDogS6QA1LSVy6n/7378lg+ARnpwtdJF6df6v/DwyEEGqFb/6EsF1KkTh8m3XWN+FvdxWKpVJzx/6LxsywSYrouM22wd/EGNKJZcJwLVzoNuNHgQLpE60dqVS3Ld5/97QyxJsIAeTRvkKiSAP2qCD8E4JUdEbzJQbHvLcT514gjLKLAOVf4QCSYPtsbmHiZpgIAKGZvWoAJMoRwmduNmlR0mrcl9wvzUuLFRtGzRfK2quv7erFN++uRRA1Qs99rYUnGY3BvxZQ7XqvQqWP4sQbXzEIOJZSUApjSj6+169W+Xo48GLIYNAFVntvw1Y1B9EraCL38FsmHq4++pK0zSq2Atj44YwC1VQqLBp4JlQooLYFq3Zqk+b22XkmcasBrY5FC1b8Kgak7f9Z/McqAaEe7k6WmZjN+MQxVpgGrKNBcZpvQ1y/JMCXbB+mlA8+jl9KljHCrsrPIaJtlSsWj0aJZkhz4RwrDDpN+E57UkTaAwgDMMqpD+fixX2TQHO68GiCOOsaNC7TDllYLzSK4QUOg7L9JItN7p7+hTa0z231vXgDBQdkXaNSCiATtQIlqy1xHWgB0oYVXZK4powA6UiJbsdYQ18D+eDf7tU4DOfgAAAABJRU5ErkJggg=="/>
  <p:tag name="MMPROD_10328LOGO" val="iVBORw0KGgoAAAANSUhEUgAAAJQAAAA0CAYAAABsIBE6AAAABGdBTUEAALGPC/xhBQAAAAlwSFlzAAAuGwAALhsBhxMGTQAAABl0RVh0U29mdHdhcmUAUGFpbnQuTkVUIHYzLjUuNtCDrVoAABEYSURBVHhe7Zx3VBfHFsf9I++ftJcXjcZEU+w11lheVIqoYEksKIKKiKJoLCiCChYQVBAVC6KiiBUbFmyIFcUeey+xV+y9633znR+77P7azg+XxPPym3P2HIWZO7N3Pnvnzp075CN7sWtARw3k01GWXZRdA2QHyg6BrhoQBurlixe6diwi7NWrl/Tu3VuRqvY6H4gGhIC6cuk89fRrTTsyN/5lw3769AmFh/aipOnj7VD9ZVp//440gbrMYOru24K8WjpQe/f6tGNb3kP1jMEUFtKTvFo5kGcLB0pKiGVQvXv/t7VLyHMNWAWKw9SpBXXp4Egr1jaiwAAnDtX2bRvybGDPnj2lYYN+pw5tHGjRsoYUE1OfQzXTDlWe6VxPwRaBAkz+nZpTF29HStvUiPYcdaPMfa7Un0PlTNu36g8VLJME0+LlDXmfu4+45UA1zW6p9Jz8vJBlFqjLF89RN59smDYbYJIeDlVfJ2rXClCt121MT588pmEDe3DLtGSFASblI1mqxKnj6O1bu6Oum+J1FmQC1KVsmPxgmYxgUkIVlA1VZsb7QyXB5G0BJqnfMWMMy1/i1LF2qHQGQS9x+Zize0ESBsvkb8EyGVsMWCpAheVv25b0XI8HMA1llsnbw7xlUvaL5U+CagaDyl4+PA2oLNTNG1epV9c2BOu0bot6qTMGCv/fvl8J1TqTtzOOXb15/VpVh8M0oLsQTNyfOuxGIyINVmrB3IQPT5v/4BExw/Qcr2+y5N28cc0AVUcxqDIBVT/JUuVAtW/Pdlq1fIFKxVHDg+j582f8Z4BpiARTqqnPZAwwrFNkhAGmhfMS7GGEDxRes0551s0cqNKELJUbhwqO+rYt6yhjUxr7txMtWzxb9dr+LAQRMSSAIJ/DxHymFFGYhhtgWjR/uh2mDxQmsxZKGismvXc3D0PYwIJzrrQi2/e7UXA/Zw6SF3sw+cZA9ejciv8cfhd8ppSVApaJLXMR2TAtTp4hDNPm9DSaHDva5Jk2aRy9evXK6pRsz9hktm3WzRtW271ju8+ESbG87fEjh3I17ffu3KEDf+yhP3bvoA1pq2n1ihRaODeJkqZNNhlTyoJ5tGdnJj24fz9XfRk3up2VRauXp1DsqOE0PCSIIkKDCPrasXUz4eRCpFgNbBqgamsbVIHONDDImUfW161OUY0BQPXu4cTliVimXSqYEoVhQqeYkJrli1GxAh/LT8lCn/GJ0Qo7nDx2hJo41FS1De7VjR4/emRVpwf37ZXbBHTrJKJ/kzrLFyVTtVJFVX3jHWqU/YH69/Sj8dGRNHXiWBo5bBB19mxJlYp9TaUL/5s8mjWgJfPn0MuXL23uF+OGrPJFC1D7Fo1p1LAQGseg6uvvS7WydfjTj4UIOjh94phV+ZpHL1k3r1Mff3Godhxwoy27XJmlcqCN6akmQEVHs0g7s2bmnHzlz4xhIrL96GV7xmYq/tUn8uQ41/hJWNlHDu6X20LBIkc/I4YMlPuqXLwwIeqfm7ImdakKKIdq5eje3TtmRT169JDixkVT2W//w9u41KrEPqadQt3iw4pn1rTU159Tmyb16ezpkybtXjx/TrMS4qlckfxcPur26epD169dMduHJlBodYtBJVmqtdlRc2tAbN1rHqiA7l7csRaCKRw+kyMtTrbNMinfEhC0/bWhPDllvvnC4sQYawfKrlLiG2r4S1V6rbFEoi3qA1ilRczYmLtwyo3r16hEwU9lWVFhoZqApK9ZSbDA6L9skS8J/9cqoyOG8vodWjWVN0uW2mBplaBCm3pVypr9yISA4lBl3RCGChYKS96WDatV4xvUrwuFDXW2ChR2c8M5TCwutWCmkGWwprjF82erJnnpwnlaeua/f/jgPgHARfNmCdWHzwRr+N+KJeT+sETkpjx6+ID3LcE5MWakkJiBAT3kNpWKFaZrVy5bbLd8cTKv+3OZ7+nO7VtC8ufNTJDl9/DxzL2FkloCKr78scNia5YqPcOVA7F39zabgMIyNzzMAFPKwiShl9SqhKWiTPZyAAXCVxAp69kXXvGHgsxveihSnWLY1+5apzpNZsuPBAJ8ISwZtpbcAnVg727VxwMLZK7cZBYQwGGcc2ZMER7emzdvZN/S0ocpbKGUUAV096TOVqDKDVBKmJYuErMKopro1sFDVjSWg3t372o2hXXx9/bQrIcKWO7q1/yJxo4Mp1PMaVX6bTu2bhGSoayUW6AAr3LJbdGwntm+B/bpzutV+P4r4Q9GErQkeQ73oyxZNZuBgmCEA2BFoqLM+0PWgBo2xPySh9AE4lI4+nn82PpuytYZSk1ZqFJ0SvJcqyIQVsBSoFVPEoJdYXHm85w4epj/qF7VcnJ/oYG9bB0u5RYogK0EyrF6BZO+b9/KonJFDQ52N8EPRinkyePHtJSFKywVm4HCuR1iTQCqX28n6uXvRD38ch5/X0fy8XTkvz96aJ+q35FhgRwaqX7fXk48HQYPzgXRFu2QXIdUFr0KAC3/XQFZ2b5tW1gVDQcUy+SdW2K+xfjoEdSgdmXZ3wsfFCj3he2+iFOvh4V69PChCqhWrk4m7zlnxlS5zvTJ4/VSsSzHJqCuXrlIsdFDKGbEIPmJi42kaXHR8jNjyhh+zobn9i11IHDDulRV3XEKWdERwTQk2F9+IEcrXmSLNnr7eecse99i2TO/DYfMyMHBfHcoUrCTbFSnGo1jy51UsMwpLcXuHWpfUktubi1U2qoVqn7NOfN+7dzlOpvXp2kNxebf2wSUzdI/oAbrVquVPT9pusXRIe6TNC1OaPTcZ2LL3ZFD++X68GWqliwiTxwsli0lN0C9ePGcmjjWkvusU7m0SQQdTnXNcj/KdY4dPmjLsITq/mOAevb0KVXO3tnAerRr4WZWQSeOGvyhyxfPCylwwugRBF/lLZssZenTtaM8cbVZKMEWa2srUHCQsXuVrCL6O8H8OuMCqyzFqlD31HHrUW8hBRhV+scAhfcO6tlVVnpJtlO5nXXTRGcApKlTbeH4F+pGhZsGHlNTFqmWH9HoNQZkDNSosBBV+OHpkyd05dJFWr92FcHpr/hDId5X6cJfUL/uvszVyDLLwumTx1Vj+tuBQnamr5cb9fBtyeNR/GEhhMEK3ydyaF/uX00YE0avjfKfcLir9L/w7/CQXirfaVBgFy5XrziUUrNbNqxTKRSBOmWBP9TUqRY/LxMp5/88w0MEOKYxZw3KMl9Nsho4exMtxkDhWAU7swrffcUfbBiUoYn2LRtT4pSJdPXKJatdnDx+VPX+hw+oN02i47NWz2YLtXJZMouCO5K7e0P6uWsg1ejaj+r4dpcfJx9fasrML1JZjM+yECn3be8o7+ywuwsZ6ExDQw0PcrCwy4sZMZDevFEn4+nxsvBtEA6QJtmruXrZu3zpAp+oo4K+BbIK6lUta7LcSWPFsir1Bb/s7Vv1smjpnYyBwkHtg/v36P69u/xRbjAgP3l2opB6jIESOZ4REqyoZDNQaAvrg4kv1SeK8o3MMHlK9B3Df48kOmWxdvSCyHt7dwfq5deGnZjn3S3lwf175yx7hT5nR0o5yx4OQetWKWPTcjdsQF8eFjD3JMSNV1mEQ/v/EJofLR9qV+ZWlVx3N2chuRfOnVW1mzRmlFA7WyrZDBQueuJunkuHDvSviHSbgOrXsz0/p7N0ODwpziX7YiduC9ueXSDy4jszMywue16/ufI8IJFy9fIlbs0Q36pc/BuzD5YnZfhgzIgwEdGagU04+K51q8uySxT8jM6cPKEpm4OqOIbyafOrZhtbK9gEFO7iITnOxdvbIkywWJYsFPKhkL5iLdsgbrIBqry62Im/l6A8wPX8rRHXGXZKpdmBLIATKQgKQs6aFUtpbeoyiw92gBJULrUqC+32tCwUxrfE6NAbyXAipX7NSvJ4kP+EpVTPIgwUYGrHYKqvAROAKtZvHIcCJ/bKIgIUYJOhYhc7bdluiyomIjRYVirOpW7euE4pC+byxDatbE70AevZspEDy2gM1uwSh8ZKKyWSySkCFDY8jtXLy7KRaiNykD04MGfJx7hmTxc/HNZ8WVZBCCjs7mCZ6nt3tGqZJH+qSNAUDtSN6+okLFGgJKiQApM4Tf+LnfuNTuXnJk5lB8FtKbBHFxGdsRjVBZ6vJBIKUGZxYgJjo4Zr9iECFIQYJ+IhG1WrIGqvBPyXSqU0M1HNycRHhdQg4w9eE6htGekyTB9Z8JmUjvmnw5ZT0aB4s0B5ezSgCRNdKH2rq2aSHYcq3oXnVeG2sJ5/1gcRY+VS9JtLHar4fUGhpDQoN358DE/JhRytgjq1KxSXJ9Gt7s+a/qEoUJjUju7NZNnYULzSSAEGAM0b1FVBhY2KrSUxfiJ18mhu8i5WgcJBsGSZPopYb9YBV8L0ZWgytWztSo29WpsFCs58QE925ao1g2RWAyGoJjOoPDlUY3WFSspWlL5WONBPBLIckLONUIF/x7bCcxDS93d5AhGF13KgRYHCAGAtkVcuvUfyrBma49q3Z6cqYo7NxXyBdpJgJB0iXx+ZpcbFIlC4DmUrTK0YTH4dmnGYzC15AAo/Rx1ueUShmmJw1HFbWC9LdYxlWCpNf9f2rTUnAhVmJUzm7QK6+QjVR6VN6WtVfUUOHmC1LXw6ZQpwTOQwq/XXsJsxUqATZ3UiH0Z8bIxqTOgP/p41C4cIPQ7OkQps6cDbLFCACSkqzt4+JGaZ5hNgwgVR3JRZtWIhb3/29HFZEa9fv+KAIsMA8alR4f0NUCWJWap4CSqdshCwXDSoXUVWqkiqb8bG9fxmCICqw3wPKFik4AaOEt4KbHm1FtVew3aNyvoIZ2gVRPelNjiqESmxURGqiDvaO1YrTwlxsTy4e/fObR6n279nFz89wNKNTM9tmy3/5R0ToLZuNlzSdO7IYIrUXubyhxpgwh0+wCQVXPb880xObOTRoweElBTpOAbBy1HhQRyqGaJQTTX4VNPjY3TZ/U0YPZJPAq4h3dK4cwcrobQaaIct+NlTpjdFlJOJbATpKpISEmQDnDt7xmTekeutzFSQ2nTxasV2oJavSME3GhockP0+X/C7fSIF1tO5RkUVwFKfeF/pnWEBvZm/dvH8OatiVUBlMgccRyYIDQjD5A6Y2qpgknpUBifxb+NgJaDC9XQOyUwxSwVHHcvfdAbn+xZcXrx04RxduXxRUxSWIdQ1fp49M1ytt1Rw/GSuHX5m7vIkrIKl+lrBXvweV6pKshMAbDogS6QA1LSVy6n/7378lg+ARnpwtdJF6df6v/DwyEEGqFb/6EsF1KkTh8m3XWN+FvdxWKpVJzx/6LxsywSYrouM22wd/EGNKJZcJwLVzoNuNHgQLpE60dqVS3Ld5/97QyxJsIAeTRvkKiSAP2qCD8E4JUdEbzJQbHvLcT514gjLKLAOVf4QCSYPtsbmHiZpgIAKGZvWoAJMoRwmduNmlR0mrcl9wvzUuLFRtGzRfK2quv7erFN++uRRA1Qs99rYUnGY3BvxZQ7XqvQqWP4sQbXzEIOJZSUApjSj6+169W+Xo48GLIYNAFVntvw1Y1B9EraCL38FsmHq4++pK0zSq2Atj44YwC1VQqLBp4JlQooLYFq3Zqk+b22XkmcasBrY5FC1b8Kgak7f9Z/McqAaEe7k6WmZjN+MQxVpgGrKNBcZpvQ1y/JMCXbB+mlA8+jl9KljHCrsrPIaJtlSsWj0aJZkhz4RwrDDpN+E57UkTaAwgDMMqpD+fixX2TQHO68GiCOOsaNC7TDllYLzSK4QUOg7L9JItN7p7+hTa0z231vXgDBQdkXaNSCiATtQIlqy1xHWgB0oYVXZK4powA6UiJbsdYQ18D+eDf7tU4DOfgAAAABJRU5ErkJggg=="/>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EE0OUU3QSIvPg0KCQk8dWljb2xvciBuYW1lPSJnbG93IiB2YWx1ZT0iMHhGRkZGRkYiLz4NCgkJPHVpY29sb3IgbmFtZT0idGV4dCIgdmFsdWU9IjB4MDAwMDAwIi8+DQoJCTx1aWNvbG9yIG5hbWU9ImxpZ2h0IiB2YWx1ZT0iMHg0RTVENjAiLz4NCgkJPHVpY29sb3IgbmFtZT0ic2hhZG93IiB2YWx1ZT0iMHgwMDAwMDAiLz4NCgkJPHVpY29sb3IgbmFtZT0iYmFja2dyb3VuZCIgdmFsdWU9IjB4OURCRkM5Ii8+DQoJPC9jb2xvcnM+DQoJPGxheW91dD4NCgkJPHVpc2hvdyBuYW1lPSJwcmVzZW50YXRpb250aXRsZSIgdmFsdWU9InRydWUiLz4NCgkJPHVpc2hvdyBuYW1lPSJwcmVzZW50ZXJwaG90byIgdmFsdWU9InRydWUiLz4NCgkJPHVpc2hvdyBuYW1lPSJwcmVzZW50ZXJuYW1lIiB2YWx1ZT0iZmFsc2UiLz4NCgkJPHVpc2hvdyBuYW1lPSJwcmVzZW50ZXJ0aXRsZSIgdmFsdWU9ImZhbHNlIi8+DQoJCTx1aXNob3cgbmFtZT0icHJlc2VudGVyZW1haWwiIHZhbHVlPSJmYWxzZSIvPg0KCQk8dWlzaG93IG5hbWU9InByZXNlbnRlcmJpbyIgdmFsdWU9ImZhbHNlIi8+DQoJCTx1aXNob3cgbmFtZT0iY29tcGFueWxvZ28iIHZhbHVlPSJmYWxzZSIvPg0KCQk8dWlzaG93IG5hbWU9InNpZGViYXIiIHZhbHVlPSJ0cnVlIi8+DQoJCTx1aXNob3cgbmFtZT0ib3V0bGluZSIgdmFsdWU9InRydWUiLz4NCgkJPHVpc2hvdyBuYW1lPSJ0aHVtYm5haWwiIHZhbHVlPSJmYWxzZSIvPg0KCQk8dWlzaG93IG5hbWU9Im5vdGVzIiB2YWx1ZT0iZmFsc2UiLz4NCgkJPHVpc2hvdyBuYW1lPSJzZWFyY2giIHZhbHVlPSJmYWxzZSIvPg0KCQk8dWlzaG93IG5hbWU9InF1aXo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QmFja2dyb3VuZC5wbmc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The Oak Tree Analogy&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193&quot; value=&quot;-1&quot;/&gt;&lt;property id=&quot;20224&quot; value=&quot;C:\Users\spmclaughlin\Desktop&quot;/&gt;&lt;property id=&quot;20250&quot; value=&quot;0&quot;/&gt;&lt;property id=&quot;20251&quot; value=&quot;1&quot;/&gt;&lt;property id=&quot;20259&quot; value=&quot;0&quot;/&gt;&lt;object type=&quot;8&quot; unique_id=&quot;10002&quot;&gt;&lt;/object&gt;&lt;object type=&quot;2&quot; unique_id=&quot;10003&quot;&gt;&lt;object type=&quot;3&quot; unique_id=&quot;20566&quot;&gt;&lt;property id=&quot;20148&quot; value=&quot;5&quot;/&gt;&lt;property id=&quot;20300&quot; value=&quot;Slide 1 - &amp;quot;Value-Added Network Workshop&amp;quot;&quot;/&gt;&lt;property id=&quot;20307&quot; value=&quot;423&quot;/&gt;&lt;/object&gt;&lt;object type=&quot;3&quot; unique_id=&quot;20567&quot;&gt;&lt;property id=&quot;20148&quot; value=&quot;5&quot;/&gt;&lt;property id=&quot;20300&quot; value=&quot;Slide 2 - &amp;quot;Agenda&amp;quot;&quot;/&gt;&lt;property id=&quot;20307&quot; value=&quot;424&quot;/&gt;&lt;/object&gt;&lt;object type=&quot;3&quot; unique_id=&quot;22867&quot;&gt;&lt;property id=&quot;20148&quot; value=&quot;5&quot;/&gt;&lt;property id=&quot;20300&quot; value=&quot;Slide 15 - &amp;quot;Oak Tree Analogy Expansion&amp;quot;&quot;/&gt;&lt;property id=&quot;20307&quot; value=&quot;465&quot;/&gt;&lt;/object&gt;&lt;object type=&quot;3&quot; unique_id=&quot;22873&quot;&gt;&lt;property id=&quot;20148&quot; value=&quot;5&quot;/&gt;&lt;property id=&quot;20300&quot; value=&quot;Slide 16 - &amp;quot;Oak Tree Additions&amp;quot;&quot;/&gt;&lt;property id=&quot;20307&quot; value=&quot;426&quot;/&gt;&lt;/object&gt;&lt;object type=&quot;3&quot; unique_id=&quot;22874&quot;&gt;&lt;property id=&quot;20148&quot; value=&quot;5&quot;/&gt;&lt;property id=&quot;20300&quot; value=&quot;Slide 17 - &amp;quot;1. What about tall or short trees?&amp;quot;&quot;/&gt;&lt;property id=&quot;20307&quot; value=&quot;427&quot;/&gt;&lt;/object&gt;&lt;object type=&quot;3&quot; unique_id=&quot;22875&quot;&gt;&lt;property id=&quot;20148&quot; value=&quot;5&quot;/&gt;&lt;property id=&quot;20300&quot; value=&quot;Slide 18&quot;/&gt;&lt;property id=&quot;20307&quot; value=&quot;428&quot;/&gt;&lt;/object&gt;&lt;object type=&quot;3&quot; unique_id=&quot;22876&quot;&gt;&lt;property id=&quot;20148&quot; value=&quot;5&quot;/&gt;&lt;property id=&quot;20300&quot; value=&quot;Slide 19&quot;/&gt;&lt;property id=&quot;20307&quot; value=&quot;429&quot;/&gt;&lt;/object&gt;&lt;object type=&quot;3&quot; unique_id=&quot;22877&quot;&gt;&lt;property id=&quot;20148&quot; value=&quot;5&quot;/&gt;&lt;property id=&quot;20300&quot; value=&quot;Slide 20&quot;/&gt;&lt;property id=&quot;20307&quot; value=&quot;430&quot;/&gt;&lt;/object&gt;&lt;object type=&quot;3&quot; unique_id=&quot;22878&quot;&gt;&lt;property id=&quot;20148&quot; value=&quot;5&quot;/&gt;&lt;property id=&quot;20300&quot; value=&quot;Slide 21&quot;/&gt;&lt;property id=&quot;20307&quot; value=&quot;431&quot;/&gt;&lt;/object&gt;&lt;object type=&quot;3&quot; unique_id=&quot;22879&quot;&gt;&lt;property id=&quot;20148&quot; value=&quot;5&quot;/&gt;&lt;property id=&quot;20300&quot; value=&quot;Slide 22 - &amp;quot;Analyzing test score gain &amp;#x0D;&amp;#x0A;to be fair to teachers&amp;quot;&quot;/&gt;&lt;property id=&quot;20307&quot; value=&quot;432&quot;/&gt;&lt;/object&gt;&lt;object type=&quot;3&quot; unique_id=&quot;22880&quot;&gt;&lt;property id=&quot;20148&quot; value=&quot;5&quot;/&gt;&lt;property id=&quot;20300&quot; value=&quot;Slide 23 - &amp;quot;If we sort 3rd grade scores high to low, what do we notice about the students’ gain from test to test?&amp;quot;&quot;/&gt;&lt;property id=&quot;20307&quot; value=&quot;433&quot;/&gt;&lt;/object&gt;&lt;object type=&quot;3&quot; unique_id=&quot;22881&quot;&gt;&lt;property id=&quot;20148&quot; value=&quot;5&quot;/&gt;&lt;property id=&quot;20300&quot; value=&quot;Slide 24 - &amp;quot;If we find a trend in score gain based on starting point, we control for it in the Value-Added model.&amp;quot;&quot;/&gt;&lt;property id=&quot;20307&quot; value=&quot;434&quot;/&gt;&lt;/object&gt;&lt;object type=&quot;3&quot; unique_id=&quot;22882&quot;&gt;&lt;property id=&quot;20148&quot; value=&quot;5&quot;/&gt;&lt;property id=&quot;20300&quot; value=&quot;Slide 25 - &amp;quot;What do we usually find in reality?&amp;quot;&quot;/&gt;&lt;property id=&quot;20307&quot; value=&quot;435&quot;/&gt;&lt;/object&gt;&lt;object type=&quot;3&quot; unique_id=&quot;22883&quot;&gt;&lt;property id=&quot;20148&quot; value=&quot;5&quot;/&gt;&lt;property id=&quot;20300&quot; value=&quot;Slide 26 - &amp;quot;Comparisons of gain at different schools&amp;#x0D;&amp;#x0A;before controlling for prior performance&amp;quot;&quot;/&gt;&lt;property id=&quot;20307&quot; value=&quot;436&quot;/&gt;&lt;/object&gt;&lt;object type=&quot;3&quot; unique_id=&quot;22884&quot;&gt;&lt;property id=&quot;20148&quot; value=&quot;5&quot;/&gt;&lt;property id=&quot;20300&quot; value=&quot;Slide 27&quot;/&gt;&lt;property id=&quot;20307&quot; value=&quot;437&quot;/&gt;&lt;/object&gt;&lt;object type=&quot;3&quot; unique_id=&quot;22885&quot;&gt;&lt;property id=&quot;20148&quot; value=&quot;5&quot;/&gt;&lt;property id=&quot;20300&quot; value=&quot;Slide 28 - &amp;quot;Checking for Understanding&amp;quot;&quot;/&gt;&lt;property id=&quot;20307&quot; value=&quot;438&quot;/&gt;&lt;/object&gt;&lt;object type=&quot;3&quot; unique_id=&quot;22886&quot;&gt;&lt;property id=&quot;20148&quot; value=&quot;5&quot;/&gt;&lt;property id=&quot;20300&quot; value=&quot;Slide 29 - &amp;quot;2. How does VARC choose what to control for?&amp;quot;&quot;/&gt;&lt;property id=&quot;20307&quot; value=&quot;439&quot;/&gt;&lt;/object&gt;&lt;object type=&quot;3&quot; unique_id=&quot;22887&quot;&gt;&lt;property id=&quot;20148&quot; value=&quot;5&quot;/&gt;&lt;property id=&quot;20300&quot; value=&quot;Slide 30&quot;/&gt;&lt;property id=&quot;20307&quot; value=&quot;440&quot;/&gt;&lt;/object&gt;&lt;object type=&quot;3&quot; unique_id=&quot;22888&quot;&gt;&lt;property id=&quot;20148&quot; value=&quot;5&quot;/&gt;&lt;property id=&quot;20300&quot; value=&quot;Slide 31 - &amp;quot;In order to be considered for inclusion in the Value-Added model, a characteristic must meet several requirements:&quot;/&gt;&lt;property id=&quot;20307&quot; value=&quot;441&quot;/&gt;&lt;/object&gt;&lt;object type=&quot;3&quot; unique_id=&quot;22889&quot;&gt;&lt;property id=&quot;20148&quot; value=&quot;5&quot;/&gt;&lt;property id=&quot;20300&quot; value=&quot;Slide 32 - &amp;quot;Check 1: Is this factor outside the gardener’s influence?  &amp;quot;&quot;/&gt;&lt;property id=&quot;20307&quot; value=&quot;442&quot;/&gt;&lt;/object&gt;&lt;object type=&quot;3&quot; unique_id=&quot;22890&quot;&gt;&lt;property id=&quot;20148&quot; value=&quot;5&quot;/&gt;&lt;property id=&quot;20300&quot; value=&quot;Slide 33 - &amp;quot;Check 2: Do we have reliable data?  &amp;quot;&quot;/&gt;&lt;property id=&quot;20307&quot; value=&quot;443&quot;/&gt;&lt;/object&gt;&lt;object type=&quot;3&quot; unique_id=&quot;22891&quot;&gt;&lt;property id=&quot;20148&quot; value=&quot;5&quot;/&gt;&lt;property id=&quot;20300&quot; value=&quot;Slide 34 - &amp;quot;Check 3: Can we approximate it with other data?  &amp;quot;&quot;/&gt;&lt;property id=&quot;20307&quot; value=&quot;444&quot;/&gt;&lt;/object&gt;&lt;object type=&quot;3&quot; unique_id=&quot;22892&quot;&gt;&lt;property id=&quot;20148&quot; value=&quot;5&quot;/&gt;&lt;property id=&quot;20300&quot; value=&quot;Slide 35&quot;/&gt;&lt;property id=&quot;20307&quot; value=&quot;445&quot;/&gt;&lt;/object&gt;&lt;object type=&quot;3&quot; unique_id=&quot;22893&quot;&gt;&lt;property id=&quot;20148&quot; value=&quot;5&quot;/&gt;&lt;property id=&quot;20300&quot; value=&quot;Slide 36&quot;/&gt;&lt;property id=&quot;20307&quot; value=&quot;446&quot;/&gt;&lt;/object&gt;&lt;object type=&quot;3&quot; unique_id=&quot;22894&quot;&gt;&lt;property id=&quot;20148&quot; value=&quot;5&quot;/&gt;&lt;property id=&quot;20300&quot; value=&quot;Slide 37&quot;/&gt;&lt;property id=&quot;20307&quot; value=&quot;447&quot;/&gt;&lt;/object&gt;&lt;object type=&quot;3&quot; unique_id=&quot;22895&quot;&gt;&lt;property id=&quot;20148&quot; value=&quot;5&quot;/&gt;&lt;property id=&quot;20300&quot; value=&quot;Slide 38 - &amp;quot;What happens in the education context?&amp;quot;&quot;/&gt;&lt;property id=&quot;20307&quot; value=&quot;448&quot;/&gt;&lt;/object&gt;&lt;object type=&quot;3&quot; unique_id=&quot;22896&quot;&gt;&lt;property id=&quot;20148&quot; value=&quot;5&quot;/&gt;&lt;property id=&quot;20300&quot; value=&quot;Slide 39 - &amp;quot;Check 1: Is this factor outside the school or teacher’s influence?  &amp;quot;&quot;/&gt;&lt;property id=&quot;20307&quot; value=&quot;449&quot;/&gt;&lt;/object&gt;&lt;object type=&quot;3&quot; unique_id=&quot;22897&quot;&gt;&lt;property id=&quot;20148&quot; value=&quot;5&quot;/&gt;&lt;property id=&quot;20300&quot; value=&quot;Slide 40 - &amp;quot;Check 2: Do we have reliable data? &amp;quot;&quot;/&gt;&lt;property id=&quot;20307&quot; value=&quot;450&quot;/&gt;&lt;/object&gt;&lt;object type=&quot;3&quot; unique_id=&quot;22898&quot;&gt;&lt;property id=&quot;20148&quot; value=&quot;5&quot;/&gt;&lt;property id=&quot;20300&quot; value=&quot;Slide 41 - &amp;quot;Check 3: Can we approximate it with other data? &amp;quot;&quot;/&gt;&lt;property id=&quot;20307&quot; value=&quot;451&quot;/&gt;&lt;/object&gt;&lt;object type=&quot;3&quot; unique_id=&quot;22899&quot;&gt;&lt;property id=&quot;20148&quot; value=&quot;5&quot;/&gt;&lt;property id=&quot;20300&quot; value=&quot;Slide 42 - &amp;quot;What about race/ethnicity?&amp;quot;&quot;/&gt;&lt;property id=&quot;20307&quot; value=&quot;452&quot;/&gt;&lt;/object&gt;&lt;object type=&quot;3&quot; unique_id=&quot;22900&quot;&gt;&lt;property id=&quot;20148&quot; value=&quot;5&quot;/&gt;&lt;property id=&quot;20300&quot; value=&quot;Slide 43 - &amp;quot;What about race/ethnicity?&amp;quot;&quot;/&gt;&lt;property id=&quot;20307&quot; value=&quot;453&quot;/&gt;&lt;/object&gt;&lt;object type=&quot;3&quot; unique_id=&quot;22901&quot;&gt;&lt;property id=&quot;20148&quot; value=&quot;5&quot;/&gt;&lt;property id=&quot;20300&quot; value=&quot;Slide 44 - &amp;quot;Checking for Understanding&amp;quot;&quot;/&gt;&lt;property id=&quot;20307&quot; value=&quot;454&quot;/&gt;&lt;/object&gt;&lt;object type=&quot;3&quot; unique_id=&quot;22902&quot;&gt;&lt;property id=&quot;20148&quot; value=&quot;5&quot;/&gt;&lt;property id=&quot;20300&quot; value=&quot;Slide 45 - &amp;quot;3. What if a gardener just gets lucky or unlucky? &amp;quot;&quot;/&gt;&lt;property id=&quot;20307&quot; value=&quot;455&quot;/&gt;&lt;/object&gt;&lt;object type=&quot;3&quot; unique_id=&quot;22903&quot;&gt;&lt;property id=&quot;20148&quot; value=&quot;5&quot;/&gt;&lt;property id=&quot;20300&quot; value=&quot;Slide 46&quot;/&gt;&lt;property id=&quot;20307&quot; value=&quot;456&quot;/&gt;&lt;/object&gt;&lt;object type=&quot;3&quot; unique_id=&quot;22904&quot;&gt;&lt;property id=&quot;20148&quot; value=&quot;5&quot;/&gt;&lt;property id=&quot;20300&quot; value=&quot;Slide 47&quot;/&gt;&lt;property id=&quot;20307&quot; value=&quot;457&quot;/&gt;&lt;/object&gt;&lt;object type=&quot;3&quot; unique_id=&quot;22905&quot;&gt;&lt;property id=&quot;20148&quot; value=&quot;5&quot;/&gt;&lt;property id=&quot;20300&quot; value=&quot;Slide 48 - &amp;quot;Gardeners are assigned to many trees&amp;quot;&quot;/&gt;&lt;property id=&quot;20307&quot; value=&quot;458&quot;/&gt;&lt;/object&gt;&lt;object type=&quot;3&quot; unique_id=&quot;22906&quot;&gt;&lt;property id=&quot;20148&quot; value=&quot;5&quot;/&gt;&lt;property id=&quot;20300&quot; value=&quot;Slide 49 - &amp;quot;How confident would you be about the effect of these gardeners?&amp;quot;&quot;/&gt;&lt;property id=&quot;20307&quot; value=&quot;459&quot;/&gt;&lt;/object&gt;&lt;object type=&quot;3&quot; unique_id=&quot;22907&quot;&gt;&lt;property id=&quot;20148&quot; value=&quot;5&quot;/&gt;&lt;property id=&quot;20300&quot; value=&quot;Slide 50 - &amp;quot;Reporting Value-Added&amp;quot;&quot;/&gt;&lt;property id=&quot;20307&quot; value=&quot;460&quot;/&gt;&lt;/object&gt;&lt;object type=&quot;3&quot; unique_id=&quot;22908&quot;&gt;&lt;property id=&quot;20148&quot; value=&quot;5&quot;/&gt;&lt;property id=&quot;20300&quot; value=&quot;Slide 51&quot;/&gt;&lt;property id=&quot;20307&quot; value=&quot;461&quot;/&gt;&lt;/object&gt;&lt;object type=&quot;3&quot; unique_id=&quot;22909&quot;&gt;&lt;property id=&quot;20148&quot; value=&quot;5&quot;/&gt;&lt;property id=&quot;20300&quot; value=&quot;Slide 52&quot;/&gt;&lt;property id=&quot;20307&quot; value=&quot;462&quot;/&gt;&lt;/object&gt;&lt;object type=&quot;3&quot; unique_id=&quot;22910&quot;&gt;&lt;property id=&quot;20148&quot; value=&quot;5&quot;/&gt;&lt;property id=&quot;20300&quot; value=&quot;Slide 53 - &amp;quot;Confidence Intervals&amp;quot;&quot;/&gt;&lt;property id=&quot;20307&quot; value=&quot;463&quot;/&gt;&lt;/object&gt;&lt;object type=&quot;3&quot; unique_id=&quot;22911&quot;&gt;&lt;property id=&quot;20148&quot; value=&quot;5&quot;/&gt;&lt;property id=&quot;20300&quot; value=&quot;Slide 54 - &amp;quot;Checking for Understanding&amp;quot;&quot;/&gt;&lt;property id=&quot;20307&quot; value=&quot;464&quot;/&gt;&lt;/object&gt;&lt;object type=&quot;3&quot; unique_id=&quot;22912&quot;&gt;&lt;property id=&quot;20148&quot; value=&quot;5&quot;/&gt;&lt;property id=&quot;20300&quot; value=&quot;Slide 55 - &amp;quot;Break&amp;quot;&quot;/&gt;&lt;property id=&quot;20307&quot; value=&quot;484&quot;/&gt;&lt;/object&gt;&lt;object type=&quot;3&quot; unique_id=&quot;22913&quot;&gt;&lt;property id=&quot;20148&quot; value=&quot;5&quot;/&gt;&lt;property id=&quot;20300&quot; value=&quot;Slide 56 - &amp;quot;Value-Added Estimate Color Coding&amp;quot;&quot;/&gt;&lt;property id=&quot;20307&quot; value=&quot;522&quot;/&gt;&lt;/object&gt;&lt;object type=&quot;3&quot; unique_id=&quot;22914&quot;&gt;&lt;property id=&quot;20148&quot; value=&quot;5&quot;/&gt;&lt;property id=&quot;20300&quot; value=&quot;Slide 57 - &amp;quot;Report Interpretation and &amp;#x0D;&amp;#x0A;Decision Making&amp;quot;&quot;/&gt;&lt;property id=&quot;20307&quot; value=&quot;486&quot;/&gt;&lt;/object&gt;&lt;object type=&quot;3&quot; unique_id=&quot;22915&quot;&gt;&lt;property id=&quot;20148&quot; value=&quot;5&quot;/&gt;&lt;property id=&quot;20300&quot; value=&quot;Slide 58 - &amp;quot;Report Interpretation and &amp;#x0D;&amp;#x0A;Decision Making&amp;quot;&quot;/&gt;&lt;property id=&quot;20307&quot; value=&quot;487&quot;/&gt;&lt;/object&gt;&lt;object type=&quot;3&quot; unique_id=&quot;22916&quot;&gt;&lt;property id=&quot;20148&quot; value=&quot;5&quot;/&gt;&lt;property id=&quot;20300&quot; value=&quot;Slide 59 - &amp;quot;Value-Added Color Coding&amp;quot;&quot;/&gt;&lt;property id=&quot;20307&quot; value=&quot;488&quot;/&gt;&lt;/object&gt;&lt;object type=&quot;3&quot; unique_id=&quot;22917&quot;&gt;&lt;property id=&quot;20148&quot; value=&quot;5&quot;/&gt;&lt;property id=&quot;20300&quot; value=&quot;Slide 60 - &amp;quot;Value-Added Color Coding&amp;quot;&quot;/&gt;&lt;property id=&quot;20307&quot; value=&quot;489&quot;/&gt;&lt;/object&gt;&lt;object type=&quot;3&quot; unique_id=&quot;22918&quot;&gt;&lt;property id=&quot;20148&quot; value=&quot;5&quot;/&gt;&lt;property id=&quot;20300&quot; value=&quot;Slide 61 - &amp;quot;Value-Added Color Coding&amp;quot;&quot;/&gt;&lt;property id=&quot;20307&quot; value=&quot;490&quot;/&gt;&lt;/object&gt;&lt;object type=&quot;3&quot; unique_id=&quot;22919&quot;&gt;&lt;property id=&quot;20148&quot; value=&quot;5&quot;/&gt;&lt;property id=&quot;20300&quot; value=&quot;Slide 62 - &amp;quot;Value-Added Color Coding&amp;quot;&quot;/&gt;&lt;property id=&quot;20307&quot; value=&quot;491&quot;/&gt;&lt;/object&gt;&lt;object type=&quot;3&quot; unique_id=&quot;22920&quot;&gt;&lt;property id=&quot;20148&quot; value=&quot;5&quot;/&gt;&lt;property id=&quot;20300&quot; value=&quot;Slide 63 - &amp;quot;Value-Added Color Coding&amp;quot;&quot;/&gt;&lt;property id=&quot;20307&quot; value=&quot;492&quot;/&gt;&lt;/object&gt;&lt;object type=&quot;3&quot; unique_id=&quot;22921&quot;&gt;&lt;property id=&quot;20148&quot; value=&quot;5&quot;/&gt;&lt;property id=&quot;20300&quot; value=&quot;Slide 64 - &amp;quot;Value-Added Color Coding&amp;quot;&quot;/&gt;&lt;property id=&quot;20307&quot; value=&quot;493&quot;/&gt;&lt;/object&gt;&lt;object type=&quot;3&quot; unique_id=&quot;22922&quot;&gt;&lt;property id=&quot;20148&quot; value=&quot;5&quot;/&gt;&lt;property id=&quot;20300&quot; value=&quot;Slide 65 - &amp;quot;Explain to your Neighbor&amp;quot;&quot;/&gt;&lt;property id=&quot;20307&quot; value=&quot;494&quot;/&gt;&lt;/object&gt;&lt;object type=&quot;3&quot; unique_id=&quot;22923&quot;&gt;&lt;property id=&quot;20148&quot; value=&quot;5&quot;/&gt;&lt;property id=&quot;20300&quot; value=&quot;Slide 89 - &amp;quot;Decision Making Examples&amp;quot;&quot;/&gt;&lt;property id=&quot;20307&quot; value=&quot;495&quot;/&gt;&lt;/object&gt;&lt;object type=&quot;3&quot; unique_id=&quot;22924&quot;&gt;&lt;property id=&quot;20148&quot; value=&quot;5&quot;/&gt;&lt;property id=&quot;20300&quot; value=&quot;Slide 90 - &amp;quot;1. Which grade-level teams should get additional help from a literacy coach?&amp;quot;&quot;/&gt;&lt;property id=&quot;20307&quot; value=&quot;496&quot;/&gt;&lt;/object&gt;&lt;object type=&quot;3&quot; unique_id=&quot;22925&quot;&gt;&lt;property id=&quot;20148&quot; value=&quot;5&quot;/&gt;&lt;property id=&quot;20300&quot; value=&quot;Slide 91 - &amp;quot;1. Which grade-level teams should get additional help from a literacy coach?&amp;quot;&quot;/&gt;&lt;property id=&quot;20307&quot; value=&quot;497&quot;/&gt;&lt;/object&gt;&lt;object type=&quot;3&quot; unique_id=&quot;22926&quot;&gt;&lt;property id=&quot;20148&quot; value=&quot;5&quot;/&gt;&lt;property id=&quot;20300&quot; value=&quot;Slide 92 - &amp;quot;2. How might we pair up teaching teams in mentor relationships?&amp;quot;&quot;/&gt;&lt;property id=&quot;20307&quot; value=&quot;498&quot;/&gt;&lt;/object&gt;&lt;object type=&quot;3&quot; unique_id=&quot;22927&quot;&gt;&lt;property id=&quot;20148&quot; value=&quot;5&quot;/&gt;&lt;property id=&quot;20300&quot; value=&quot;Slide 93 - &amp;quot;2. How might we pair up teaching teams in mentor relationships?&amp;quot;&quot;/&gt;&lt;property id=&quot;20307&quot; value=&quot;499&quot;/&gt;&lt;/object&gt;&lt;object type=&quot;3&quot; unique_id=&quot;22928&quot;&gt;&lt;property id=&quot;20148&quot; value=&quot;5&quot;/&gt;&lt;property id=&quot;20300&quot; value=&quot;Slide 94 - &amp;quot;3. When should I look outside my school for help at improving student learning?&amp;quot;&quot;/&gt;&lt;property id=&quot;20307&quot; value=&quot;500&quot;/&gt;&lt;/object&gt;&lt;object type=&quot;3&quot; unique_id=&quot;22929&quot;&gt;&lt;property id=&quot;20148&quot; value=&quot;5&quot;/&gt;&lt;property id=&quot;20300&quot; value=&quot;Slide 95 - &amp;quot;3. When should I look outside my school for help at improving student learning?&amp;quot;&quot;/&gt;&lt;property id=&quot;20307&quot; value=&quot;501&quot;/&gt;&lt;/object&gt;&lt;object type=&quot;3&quot; unique_id=&quot;22930&quot;&gt;&lt;property id=&quot;20148&quot; value=&quot;5&quot;/&gt;&lt;property id=&quot;20300&quot; value=&quot;Slide 96 - &amp;quot;4. How can I prioritize resources if my value-added results are unclear?&amp;quot;&quot;/&gt;&lt;property id=&quot;20307&quot; value=&quot;502&quot;/&gt;&lt;/object&gt;&lt;object type=&quot;3&quot; unique_id=&quot;22931&quot;&gt;&lt;property id=&quot;20148&quot; value=&quot;5&quot;/&gt;&lt;property id=&quot;20300&quot; value=&quot;Slide 97 - &amp;quot;4. How can I prioritize resources if my value-added results are unclear?&amp;quot;&quot;/&gt;&lt;property id=&quot;20307&quot; value=&quot;503&quot;/&gt;&lt;/object&gt;&lt;object type=&quot;3&quot; unique_id=&quot;22932&quot;&gt;&lt;property id=&quot;20148&quot; value=&quot;5&quot;/&gt;&lt;property id=&quot;20300&quot; value=&quot;Slide 98 - &amp;quot;4. How can I prioritize resources if my value-added results are unclear?&amp;quot;&quot;/&gt;&lt;property id=&quot;20307&quot; value=&quot;504&quot;/&gt;&lt;/object&gt;&lt;object type=&quot;3&quot; unique_id=&quot;22933&quot;&gt;&lt;property id=&quot;20148&quot; value=&quot;5&quot;/&gt;&lt;property id=&quot;20300&quot; value=&quot;Slide 99 - &amp;quot;4. How can I prioritize resources if my value-added results are unclear?&amp;quot;&quot;/&gt;&lt;property id=&quot;20307&quot; value=&quot;505&quot;/&gt;&lt;/object&gt;&lt;object type=&quot;3&quot; unique_id=&quot;22934&quot;&gt;&lt;property id=&quot;20148&quot; value=&quot;5&quot;/&gt;&lt;property id=&quot;20300&quot; value=&quot;Slide 100 - &amp;quot;5. How do I interpret gray results, and what can I learn from them?&amp;quot;&quot;/&gt;&lt;property id=&quot;20307&quot; value=&quot;506&quot;/&gt;&lt;/object&gt;&lt;object type=&quot;3&quot; unique_id=&quot;22935&quot;&gt;&lt;property id=&quot;20148&quot; value=&quot;5&quot;/&gt;&lt;property id=&quot;20300&quot; value=&quot;Slide 101 - &amp;quot;5. How do I interpret gray results, and what can I learn from them?&amp;quot;&quot;/&gt;&lt;property id=&quot;20307&quot; value=&quot;507&quot;/&gt;&lt;/object&gt;&lt;object type=&quot;3&quot; unique_id=&quot;22936&quot;&gt;&lt;property id=&quot;20148&quot; value=&quot;5&quot;/&gt;&lt;property id=&quot;20300&quot; value=&quot;Slide 102 - &amp;quot;5. How do I interpret gray results, and what can I learn from them?&amp;quot;&quot;/&gt;&lt;property id=&quot;20307&quot; value=&quot;508&quot;/&gt;&lt;/object&gt;&lt;object type=&quot;3&quot; unique_id=&quot;22937&quot;&gt;&lt;property id=&quot;20148&quot; value=&quot;5&quot;/&gt;&lt;property id=&quot;20300&quot; value=&quot;Slide 103 - &amp;quot;6. Should I recommend professional development or a change in curriculum to particular teams?&amp;quot;&quot;/&gt;&lt;property id=&quot;20307&quot; value=&quot;509&quot;/&gt;&lt;/object&gt;&lt;object type=&quot;3&quot; unique_id=&quot;22938&quot;&gt;&lt;property id=&quot;20148&quot; value=&quot;5&quot;/&gt;&lt;property id=&quot;20300&quot; value=&quot;Slide 104 - &amp;quot;6. Should I recommend professional development or a change in curriculum to particular teams?&amp;quot;&quot;/&gt;&lt;property id=&quot;20307&quot; value=&quot;510&quot;/&gt;&lt;/object&gt;&lt;object type=&quot;3&quot; unique_id=&quot;22939&quot;&gt;&lt;property id=&quot;20148&quot; value=&quot;5&quot;/&gt;&lt;property id=&quot;20300&quot; value=&quot;Slide 105 - &amp;quot;7. Is Value-Added telling me a particular team is ineffective at teaching?&amp;quot;&quot;/&gt;&lt;property id=&quot;20307&quot; value=&quot;511&quot;/&gt;&lt;/object&gt;&lt;object type=&quot;3&quot; unique_id=&quot;22940&quot;&gt;&lt;property id=&quot;20148&quot; value=&quot;5&quot;/&gt;&lt;property id=&quot;20300&quot; value=&quot;Slide 106 - &amp;quot;7. Is Value-Added telling me a particular team is ineffective at teaching?&amp;quot;&quot;/&gt;&lt;property id=&quot;20307&quot; value=&quot;512&quot;/&gt;&lt;/object&gt;&lt;object type=&quot;3&quot; unique_id=&quot;22941&quot;&gt;&lt;property id=&quot;20148&quot; value=&quot;5&quot;/&gt;&lt;property id=&quot;20300&quot; value=&quot;Slide 107 - &amp;quot;District Decision Making Examples&amp;quot;&quot;/&gt;&lt;property id=&quot;20307&quot; value=&quot;513&quot;/&gt;&lt;/object&gt;&lt;object type=&quot;3&quot; unique_id=&quot;22944&quot;&gt;&lt;property id=&quot;20148&quot; value=&quot;5&quot;/&gt;&lt;property id=&quot;20300&quot; value=&quot;Slide 108 - &amp;quot;1. Are there particular schools or groups of schools that require more support?&amp;quot;&quot;/&gt;&lt;property id=&quot;20307&quot; value=&quot;516&quot;/&gt;&lt;/object&gt;&lt;object type=&quot;3&quot; unique_id=&quot;22945&quot;&gt;&lt;property id=&quot;20148&quot; value=&quot;5&quot;/&gt;&lt;property id=&quot;20300&quot; value=&quot;Slide 109 - &amp;quot;1. Are there particular schools or groups of schools that require more support?&amp;quot;&quot;/&gt;&lt;property id=&quot;20307&quot; value=&quot;517&quot;/&gt;&lt;/object&gt;&lt;object type=&quot;3&quot; unique_id=&quot;22946&quot;&gt;&lt;property id=&quot;20148&quot; value=&quot;5&quot;/&gt;&lt;property id=&quot;20300&quot; value=&quot;Slide 110 - &amp;quot;1. Are there particular schools or groups of schools that require more support?&amp;quot;&quot;/&gt;&lt;property id=&quot;20307&quot; value=&quot;518&quot;/&gt;&lt;/object&gt;&lt;object type=&quot;3&quot; unique_id=&quot;22947&quot;&gt;&lt;property id=&quot;20148&quot; value=&quot;5&quot;/&gt;&lt;property id=&quot;20300&quot; value=&quot;Slide 111 - &amp;quot;1. Are there particular schools or groups of schools that require more support?&amp;quot;&quot;/&gt;&lt;property id=&quot;20307&quot; value=&quot;519&quot;/&gt;&lt;/object&gt;&lt;object type=&quot;3&quot; unique_id=&quot;22948&quot;&gt;&lt;property id=&quot;20148&quot; value=&quot;5&quot;/&gt;&lt;property id=&quot;20300&quot; value=&quot;Slide 112 - &amp;quot;2. Is there an overall weakness or strength in our teachers for a particular subjects?&amp;quot;&quot;/&gt;&lt;property id=&quot;20307&quot; value=&quot;520&quot;/&gt;&lt;/object&gt;&lt;object type=&quot;3&quot; unique_id=&quot;22949&quot;&gt;&lt;property id=&quot;20148&quot; value=&quot;5&quot;/&gt;&lt;property id=&quot;20300&quot; value=&quot;Slide 113 - &amp;quot;2. Is there an overall weakness or strength in our teachers for a particular subjects?&amp;quot;&quot;/&gt;&lt;property id=&quot;20307&quot; value=&quot;521&quot;/&gt;&lt;/object&gt;&lt;object type=&quot;3&quot; unique_id=&quot;27463&quot;&gt;&lt;property id=&quot;20148&quot; value=&quot;5&quot;/&gt;&lt;property id=&quot;20300&quot; value=&quot;Slide 4 - &amp;quot;VARC Introduction Review&amp;quot;&quot;/&gt;&lt;property id=&quot;20307&quot; value=&quot;544&quot;/&gt;&lt;/object&gt;&lt;object type=&quot;3&quot; unique_id=&quot;27464&quot;&gt;&lt;property id=&quot;20148&quot; value=&quot;5&quot;/&gt;&lt;property id=&quot;20300&quot; value=&quot;Slide 5 - &amp;quot;Districts and States Working with VARC&amp;quot;&quot;/&gt;&lt;property id=&quot;20307&quot; value=&quot;540&quot;/&gt;&lt;/object&gt;&lt;object type=&quot;3&quot; unique_id=&quot;27465&quot;&gt;&lt;property id=&quot;20148&quot; value=&quot;5&quot;/&gt;&lt;property id=&quot;20300&quot; value=&quot;Slide 6 - &amp;quot;Achievement and Value-Added&amp;quot;&quot;/&gt;&lt;property id=&quot;20307&quot; value=&quot;541&quot;/&gt;&lt;/object&gt;&lt;object type=&quot;3&quot; unique_id=&quot;27466&quot;&gt;&lt;property id=&quot;20148&quot; value=&quot;5&quot;/&gt;&lt;property id=&quot;20300&quot; value=&quot;Slide 7 - &amp;quot;The Power of Two&amp;quot;&quot;/&gt;&lt;property id=&quot;20307&quot; value=&quot;542&quot;/&gt;&lt;/object&gt;&lt;object type=&quot;3&quot; unique_id=&quot;27467&quot;&gt;&lt;property id=&quot;20148&quot; value=&quot;5&quot;/&gt;&lt;property id=&quot;20300&quot; value=&quot;Slide 8 - &amp;quot;Value-Added Model Description&amp;quot;&quot;/&gt;&lt;property id=&quot;20307&quot; value=&quot;543&quot;/&gt;&lt;/object&gt;&lt;object type=&quot;3&quot; unique_id=&quot;27468&quot;&gt;&lt;property id=&quot;20148&quot; value=&quot;5&quot;/&gt;&lt;property id=&quot;20300&quot; value=&quot;Slide 9 - &amp;quot;The Oak Tree Analogy Review&amp;quot;&quot;/&gt;&lt;property id=&quot;20307&quot; value=&quot;545&quot;/&gt;&lt;/object&gt;&lt;object type=&quot;3&quot; unique_id=&quot;27469&quot;&gt;&lt;property id=&quot;20148&quot; value=&quot;5&quot;/&gt;&lt;property id=&quot;20300&quot; value=&quot;Slide 10 - &amp;quot;Method 1: Measure the Height of the Trees Today (One Year After the Gardeners Began)&amp;quot;&quot;/&gt;&lt;property id=&quot;20307&quot; value=&quot;546&quot;/&gt;&lt;/object&gt;&lt;object type=&quot;3&quot; unique_id=&quot;27470&quot;&gt;&lt;property id=&quot;20148&quot; value=&quot;5&quot;/&gt;&lt;property id=&quot;20300&quot; value=&quot;Slide 11 - &amp;quot;Method 2: Compare Starting Height to Ending Height&amp;quot;&quot;/&gt;&lt;property id=&quot;20307&quot; value=&quot;547&quot;/&gt;&lt;/object&gt;&lt;object type=&quot;3&quot; unique_id=&quot;27471&quot;&gt;&lt;property id=&quot;20148&quot; value=&quot;5&quot;/&gt;&lt;property id=&quot;20300&quot; value=&quot;Slide 12 - &amp;quot;Controlling for Non-Gardener Factors&amp;quot;&quot;/&gt;&lt;property id=&quot;20307&quot; value=&quot;548&quot;/&gt;&lt;/object&gt;&lt;object type=&quot;3&quot; unique_id=&quot;27472&quot;&gt;&lt;property id=&quot;20148&quot; value=&quot;5&quot;/&gt;&lt;property id=&quot;20300&quot; value=&quot;Slide 13 - &amp;quot;Method 3: Compare the Predicted Height to the Actual Height&amp;quot;&quot;/&gt;&lt;property id=&quot;20307&quot; value=&quot;549&quot;/&gt;&lt;/object&gt;&lt;object type=&quot;3&quot; unique_id=&quot;28269&quot;&gt;&lt;property id=&quot;20148&quot; value=&quot;5&quot;/&gt;&lt;property id=&quot;20300&quot; value=&quot;Slide 14 - &amp;quot;Another Visual Representation&amp;quot;&quot;/&gt;&lt;property id=&quot;20307&quot; value=&quot;550&quot;/&gt;&lt;/object&gt;&lt;object type=&quot;3&quot; unique_id=&quot;30124&quot;&gt;&lt;property id=&quot;20148&quot; value=&quot;5&quot;/&gt;&lt;property id=&quot;20300&quot; value=&quot;Slide 66 - &amp;quot;Sample Report Review&amp;quot;&quot;/&gt;&lt;property id=&quot;20307&quot; value=&quot;552&quot;/&gt;&lt;/object&gt;&lt;object type=&quot;3&quot; unique_id=&quot;30125&quot;&gt;&lt;property id=&quot;20148&quot; value=&quot;5&quot;/&gt;&lt;property id=&quot;20300&quot; value=&quot;Slide 67 - &amp;quot;Page 1&amp;quot;&quot;/&gt;&lt;property id=&quot;20307&quot; value=&quot;553&quot;/&gt;&lt;/object&gt;&lt;object type=&quot;3&quot; unique_id=&quot;30126&quot;&gt;&lt;property id=&quot;20148&quot; value=&quot;5&quot;/&gt;&lt;property id=&quot;20300&quot; value=&quot;Slide 68 - &amp;quot;Page 2&amp;quot;&quot;/&gt;&lt;property id=&quot;20307&quot; value=&quot;554&quot;/&gt;&lt;/object&gt;&lt;object type=&quot;3&quot; unique_id=&quot;30127&quot;&gt;&lt;property id=&quot;20148&quot; value=&quot;5&quot;/&gt;&lt;property id=&quot;20300&quot; value=&quot;Slide 69 - &amp;quot;Page 2 Top&amp;#x0D;&amp;#x0A;School-Level Value-Added&amp;quot;&quot;/&gt;&lt;property id=&quot;20307&quot; value=&quot;555&quot;/&gt;&lt;/object&gt;&lt;object type=&quot;3&quot; unique_id=&quot;30128&quot;&gt;&lt;property id=&quot;20148&quot; value=&quot;5&quot;/&gt;&lt;property id=&quot;20300&quot; value=&quot;Slide 70 - &amp;quot;Page 2 Bottom&amp;#x0D;&amp;#x0A;Grade-Level Value-Added&amp;quot;&quot;/&gt;&lt;property id=&quot;20307&quot; value=&quot;556&quot;/&gt;&lt;/object&gt;&lt;object type=&quot;3&quot; unique_id=&quot;30129&quot;&gt;&lt;property id=&quot;20148&quot; value=&quot;5&quot;/&gt;&lt;property id=&quot;20300&quot; value=&quot;Slide 79 - &amp;quot;Page 3&amp;quot;&quot;/&gt;&lt;property id=&quot;20307&quot; value=&quot;557&quot;/&gt;&lt;/object&gt;&lt;object type=&quot;3&quot; unique_id=&quot;30130&quot;&gt;&lt;property id=&quot;20148&quot; value=&quot;5&quot;/&gt;&lt;property id=&quot;20300&quot; value=&quot;Slide 80 - &amp;quot;Page 3 Scatter Plots&amp;quot;&quot;/&gt;&lt;property id=&quot;20307&quot; value=&quot;558&quot;/&gt;&lt;/object&gt;&lt;object type=&quot;3&quot; unique_id=&quot;30131&quot;&gt;&lt;property id=&quot;20148&quot; value=&quot;5&quot;/&gt;&lt;property id=&quot;20300&quot; value=&quot;Slide 83 - &amp;quot;Page 4 (or 4 &amp;amp; 5 for large grade span schools)&amp;quot;&quot;/&gt;&lt;property id=&quot;20307&quot; value=&quot;559&quot;/&gt;&lt;/object&gt;&lt;object type=&quot;3&quot; unique_id=&quot;30132&quot;&gt;&lt;property id=&quot;20148&quot; value=&quot;5&quot;/&gt;&lt;property id=&quot;20300&quot; value=&quot;Slide 84 - &amp;quot;Page 4 Example (Grade 4)&amp;quot;&quot;/&gt;&lt;property id=&quot;20307&quot; value=&quot;560&quot;/&gt;&lt;/object&gt;&lt;object type=&quot;3&quot; unique_id=&quot;30133&quot;&gt;&lt;property id=&quot;20148&quot; value=&quot;5&quot;/&gt;&lt;property id=&quot;20300&quot; value=&quot;Slide 85 - &amp;quot;Last Page&amp;quot;&quot;/&gt;&lt;property id=&quot;20307&quot; value=&quot;561&quot;/&gt;&lt;/object&gt;&lt;object type=&quot;3&quot; unique_id=&quot;30134&quot;&gt;&lt;property id=&quot;20148&quot; value=&quot;5&quot;/&gt;&lt;property id=&quot;20300&quot; value=&quot;Slide 86 - &amp;quot;Translating past report to new color coding&amp;quot;&quot;/&gt;&lt;property id=&quot;20307&quot; value=&quot;563&quot;/&gt;&lt;/object&gt;&lt;object type=&quot;3&quot; unique_id=&quot;30135&quot;&gt;&lt;property id=&quot;20148&quot; value=&quot;5&quot;/&gt;&lt;property id=&quot;20300&quot; value=&quot;Slide 87 - &amp;quot;Translating past report to new color coding&amp;quot;&quot;/&gt;&lt;property id=&quot;20307&quot; value=&quot;564&quot;/&gt;&lt;/object&gt;&lt;object type=&quot;3&quot; unique_id=&quot;30136&quot;&gt;&lt;property id=&quot;20148&quot; value=&quot;5&quot;/&gt;&lt;property id=&quot;20300&quot; value=&quot;Slide 88 - &amp;quot;Value-Added Decision Making Examples&amp;quot;&quot;/&gt;&lt;property id=&quot;20307&quot; value=&quot;562&quot;/&gt;&lt;/object&gt;&lt;object type=&quot;3&quot; unique_id=&quot;31287&quot;&gt;&lt;property id=&quot;20148&quot; value=&quot;5&quot;/&gt;&lt;property id=&quot;20300&quot; value=&quot;Slide 71 - &amp;quot;WKCE Pre-Test and Post-Test&amp;quot;&quot;/&gt;&lt;property id=&quot;20307&quot; value=&quot;565&quot;/&gt;&lt;/object&gt;&lt;object type=&quot;3&quot; unique_id=&quot;31288&quot;&gt;&lt;property id=&quot;20148&quot; value=&quot;5&quot;/&gt;&lt;property id=&quot;20300&quot; value=&quot;Slide 72 - &amp;quot;Page 2 Bottom&amp;#x0D;&amp;#x0A;Grade-Level Value-Added&amp;quot;&quot;/&gt;&lt;property id=&quot;20307&quot; value=&quot;566&quot;/&gt;&lt;/object&gt;&lt;object type=&quot;3&quot; unique_id=&quot;31289&quot;&gt;&lt;property id=&quot;20148&quot; value=&quot;5&quot;/&gt;&lt;property id=&quot;20300&quot; value=&quot;Slide 73 - &amp;quot;What Does “Up to 3 Year Average” Mean for the 3rd Grade?&amp;quot;&quot;/&gt;&lt;property id=&quot;20307&quot; value=&quot;567&quot;/&gt;&lt;/object&gt;&lt;object type=&quot;3&quot; unique_id=&quot;31290&quot;&gt;&lt;property id=&quot;20148&quot; value=&quot;5&quot;/&gt;&lt;property id=&quot;20300&quot; value=&quot;Slide 75 - &amp;quot;Page 2 Bottom&amp;#x0D;&amp;#x0A;Grade-Level Value-Added&amp;quot;&quot;/&gt;&lt;property id=&quot;20307&quot; value=&quot;568&quot;/&gt;&lt;/object&gt;&lt;object type=&quot;3&quot; unique_id=&quot;31291&quot;&gt;&lt;property id=&quot;20148&quot; value=&quot;5&quot;/&gt;&lt;property id=&quot;20300&quot; value=&quot;Slide 76 - &amp;quot;Value-Added, Not Achievement&amp;quot;&quot;/&gt;&lt;property id=&quot;20307&quot; value=&quot;569&quot;/&gt;&lt;/object&gt;&lt;object type=&quot;3&quot; unique_id=&quot;31292&quot;&gt;&lt;property id=&quot;20148&quot; value=&quot;5&quot;/&gt;&lt;property id=&quot;20300&quot; value=&quot;Slide 77 - &amp;quot;Page 2 Bottom&amp;#x0D;&amp;#x0A;Grade-Level Value-Added&amp;quot;&quot;/&gt;&lt;property id=&quot;20307&quot; value=&quot;570&quot;/&gt;&lt;/object&gt;&lt;object type=&quot;3&quot; unique_id=&quot;32037&quot;&gt;&lt;property id=&quot;20148&quot; value=&quot;5&quot;/&gt;&lt;property id=&quot;20300&quot; value=&quot;Slide 74 - &amp;quot;Up to 3 Year Average&amp;quot;&quot;/&gt;&lt;property id=&quot;20307&quot; value=&quot;574&quot;/&gt;&lt;/object&gt;&lt;object type=&quot;3&quot; unique_id=&quot;32038&quot;&gt;&lt;property id=&quot;20148&quot; value=&quot;5&quot;/&gt;&lt;property id=&quot;20300&quot; value=&quot;Slide 78 - &amp;quot;Mobile Students&amp;quot;&quot;/&gt;&lt;property id=&quot;20307&quot; value=&quot;573&quot;/&gt;&lt;/object&gt;&lt;object type=&quot;3&quot; unique_id=&quot;32039&quot;&gt;&lt;property id=&quot;20148&quot; value=&quot;5&quot;/&gt;&lt;property id=&quot;20300&quot; value=&quot;Slide 81 - &amp;quot;How to Read the Scatter Plots&amp;quot;&quot;/&gt;&lt;property id=&quot;20307&quot; value=&quot;575&quot;/&gt;&lt;/object&gt;&lt;object type=&quot;3&quot; unique_id=&quot;32040&quot;&gt;&lt;property id=&quot;20148&quot; value=&quot;5&quot;/&gt;&lt;property id=&quot;20300&quot; value=&quot;Slide 82 - &amp;quot;How to Read the Scatter Plots&amp;quot;&quot;/&gt;&lt;property id=&quot;20307&quot; value=&quot;576&quot;/&gt;&lt;/object&gt;&lt;object type=&quot;3&quot; unique_id=&quot;32041&quot;&gt;&lt;property id=&quot;20148&quot; value=&quot;5&quot;/&gt;&lt;property id=&quot;20300&quot; value=&quot;Slide 115 - &amp;quot;VARC Resources&amp;quot;&quot;/&gt;&lt;property id=&quot;20307&quot; value=&quot;572&quot;/&gt;&lt;/object&gt;&lt;object type=&quot;3&quot; unique_id=&quot;32287&quot;&gt;&lt;property id=&quot;20148&quot; value=&quot;5&quot;/&gt;&lt;property id=&quot;20300&quot; value=&quot;Slide 3 - &amp;quot;Feedback Survey (for 9:00-11:00 session)&amp;quot;&quot;/&gt;&lt;property id=&quot;20307&quot; value=&quot;577&quot;/&gt;&lt;/object&gt;&lt;object type=&quot;3&quot; unique_id=&quot;32288&quot;&gt;&lt;property id=&quot;20148&quot; value=&quot;5&quot;/&gt;&lt;property id=&quot;20300&quot; value=&quot;Slide 114 - &amp;quot;Feedback Survey (for 9:00-11:00 session)&amp;quot;&quot;/&gt;&lt;property id=&quot;20307&quot; value=&quot;578&quot;/&gt;&lt;/object&gt;&lt;/object&gt;&lt;object type=&quot;4&quot; unique_id=&quot;10327&quot;&gt;&lt;object type=&quot;5&quot; unique_id=&quot;10328&quot;&gt;&lt;property id=&quot;20149&quot; value=&quot;Value-Added Research Center&quot;/&gt;&lt;property id=&quot;20151&quot; value=&quot;VARC LOGO 4 small no corners.png&quot;/&gt;&lt;property id=&quot;20159&quot; value=&quot;VARC LOGO 4 small no corners.png&quot;/&gt;&lt;/object&gt;&lt;/object&gt;&lt;object type=&quot;10&quot; unique_id=&quot;10461&quot;&gt;&lt;object type=&quot;11&quot; unique_id=&quot;10462&quot;&gt;&lt;property id=&quot;20180&quot; value=&quot;0&quot;/&gt;&lt;property id=&quot;20181&quot; value=&quot;1&quot;/&gt;&lt;property id=&quot;20182&quot; value=&quot;0&quot;/&gt;&lt;property id=&quot;20183&quot; value=&quot;1&quot;/&gt;&lt;/object&gt;&lt;object type=&quot;12&quot; unique_id=&quot;10463&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5611</TotalTime>
  <Words>10740</Words>
  <Application>Microsoft Office PowerPoint</Application>
  <PresentationFormat>On-screen Show (4:3)</PresentationFormat>
  <Paragraphs>1882</Paragraphs>
  <Slides>115</Slides>
  <Notes>41</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Median</vt:lpstr>
      <vt:lpstr>Value-Added Network Workshop</vt:lpstr>
      <vt:lpstr>Agenda</vt:lpstr>
      <vt:lpstr>Feedback Survey (for 9:00-11:00 session)</vt:lpstr>
      <vt:lpstr>VARC Introduction Review</vt:lpstr>
      <vt:lpstr>Districts and States Working with VARC</vt:lpstr>
      <vt:lpstr>Achievement and Value-Added</vt:lpstr>
      <vt:lpstr>The Power of Two</vt:lpstr>
      <vt:lpstr>Value-Added Model Description</vt:lpstr>
      <vt:lpstr>The Oak Tree Analogy Review</vt:lpstr>
      <vt:lpstr>Method 1: Measure the Height of the Trees Today (One Year After the Gardeners Began)</vt:lpstr>
      <vt:lpstr>Method 2: Compare Starting Height to Ending Height</vt:lpstr>
      <vt:lpstr>Controlling for Non-Gardener Factors</vt:lpstr>
      <vt:lpstr>Method 3: Compare the Predicted Height to the Actual Height</vt:lpstr>
      <vt:lpstr>Another Visual Representation</vt:lpstr>
      <vt:lpstr>Oak Tree Analogy Expansion</vt:lpstr>
      <vt:lpstr>Oak Tree Additions</vt:lpstr>
      <vt:lpstr>1. What about tall or short trees?</vt:lpstr>
      <vt:lpstr>Slide 18</vt:lpstr>
      <vt:lpstr>Slide 19</vt:lpstr>
      <vt:lpstr>Slide 20</vt:lpstr>
      <vt:lpstr>Slide 21</vt:lpstr>
      <vt:lpstr>Analyzing test score gain  to be fair to teachers</vt:lpstr>
      <vt:lpstr>If we sort 3rd grade scores high to low, what do we notice about the students’ gain from test to test?</vt:lpstr>
      <vt:lpstr>If we find a trend in score gain based on starting point, we control for it in the Value-Added model.</vt:lpstr>
      <vt:lpstr>What do we usually find in reality?</vt:lpstr>
      <vt:lpstr>Comparisons of gain at different schools before controlling for prior performance</vt:lpstr>
      <vt:lpstr>Slide 27</vt:lpstr>
      <vt:lpstr>Checking for Understanding</vt:lpstr>
      <vt:lpstr>2. How does VARC choose what to control for?</vt:lpstr>
      <vt:lpstr>Slide 30</vt:lpstr>
      <vt:lpstr>In order to be considered for inclusion in the Value-Added model, a characteristic must meet several requirements:</vt:lpstr>
      <vt:lpstr>Check 1: Is this factor outside the gardener’s influence?  </vt:lpstr>
      <vt:lpstr>Check 2: Do we have reliable data?  </vt:lpstr>
      <vt:lpstr>Check 3: Can we approximate it with other data?  </vt:lpstr>
      <vt:lpstr>Slide 35</vt:lpstr>
      <vt:lpstr>Slide 36</vt:lpstr>
      <vt:lpstr>Slide 37</vt:lpstr>
      <vt:lpstr>What happens in the education context?</vt:lpstr>
      <vt:lpstr>Check 1: Is this factor outside the school or teacher’s influence?  </vt:lpstr>
      <vt:lpstr>Check 2: Do we have reliable data? </vt:lpstr>
      <vt:lpstr>Check 3: Can we approximate it with other data? </vt:lpstr>
      <vt:lpstr>What about race/ethnicity?</vt:lpstr>
      <vt:lpstr>What about race/ethnicity?</vt:lpstr>
      <vt:lpstr>Checking for Understanding</vt:lpstr>
      <vt:lpstr>3. What if a gardener just gets lucky or unlucky? </vt:lpstr>
      <vt:lpstr>Slide 46</vt:lpstr>
      <vt:lpstr>Slide 47</vt:lpstr>
      <vt:lpstr>Gardeners are assigned to many trees</vt:lpstr>
      <vt:lpstr>How confident would you be about the effect of these gardeners?</vt:lpstr>
      <vt:lpstr>Reporting Value-Added</vt:lpstr>
      <vt:lpstr>Slide 51</vt:lpstr>
      <vt:lpstr>Slide 52</vt:lpstr>
      <vt:lpstr>Confidence Intervals</vt:lpstr>
      <vt:lpstr>Checking for Understanding</vt:lpstr>
      <vt:lpstr>Break</vt:lpstr>
      <vt:lpstr>Value-Added Estimate Color Coding</vt:lpstr>
      <vt:lpstr>Report Interpretation and  Decision Making</vt:lpstr>
      <vt:lpstr>Report Interpretation and  Decision Making</vt:lpstr>
      <vt:lpstr>Value-Added Color Coding</vt:lpstr>
      <vt:lpstr>Value-Added Color Coding</vt:lpstr>
      <vt:lpstr>Value-Added Color Coding</vt:lpstr>
      <vt:lpstr>Value-Added Color Coding</vt:lpstr>
      <vt:lpstr>Value-Added Color Coding</vt:lpstr>
      <vt:lpstr>Value-Added Color Coding</vt:lpstr>
      <vt:lpstr>Explain to your Neighbor</vt:lpstr>
      <vt:lpstr>Sample Report Review</vt:lpstr>
      <vt:lpstr>Page 1</vt:lpstr>
      <vt:lpstr>Page 2</vt:lpstr>
      <vt:lpstr>Page 2 Top School-Level Value-Added</vt:lpstr>
      <vt:lpstr>Page 2 Bottom Grade-Level Value-Added</vt:lpstr>
      <vt:lpstr>WKCE Pre-Test and Post-Test</vt:lpstr>
      <vt:lpstr>Page 2 Bottom Grade-Level Value-Added</vt:lpstr>
      <vt:lpstr>What Does “Up to 3 Year Average” Mean for the 3rd Grade?</vt:lpstr>
      <vt:lpstr>Up to 3 Year Average</vt:lpstr>
      <vt:lpstr>Page 2 Bottom Grade-Level Value-Added</vt:lpstr>
      <vt:lpstr>Value-Added, Not Achievement</vt:lpstr>
      <vt:lpstr>Page 2 Bottom Grade-Level Value-Added</vt:lpstr>
      <vt:lpstr>Mobile Students</vt:lpstr>
      <vt:lpstr>Page 3</vt:lpstr>
      <vt:lpstr>Page 3 Scatter Plots</vt:lpstr>
      <vt:lpstr>How to Read the Scatter Plots</vt:lpstr>
      <vt:lpstr>How to Read the Scatter Plots</vt:lpstr>
      <vt:lpstr>Page 4 (or 4 &amp; 5 for large grade span schools)</vt:lpstr>
      <vt:lpstr>Page 4 Example (Grade 4)</vt:lpstr>
      <vt:lpstr>Last Page</vt:lpstr>
      <vt:lpstr>Translating past report to new color coding</vt:lpstr>
      <vt:lpstr>Translating past report to new color coding</vt:lpstr>
      <vt:lpstr>Value-Added Decision Making Examples</vt:lpstr>
      <vt:lpstr>Decision Making Examples</vt:lpstr>
      <vt:lpstr>1. Which grade-level teams should get additional help from a literacy coach?</vt:lpstr>
      <vt:lpstr>1. Which grade-level teams should get additional help from a literacy coach?</vt:lpstr>
      <vt:lpstr>2. How might we pair up teaching teams in mentor relationships?</vt:lpstr>
      <vt:lpstr>2. How might we pair up teaching teams in mentor relationships?</vt:lpstr>
      <vt:lpstr>3. When should I look outside my school for help at improving student learning?</vt:lpstr>
      <vt:lpstr>3. When should I look outside my school for help at improving student learning?</vt:lpstr>
      <vt:lpstr>4. How can I prioritize resources if my value-added results are unclear?</vt:lpstr>
      <vt:lpstr>4. How can I prioritize resources if my value-added results are unclear?</vt:lpstr>
      <vt:lpstr>4. How can I prioritize resources if my value-added results are unclear?</vt:lpstr>
      <vt:lpstr>4. How can I prioritize resources if my value-added results are unclear?</vt:lpstr>
      <vt:lpstr>5. How do I interpret gray results, and what can I learn from them?</vt:lpstr>
      <vt:lpstr>5. How do I interpret gray results, and what can I learn from them?</vt:lpstr>
      <vt:lpstr>5. How do I interpret gray results, and what can I learn from them?</vt:lpstr>
      <vt:lpstr>6. Should I recommend professional development or a change in curriculum to particular teams?</vt:lpstr>
      <vt:lpstr>6. Should I recommend professional development or a change in curriculum to particular teams?</vt:lpstr>
      <vt:lpstr>7. Is Value-Added telling me a particular team is ineffective at teaching?</vt:lpstr>
      <vt:lpstr>7. Is Value-Added telling me a particular team is ineffective at teaching?</vt:lpstr>
      <vt:lpstr>District Decision Making Examples</vt:lpstr>
      <vt:lpstr>1. Are there particular schools or groups of schools that require more support?</vt:lpstr>
      <vt:lpstr>1. Are there particular schools or groups of schools that require more support?</vt:lpstr>
      <vt:lpstr>1. Are there particular schools or groups of schools that require more support?</vt:lpstr>
      <vt:lpstr>1. Are there particular schools or groups of schools that require more support?</vt:lpstr>
      <vt:lpstr>2. Is there an overall weakness or strength in our teachers for a particular subjects?</vt:lpstr>
      <vt:lpstr>2. Is there an overall weakness or strength in our teachers for a particular subjects?</vt:lpstr>
      <vt:lpstr>Feedback Survey (for 9:00-11:00 session)</vt:lpstr>
      <vt:lpstr>VARC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Value-Added?</dc:title>
  <dc:creator>Rikaela Greane</dc:creator>
  <cp:lastModifiedBy>spmclaughlin</cp:lastModifiedBy>
  <cp:revision>144</cp:revision>
  <dcterms:created xsi:type="dcterms:W3CDTF">2011-07-11T18:31:50Z</dcterms:created>
  <dcterms:modified xsi:type="dcterms:W3CDTF">2012-05-18T16:25:12Z</dcterms:modified>
</cp:coreProperties>
</file>